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678" y="-4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moriya\Desktop\&#35506;&#38988;&#30740;&#31350;(&#20316;&#25104;&#20013;)\&#12464;&#12521;&#12501;&#36039;&#26009;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/>
              <c:tx>
                <c:rich>
                  <a:bodyPr/>
                  <a:lstStyle/>
                  <a:p>
                    <a:fld id="{1485EED0-7C46-4548-9D51-BB4F5EC72491}" type="PERCENTAGE">
                      <a:rPr lang="en-US" altLang="ja-JP"/>
                      <a:pPr/>
                      <a:t>[パーセンテージ]</a:t>
                    </a:fld>
                    <a:endParaRPr lang="ja-JP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'C:\Users\moriya\Desktop\課題研究(作成中)\[課題研究グラフ資料.xlsx]Sheet1'!$B$3:$B$7</c:f>
              <c:strCache>
                <c:ptCount val="5"/>
                <c:pt idx="0">
                  <c:v>Solve</c:v>
                </c:pt>
                <c:pt idx="1">
                  <c:v>Simplify</c:v>
                </c:pt>
                <c:pt idx="2">
                  <c:v>Expand</c:v>
                </c:pt>
                <c:pt idx="3">
                  <c:v>D</c:v>
                </c:pt>
                <c:pt idx="4">
                  <c:v>その他</c:v>
                </c:pt>
              </c:strCache>
            </c:strRef>
          </c:cat>
          <c:val>
            <c:numRef>
              <c:f>'C:\Users\moriya\Desktop\課題研究(作成中)\[課題研究グラフ資料.xlsx]Sheet1'!$C$3:$C$7</c:f>
              <c:numCache>
                <c:formatCode>General</c:formatCode>
                <c:ptCount val="5"/>
                <c:pt idx="0">
                  <c:v>6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80527638963162"/>
          <c:y val="0.19635279965004374"/>
          <c:w val="0.26322885755067693"/>
          <c:h val="0.692536089238845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1689900"/>
            <a:ext cx="3611126" cy="721327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770467"/>
            <a:ext cx="4616035" cy="4512735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5552254"/>
            <a:ext cx="3715688" cy="2763895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98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770467"/>
            <a:ext cx="6057900" cy="45127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5552252"/>
            <a:ext cx="5460999" cy="6604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7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6057900" cy="4182533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5943600"/>
            <a:ext cx="4787664" cy="2751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29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4953000"/>
            <a:ext cx="4801850" cy="697089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212657"/>
            <a:ext cx="4786771" cy="248261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513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953000"/>
            <a:ext cx="4786771" cy="24518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414305"/>
            <a:ext cx="4787664" cy="128096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3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13400"/>
            <a:ext cx="4786771" cy="151647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154334"/>
            <a:ext cx="4786770" cy="15409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814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5644244" cy="41825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74549"/>
            <a:ext cx="4786771" cy="12107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885285"/>
            <a:ext cx="4786770" cy="18099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39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770468"/>
            <a:ext cx="4916150" cy="544219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103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770467"/>
            <a:ext cx="1533146" cy="6383867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770467"/>
            <a:ext cx="4387509" cy="79248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92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770467"/>
            <a:ext cx="4916150" cy="544219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89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861733"/>
            <a:ext cx="4801851" cy="3350919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6481704"/>
            <a:ext cx="4801850" cy="22135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13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770467"/>
            <a:ext cx="2962475" cy="5442186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770466"/>
            <a:ext cx="2961179" cy="5429956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05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770467"/>
            <a:ext cx="2787650" cy="88053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651001"/>
            <a:ext cx="2959100" cy="4561652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818622"/>
            <a:ext cx="2823038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1651000"/>
            <a:ext cx="2967529" cy="4549422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45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25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770467"/>
            <a:ext cx="2400300" cy="2201333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770467"/>
            <a:ext cx="3329066" cy="79248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3191937"/>
            <a:ext cx="2400300" cy="302071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14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2091267"/>
            <a:ext cx="2672444" cy="1651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320800"/>
            <a:ext cx="2460731" cy="693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3962400"/>
            <a:ext cx="2673167" cy="3008489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8915401"/>
            <a:ext cx="4358793" cy="52740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01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5625631"/>
            <a:ext cx="1852842" cy="384010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70468"/>
            <a:ext cx="4916150" cy="544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8915405"/>
            <a:ext cx="900347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B2CA72-24AD-4332-9D1C-35DD63E783C0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8915401"/>
            <a:ext cx="4358793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8057803"/>
            <a:ext cx="642680" cy="9676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54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342900" rtl="0" eaLnBrk="1" latinLnBrk="0" hangingPunct="1">
        <a:spcBef>
          <a:spcPct val="0"/>
        </a:spcBef>
        <a:buNone/>
        <a:defRPr kumimoji="1"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/>
          <p:cNvSpPr/>
          <p:nvPr/>
        </p:nvSpPr>
        <p:spPr>
          <a:xfrm>
            <a:off x="737280" y="176893"/>
            <a:ext cx="5342165" cy="1084943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ja-JP" sz="2600" dirty="0"/>
              <a:t>千葉工業大学入試試験における</a:t>
            </a:r>
            <a:r>
              <a:rPr lang="en-US" altLang="ja-JP" sz="2600" dirty="0"/>
              <a:t/>
            </a:r>
            <a:br>
              <a:rPr lang="en-US" altLang="ja-JP" sz="2600" dirty="0"/>
            </a:br>
            <a:r>
              <a:rPr lang="ja-JP" altLang="ja-JP" sz="2600" dirty="0"/>
              <a:t>数式処理システムの性能評価</a:t>
            </a:r>
            <a:endParaRPr lang="ja-JP" altLang="en-US" sz="2600" dirty="0"/>
          </a:p>
        </p:txBody>
      </p:sp>
      <p:sp>
        <p:nvSpPr>
          <p:cNvPr id="6" name="正方形/長方形 5"/>
          <p:cNvSpPr/>
          <p:nvPr/>
        </p:nvSpPr>
        <p:spPr>
          <a:xfrm>
            <a:off x="546265" y="1644012"/>
            <a:ext cx="5878286" cy="1646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5209" y="1365790"/>
            <a:ext cx="5106307" cy="556446"/>
          </a:xfrm>
        </p:spPr>
        <p:txBody>
          <a:bodyPr>
            <a:normAutofit/>
          </a:bodyPr>
          <a:lstStyle/>
          <a:p>
            <a:pPr algn="ctr"/>
            <a:r>
              <a:rPr lang="en-US" altLang="ja-JP" sz="1625" dirty="0"/>
              <a:t>PM</a:t>
            </a:r>
            <a:r>
              <a:rPr lang="ja-JP" altLang="en-US" sz="1625" dirty="0"/>
              <a:t>コース　矢吹研究室　</a:t>
            </a:r>
            <a:r>
              <a:rPr lang="en-US" altLang="ja-JP" sz="1625" dirty="0"/>
              <a:t>1242116</a:t>
            </a:r>
            <a:r>
              <a:rPr lang="ja-JP" altLang="en-US" sz="1625" dirty="0"/>
              <a:t>　　森谷 慧士</a:t>
            </a:r>
          </a:p>
        </p:txBody>
      </p:sp>
      <p:sp>
        <p:nvSpPr>
          <p:cNvPr id="7" name="フローチャート: 代替処理 6"/>
          <p:cNvSpPr/>
          <p:nvPr/>
        </p:nvSpPr>
        <p:spPr>
          <a:xfrm>
            <a:off x="664521" y="1718460"/>
            <a:ext cx="745179" cy="341868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3351564" y="3352800"/>
            <a:ext cx="3072984" cy="1812336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41" name="フローチャート: 代替処理 40"/>
          <p:cNvSpPr/>
          <p:nvPr/>
        </p:nvSpPr>
        <p:spPr>
          <a:xfrm>
            <a:off x="3407973" y="3392304"/>
            <a:ext cx="757627" cy="317320"/>
          </a:xfrm>
          <a:prstGeom prst="flowChartAlternateProcess">
            <a:avLst/>
          </a:prstGeom>
          <a:solidFill>
            <a:schemeClr val="accent4"/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414723" y="3672500"/>
            <a:ext cx="2964266" cy="144655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1100" dirty="0" smtClean="0">
                <a:solidFill>
                  <a:schemeClr val="bg1"/>
                </a:solidFill>
              </a:rPr>
              <a:t>問題文を理解し</a:t>
            </a:r>
            <a:r>
              <a:rPr lang="en-US" altLang="ja-JP" sz="1100" dirty="0" smtClean="0">
                <a:solidFill>
                  <a:schemeClr val="bg1"/>
                </a:solidFill>
              </a:rPr>
              <a:t>Mathematica</a:t>
            </a:r>
            <a:r>
              <a:rPr lang="ja-JP" altLang="en-US" sz="1100" dirty="0" smtClean="0">
                <a:solidFill>
                  <a:schemeClr val="bg1"/>
                </a:solidFill>
              </a:rPr>
              <a:t>で数的処理できるように式に変換</a:t>
            </a:r>
            <a:r>
              <a:rPr lang="ja-JP" altLang="en-US" sz="1100" dirty="0" smtClean="0">
                <a:solidFill>
                  <a:schemeClr val="bg1"/>
                </a:solidFill>
              </a:rPr>
              <a:t>する</a:t>
            </a:r>
            <a:endParaRPr lang="en-US" altLang="ja-JP" sz="11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ja-JP" sz="1100" dirty="0" smtClean="0">
                <a:solidFill>
                  <a:schemeClr val="bg1"/>
                </a:solidFill>
              </a:rPr>
              <a:t>使用</a:t>
            </a:r>
            <a:r>
              <a:rPr lang="ja-JP" altLang="ja-JP" sz="1100" dirty="0">
                <a:solidFill>
                  <a:schemeClr val="bg1"/>
                </a:solidFill>
              </a:rPr>
              <a:t>した数学の知識をまとめ，統計を取る</a:t>
            </a:r>
            <a:endParaRPr lang="en-US" altLang="ja-JP" sz="11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sz="1100" dirty="0" smtClean="0">
                <a:solidFill>
                  <a:schemeClr val="bg1"/>
                </a:solidFill>
              </a:rPr>
              <a:t>Mathematica</a:t>
            </a:r>
            <a:r>
              <a:rPr lang="ja-JP" altLang="en-US" sz="1100" dirty="0" smtClean="0">
                <a:solidFill>
                  <a:schemeClr val="bg1"/>
                </a:solidFill>
              </a:rPr>
              <a:t>使用する</a:t>
            </a:r>
            <a:r>
              <a:rPr lang="ja-JP" altLang="en-US" sz="1100" dirty="0">
                <a:solidFill>
                  <a:schemeClr val="bg1"/>
                </a:solidFill>
              </a:rPr>
              <a:t>関数</a:t>
            </a:r>
            <a:r>
              <a:rPr lang="ja-JP" altLang="ja-JP" sz="1100" dirty="0" smtClean="0">
                <a:solidFill>
                  <a:schemeClr val="bg1"/>
                </a:solidFill>
              </a:rPr>
              <a:t>を</a:t>
            </a:r>
            <a:r>
              <a:rPr lang="ja-JP" altLang="ja-JP" sz="1100" dirty="0">
                <a:solidFill>
                  <a:schemeClr val="bg1"/>
                </a:solidFill>
              </a:rPr>
              <a:t>利用して式を</a:t>
            </a:r>
            <a:r>
              <a:rPr lang="en-US" altLang="ja-JP" sz="1100" dirty="0">
                <a:solidFill>
                  <a:schemeClr val="bg1"/>
                </a:solidFill>
              </a:rPr>
              <a:t>Mathematica</a:t>
            </a:r>
            <a:r>
              <a:rPr lang="ja-JP" altLang="ja-JP" sz="1100" dirty="0">
                <a:solidFill>
                  <a:schemeClr val="bg1"/>
                </a:solidFill>
              </a:rPr>
              <a:t>で処理</a:t>
            </a:r>
            <a:r>
              <a:rPr lang="ja-JP" altLang="ja-JP" sz="1100" dirty="0" smtClean="0">
                <a:solidFill>
                  <a:schemeClr val="bg1"/>
                </a:solidFill>
              </a:rPr>
              <a:t>する</a:t>
            </a:r>
            <a:endParaRPr lang="en-US" altLang="ja-JP" sz="11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sz="1100" dirty="0">
                <a:solidFill>
                  <a:schemeClr val="bg1"/>
                </a:solidFill>
              </a:rPr>
              <a:t>Mathematica</a:t>
            </a:r>
            <a:r>
              <a:rPr lang="ja-JP" altLang="ja-JP" sz="1100" dirty="0">
                <a:solidFill>
                  <a:schemeClr val="bg1"/>
                </a:solidFill>
              </a:rPr>
              <a:t>で使用した関数をまとめ，統計を取る</a:t>
            </a:r>
            <a:endParaRPr lang="en-US" altLang="ja-JP" sz="1100" dirty="0" smtClean="0">
              <a:solidFill>
                <a:schemeClr val="bg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546263" y="8814101"/>
            <a:ext cx="5878285" cy="1034750"/>
            <a:chOff x="540747" y="8649785"/>
            <a:chExt cx="5878285" cy="105301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540747" y="8649785"/>
              <a:ext cx="5878285" cy="1053015"/>
              <a:chOff x="859118" y="8649785"/>
              <a:chExt cx="5106308" cy="1053015"/>
            </a:xfrm>
          </p:grpSpPr>
          <p:sp>
            <p:nvSpPr>
              <p:cNvPr id="42" name="正方形/長方形 41"/>
              <p:cNvSpPr/>
              <p:nvPr/>
            </p:nvSpPr>
            <p:spPr>
              <a:xfrm>
                <a:off x="859118" y="8649785"/>
                <a:ext cx="5106308" cy="105301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63"/>
              </a:p>
            </p:txBody>
          </p:sp>
          <p:sp>
            <p:nvSpPr>
              <p:cNvPr id="45" name="フローチャート: 代替処理 44"/>
              <p:cNvSpPr/>
              <p:nvPr/>
            </p:nvSpPr>
            <p:spPr>
              <a:xfrm>
                <a:off x="901042" y="8673866"/>
                <a:ext cx="1347261" cy="324084"/>
              </a:xfrm>
              <a:prstGeom prst="flowChartAlternateProcess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</a:rPr>
                  <a:t>今後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の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計画</a:t>
                </a:r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>
              <a:off x="664521" y="9097793"/>
              <a:ext cx="56172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ja-JP" sz="1400" dirty="0" smtClean="0">
                  <a:solidFill>
                    <a:schemeClr val="bg1"/>
                  </a:solidFill>
                </a:rPr>
                <a:t>千葉</a:t>
              </a:r>
              <a:r>
                <a:rPr lang="ja-JP" altLang="ja-JP" sz="1400" dirty="0">
                  <a:solidFill>
                    <a:schemeClr val="bg1"/>
                  </a:solidFill>
                </a:rPr>
                <a:t>工業</a:t>
              </a:r>
              <a:r>
                <a:rPr lang="ja-JP" altLang="ja-JP" sz="1400" dirty="0" smtClean="0">
                  <a:solidFill>
                    <a:schemeClr val="bg1"/>
                  </a:solidFill>
                </a:rPr>
                <a:t>大学や</a:t>
              </a:r>
              <a:r>
                <a:rPr lang="ja-JP" altLang="ja-JP" sz="1400" dirty="0">
                  <a:solidFill>
                    <a:schemeClr val="bg1"/>
                  </a:solidFill>
                </a:rPr>
                <a:t>，千葉大学などの他の大学の入試問題を</a:t>
              </a:r>
              <a:r>
                <a:rPr lang="en-US" altLang="ja-JP" sz="1400" dirty="0">
                  <a:solidFill>
                    <a:schemeClr val="bg1"/>
                  </a:solidFill>
                </a:rPr>
                <a:t>Mathematica</a:t>
              </a:r>
              <a:r>
                <a:rPr lang="ja-JP" altLang="ja-JP" sz="1400" dirty="0">
                  <a:solidFill>
                    <a:schemeClr val="bg1"/>
                  </a:solidFill>
                </a:rPr>
                <a:t>で処理できるか検証する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546263" y="3343114"/>
            <a:ext cx="2641052" cy="1822022"/>
            <a:chOff x="844356" y="4025379"/>
            <a:chExt cx="2641052" cy="1801526"/>
          </a:xfrm>
        </p:grpSpPr>
        <p:sp>
          <p:nvSpPr>
            <p:cNvPr id="18" name="正方形/長方形 17"/>
            <p:cNvSpPr/>
            <p:nvPr/>
          </p:nvSpPr>
          <p:spPr>
            <a:xfrm>
              <a:off x="844356" y="4025379"/>
              <a:ext cx="2641052" cy="18015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63"/>
            </a:p>
          </p:txBody>
        </p:sp>
        <p:sp>
          <p:nvSpPr>
            <p:cNvPr id="27" name="フローチャート: 代替処理 26"/>
            <p:cNvSpPr/>
            <p:nvPr/>
          </p:nvSpPr>
          <p:spPr>
            <a:xfrm>
              <a:off x="913599" y="4066019"/>
              <a:ext cx="733285" cy="342130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</a:rPr>
                <a:t>目的</a:t>
              </a:r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2027146" y="4074166"/>
              <a:ext cx="901332" cy="21002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bg1"/>
                  </a:solidFill>
                </a:rPr>
                <a:t>問題文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0" name="角丸四角形 29"/>
            <p:cNvSpPr/>
            <p:nvPr/>
          </p:nvSpPr>
          <p:spPr>
            <a:xfrm>
              <a:off x="1910709" y="4718587"/>
              <a:ext cx="1134201" cy="23827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bg1"/>
                  </a:solidFill>
                </a:rPr>
                <a:t>数学的</a:t>
              </a:r>
              <a:r>
                <a:rPr lang="ja-JP" altLang="en-US" sz="1200" dirty="0" smtClean="0">
                  <a:solidFill>
                    <a:schemeClr val="bg1"/>
                  </a:solidFill>
                </a:rPr>
                <a:t>表現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1985935" y="5439612"/>
              <a:ext cx="983747" cy="242483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bg1"/>
                  </a:solidFill>
                </a:rPr>
                <a:t>数的処理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直線矢印コネクタ 32"/>
            <p:cNvCxnSpPr>
              <a:stCxn id="29" idx="2"/>
              <a:endCxn id="30" idx="0"/>
            </p:cNvCxnSpPr>
            <p:nvPr/>
          </p:nvCxnSpPr>
          <p:spPr>
            <a:xfrm flipH="1">
              <a:off x="2477810" y="4284190"/>
              <a:ext cx="2" cy="434397"/>
            </a:xfrm>
            <a:prstGeom prst="straightConnector1">
              <a:avLst/>
            </a:prstGeom>
            <a:ln w="41275">
              <a:solidFill>
                <a:schemeClr val="bg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30" idx="2"/>
              <a:endCxn id="31" idx="0"/>
            </p:cNvCxnSpPr>
            <p:nvPr/>
          </p:nvCxnSpPr>
          <p:spPr>
            <a:xfrm flipH="1">
              <a:off x="2477809" y="4956857"/>
              <a:ext cx="1" cy="482755"/>
            </a:xfrm>
            <a:prstGeom prst="straightConnector1">
              <a:avLst/>
            </a:prstGeom>
            <a:ln w="41275">
              <a:solidFill>
                <a:schemeClr val="bg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1265971" y="3668789"/>
            <a:ext cx="1364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bg1"/>
                </a:solidFill>
              </a:rPr>
              <a:t>人間が処理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33141" y="4393024"/>
            <a:ext cx="150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bg1"/>
                </a:solidFill>
              </a:rPr>
              <a:t>人工</a:t>
            </a:r>
            <a:r>
              <a:rPr lang="ja-JP" altLang="en-US" sz="1200" dirty="0">
                <a:solidFill>
                  <a:schemeClr val="bg1"/>
                </a:solidFill>
              </a:rPr>
              <a:t>知能</a:t>
            </a:r>
            <a:r>
              <a:rPr kumimoji="1" lang="ja-JP" altLang="en-US" sz="1200" dirty="0" smtClean="0">
                <a:solidFill>
                  <a:schemeClr val="bg1"/>
                </a:solidFill>
              </a:rPr>
              <a:t>が処理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539457" y="5205381"/>
            <a:ext cx="5878448" cy="3572172"/>
            <a:chOff x="535041" y="6167576"/>
            <a:chExt cx="5878448" cy="2669476"/>
          </a:xfrm>
        </p:grpSpPr>
        <p:grpSp>
          <p:nvGrpSpPr>
            <p:cNvPr id="51" name="グループ化 50"/>
            <p:cNvGrpSpPr/>
            <p:nvPr/>
          </p:nvGrpSpPr>
          <p:grpSpPr>
            <a:xfrm>
              <a:off x="535041" y="6178495"/>
              <a:ext cx="5878448" cy="2658557"/>
              <a:chOff x="843185" y="7276421"/>
              <a:chExt cx="5106450" cy="1429566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843185" y="7276421"/>
                <a:ext cx="5106450" cy="142956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63"/>
              </a:p>
            </p:txBody>
          </p:sp>
          <p:sp>
            <p:nvSpPr>
              <p:cNvPr id="44" name="フローチャート: 代替処理 43"/>
              <p:cNvSpPr/>
              <p:nvPr/>
            </p:nvSpPr>
            <p:spPr>
              <a:xfrm>
                <a:off x="874293" y="7308226"/>
                <a:ext cx="1959869" cy="146077"/>
              </a:xfrm>
              <a:prstGeom prst="flowChartAlternateProcess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</a:rPr>
                  <a:t>現在の進捗状況</a:t>
                </a:r>
              </a:p>
            </p:txBody>
          </p:sp>
        </p:grpSp>
        <p:sp>
          <p:nvSpPr>
            <p:cNvPr id="53" name="テキスト ボックス 52"/>
            <p:cNvSpPr txBox="1"/>
            <p:nvPr/>
          </p:nvSpPr>
          <p:spPr>
            <a:xfrm>
              <a:off x="566355" y="6535472"/>
              <a:ext cx="2806330" cy="1069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ja-JP" sz="1200" dirty="0" smtClean="0">
                  <a:solidFill>
                    <a:schemeClr val="bg1"/>
                  </a:solidFill>
                </a:rPr>
                <a:t>Mathematica</a:t>
              </a:r>
              <a:r>
                <a:rPr lang="ja-JP" altLang="en-US" sz="1200" dirty="0" smtClean="0">
                  <a:solidFill>
                    <a:schemeClr val="bg1"/>
                  </a:solidFill>
                </a:rPr>
                <a:t>を利用して千葉工大の入試問題を全問処理した</a:t>
              </a:r>
              <a:endParaRPr lang="en-US" altLang="ja-JP" sz="12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1200" dirty="0" smtClean="0">
                  <a:solidFill>
                    <a:schemeClr val="bg1"/>
                  </a:solidFill>
                </a:rPr>
                <a:t>数学的</a:t>
              </a:r>
              <a:r>
                <a:rPr kumimoji="1" lang="ja-JP" altLang="en-US" sz="1200" dirty="0">
                  <a:solidFill>
                    <a:schemeClr val="bg1"/>
                  </a:solidFill>
                </a:rPr>
                <a:t>表現</a:t>
              </a:r>
              <a:r>
                <a:rPr kumimoji="1" lang="ja-JP" altLang="en-US" sz="1200" dirty="0" smtClean="0">
                  <a:solidFill>
                    <a:schemeClr val="bg1"/>
                  </a:solidFill>
                </a:rPr>
                <a:t>に処理する際に用いた知識をまとめた</a:t>
              </a:r>
              <a:endParaRPr kumimoji="1" lang="en-US" altLang="ja-JP" sz="12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200" dirty="0" smtClean="0">
                  <a:solidFill>
                    <a:schemeClr val="bg1"/>
                  </a:solidFill>
                </a:rPr>
                <a:t>Mathematica</a:t>
              </a:r>
              <a:r>
                <a:rPr lang="ja-JP" altLang="en-US" sz="1200" dirty="0" smtClean="0">
                  <a:solidFill>
                    <a:schemeClr val="bg1"/>
                  </a:solidFill>
                </a:rPr>
                <a:t>で処理する際に使用</a:t>
              </a:r>
              <a:r>
                <a:rPr lang="ja-JP" altLang="en-US" sz="1200" dirty="0" smtClean="0">
                  <a:solidFill>
                    <a:schemeClr val="bg1"/>
                  </a:solidFill>
                </a:rPr>
                <a:t>した</a:t>
              </a:r>
              <a:r>
                <a:rPr lang="ja-JP" altLang="en-US" sz="1200" dirty="0">
                  <a:solidFill>
                    <a:schemeClr val="bg1"/>
                  </a:solidFill>
                </a:rPr>
                <a:t>関数</a:t>
              </a:r>
              <a:r>
                <a:rPr lang="ja-JP" altLang="en-US" sz="1200" dirty="0" smtClean="0">
                  <a:solidFill>
                    <a:schemeClr val="bg1"/>
                  </a:solidFill>
                </a:rPr>
                <a:t>を</a:t>
              </a:r>
              <a:r>
                <a:rPr lang="ja-JP" altLang="en-US" sz="1200" dirty="0" smtClean="0">
                  <a:solidFill>
                    <a:schemeClr val="bg1"/>
                  </a:solidFill>
                </a:rPr>
                <a:t>グラフ化してまとめた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7" name="グラフ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4339892"/>
                </p:ext>
              </p:extLst>
            </p:nvPr>
          </p:nvGraphicFramePr>
          <p:xfrm>
            <a:off x="3320774" y="6167576"/>
            <a:ext cx="2997122" cy="15313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pic>
        <p:nvPicPr>
          <p:cNvPr id="65" name="図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06" y="7214114"/>
            <a:ext cx="1551639" cy="410728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09" y="7814713"/>
            <a:ext cx="2765502" cy="173003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668" y="8323702"/>
            <a:ext cx="693314" cy="138063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763" y="7295990"/>
            <a:ext cx="1484151" cy="259300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353" y="7779294"/>
            <a:ext cx="2006973" cy="232554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3481" y="8235852"/>
            <a:ext cx="220714" cy="316929"/>
          </a:xfrm>
          <a:prstGeom prst="rect">
            <a:avLst/>
          </a:prstGeom>
        </p:spPr>
      </p:pic>
      <p:sp>
        <p:nvSpPr>
          <p:cNvPr id="72" name="下矢印 71"/>
          <p:cNvSpPr/>
          <p:nvPr/>
        </p:nvSpPr>
        <p:spPr>
          <a:xfrm>
            <a:off x="2152610" y="7638685"/>
            <a:ext cx="171530" cy="154452"/>
          </a:xfrm>
          <a:prstGeom prst="downArrow">
            <a:avLst>
              <a:gd name="adj1" fmla="val 14768"/>
              <a:gd name="adj2" fmla="val 376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下矢印 72"/>
          <p:cNvSpPr/>
          <p:nvPr/>
        </p:nvSpPr>
        <p:spPr>
          <a:xfrm>
            <a:off x="2152610" y="8078483"/>
            <a:ext cx="171530" cy="154452"/>
          </a:xfrm>
          <a:prstGeom prst="downArrow">
            <a:avLst>
              <a:gd name="adj1" fmla="val 14768"/>
              <a:gd name="adj2" fmla="val 376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下矢印 73"/>
          <p:cNvSpPr/>
          <p:nvPr/>
        </p:nvSpPr>
        <p:spPr>
          <a:xfrm>
            <a:off x="5198073" y="7592949"/>
            <a:ext cx="171530" cy="154452"/>
          </a:xfrm>
          <a:prstGeom prst="downArrow">
            <a:avLst>
              <a:gd name="adj1" fmla="val 14768"/>
              <a:gd name="adj2" fmla="val 376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下矢印 74"/>
          <p:cNvSpPr/>
          <p:nvPr/>
        </p:nvSpPr>
        <p:spPr>
          <a:xfrm>
            <a:off x="5196673" y="8049507"/>
            <a:ext cx="171530" cy="154452"/>
          </a:xfrm>
          <a:prstGeom prst="downArrow">
            <a:avLst>
              <a:gd name="adj1" fmla="val 14768"/>
              <a:gd name="adj2" fmla="val 376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032362" y="7049707"/>
            <a:ext cx="150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bg1"/>
                </a:solidFill>
              </a:rPr>
              <a:t>数的処理の例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37280" y="6991467"/>
            <a:ext cx="5550046" cy="1561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408135" y="1765735"/>
            <a:ext cx="2503296" cy="646331"/>
          </a:xfrm>
          <a:prstGeom prst="rect">
            <a:avLst/>
          </a:prstGeom>
          <a:noFill/>
          <a:ln>
            <a:solidFill>
              <a:schemeClr val="accent1">
                <a:shade val="50000"/>
                <a:hueMod val="9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bg1"/>
                </a:solidFill>
              </a:rPr>
              <a:t>ビジネス内での様々なシステムに人工知能が導入され始めている</a:t>
            </a:r>
            <a:endParaRPr kumimoji="1" lang="en-US" altLang="ja-JP" sz="1200" dirty="0" smtClean="0">
              <a:solidFill>
                <a:schemeClr val="bg1"/>
              </a:solidFill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</a:rPr>
              <a:t>例：みずほ銀行コールセンター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408135" y="2548335"/>
            <a:ext cx="2503296" cy="646331"/>
          </a:xfrm>
          <a:prstGeom prst="rect">
            <a:avLst/>
          </a:prstGeom>
          <a:noFill/>
          <a:ln>
            <a:solidFill>
              <a:schemeClr val="accent1">
                <a:shade val="50000"/>
                <a:hueMod val="9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思考</a:t>
            </a:r>
            <a:r>
              <a:rPr lang="ja-JP" altLang="en-US" sz="1200" dirty="0" smtClean="0">
                <a:solidFill>
                  <a:schemeClr val="bg1"/>
                </a:solidFill>
              </a:rPr>
              <a:t>するプロセスを人工知能に導入する研究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r>
              <a:rPr kumimoji="1" lang="ja-JP" altLang="en-US" sz="1200" dirty="0" smtClean="0">
                <a:solidFill>
                  <a:schemeClr val="bg1"/>
                </a:solidFill>
              </a:rPr>
              <a:t>例：ロボットは東大に入れるか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124195" y="1770074"/>
            <a:ext cx="2220383" cy="646331"/>
          </a:xfrm>
          <a:prstGeom prst="rect">
            <a:avLst/>
          </a:prstGeom>
          <a:noFill/>
          <a:ln>
            <a:solidFill>
              <a:schemeClr val="accent1">
                <a:shade val="50000"/>
                <a:hueMod val="9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bg1"/>
                </a:solidFill>
              </a:rPr>
              <a:t>人工知能を活用した革新的なものづくり</a:t>
            </a:r>
            <a:endParaRPr kumimoji="1" lang="en-US" altLang="ja-JP" sz="1200" dirty="0" smtClean="0">
              <a:solidFill>
                <a:schemeClr val="bg1"/>
              </a:solidFill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</a:rPr>
              <a:t>例：第</a:t>
            </a:r>
            <a:r>
              <a:rPr lang="en-US" altLang="ja-JP" sz="1200" dirty="0" smtClean="0">
                <a:solidFill>
                  <a:schemeClr val="bg1"/>
                </a:solidFill>
              </a:rPr>
              <a:t>4</a:t>
            </a:r>
            <a:r>
              <a:rPr lang="ja-JP" altLang="en-US" sz="1200" dirty="0" smtClean="0">
                <a:solidFill>
                  <a:schemeClr val="bg1"/>
                </a:solidFill>
              </a:rPr>
              <a:t>の産業革命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350667" y="2589490"/>
            <a:ext cx="2035071" cy="646331"/>
          </a:xfrm>
          <a:prstGeom prst="rect">
            <a:avLst/>
          </a:prstGeom>
          <a:noFill/>
          <a:ln>
            <a:solidFill>
              <a:schemeClr val="accent1">
                <a:shade val="50000"/>
                <a:hueMod val="9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bg1"/>
                </a:solidFill>
              </a:rPr>
              <a:t>人工知能に的確な指示を出す役割としてプロジェクトマネージャが活躍する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82" name="右矢印 81"/>
          <p:cNvSpPr/>
          <p:nvPr/>
        </p:nvSpPr>
        <p:spPr>
          <a:xfrm rot="2193328">
            <a:off x="4040972" y="2527115"/>
            <a:ext cx="249257" cy="15220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810851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509</TotalTime>
  <Words>213</Words>
  <Application>Microsoft Office PowerPoint</Application>
  <PresentationFormat>A4 210 x 297 mm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Century Gothic</vt:lpstr>
      <vt:lpstr>Wingdings 3</vt:lpstr>
      <vt:lpstr>スライス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moriya</dc:creator>
  <cp:lastModifiedBy>moriya</cp:lastModifiedBy>
  <cp:revision>44</cp:revision>
  <dcterms:created xsi:type="dcterms:W3CDTF">2014-12-11T05:44:41Z</dcterms:created>
  <dcterms:modified xsi:type="dcterms:W3CDTF">2014-12-17T12:32:28Z</dcterms:modified>
</cp:coreProperties>
</file>