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package" Target="../embeddings/Microsoft_Excel_Worksheet4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4204910" y="1914685"/>
            <a:ext cx="822066" cy="271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094106" y="1932503"/>
            <a:ext cx="544773" cy="253851"/>
          </a:xfrm>
          <a:prstGeom prst="rightArrow">
            <a:avLst>
              <a:gd name="adj1" fmla="val 58437"/>
              <a:gd name="adj2" fmla="val 609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329749" y="62536"/>
            <a:ext cx="5597716" cy="108494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ソーシャルゲームにおける登録数の</a:t>
            </a:r>
            <a:endParaRPr lang="en-US" altLang="ja-JP" sz="240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時間</a:t>
            </a:r>
            <a:r>
              <a:rPr lang="ja-JP" altLang="en-US" sz="2400" dirty="0" smtClean="0">
                <a:solidFill>
                  <a:schemeClr val="tx1"/>
                </a:solidFill>
              </a:rPr>
              <a:t>変化のパターン分類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0250" y="167154"/>
            <a:ext cx="1047750" cy="1092114"/>
          </a:xfrm>
        </p:spPr>
        <p:txBody>
          <a:bodyPr>
            <a:normAutofit/>
          </a:bodyPr>
          <a:lstStyle/>
          <a:p>
            <a:pPr algn="ctr"/>
            <a:r>
              <a:rPr lang="en-US" altLang="ja-JP" sz="1050" dirty="0"/>
              <a:t>PM</a:t>
            </a:r>
            <a:r>
              <a:rPr lang="ja-JP" altLang="en-US" sz="1050" dirty="0" smtClean="0"/>
              <a:t>コース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矢吹</a:t>
            </a:r>
            <a:r>
              <a:rPr lang="ja-JP" altLang="en-US" sz="1050" dirty="0" smtClean="0"/>
              <a:t>研究室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en-US" altLang="ja-JP" sz="1050" dirty="0" smtClean="0"/>
              <a:t>1342029</a:t>
            </a:r>
            <a:r>
              <a:rPr lang="ja-JP" altLang="en-US" sz="1050" dirty="0"/>
              <a:t>　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ja-JP" altLang="en-US" sz="1050" dirty="0" smtClean="0"/>
              <a:t>遠藤一輝</a:t>
            </a:r>
            <a:endParaRPr lang="ja-JP" altLang="en-US" sz="1050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27899" y="1259268"/>
            <a:ext cx="745179" cy="34186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127899" y="3817061"/>
            <a:ext cx="757627" cy="31732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127899" y="2755114"/>
            <a:ext cx="733285" cy="346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127898" y="4916216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研究の進捗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127898" y="8124405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今後の計画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9749" y="8525166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以下のように研究を進める予定である。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749" y="8802165"/>
            <a:ext cx="6306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データの件数を</a:t>
            </a:r>
            <a:r>
              <a:rPr lang="ja-JP" altLang="en-US" sz="1200" dirty="0" smtClean="0"/>
              <a:t>増やし、データ</a:t>
            </a:r>
            <a:r>
              <a:rPr lang="ja-JP" altLang="en-US" sz="1200" dirty="0"/>
              <a:t>の信頼性の向上を</a:t>
            </a:r>
            <a:r>
              <a:rPr lang="ja-JP" altLang="en-US" sz="1200" dirty="0" smtClean="0"/>
              <a:t>図る。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グラフの推移を分類した</a:t>
            </a:r>
            <a:r>
              <a:rPr lang="en-US" altLang="ja-JP" sz="1200" dirty="0"/>
              <a:t>4</a:t>
            </a:r>
            <a:r>
              <a:rPr lang="ja-JP" altLang="en-US" sz="1200" dirty="0"/>
              <a:t>パターンに</a:t>
            </a:r>
            <a:r>
              <a:rPr lang="ja-JP" altLang="en-US" sz="1200" dirty="0" smtClean="0"/>
              <a:t>ついて、分析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行う。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現行のゲーム</a:t>
            </a:r>
            <a:r>
              <a:rPr lang="ja-JP" altLang="en-US" sz="1200" dirty="0" smtClean="0"/>
              <a:t>の登録人数</a:t>
            </a:r>
            <a:r>
              <a:rPr lang="ja-JP" altLang="en-US" sz="1200" smtClean="0"/>
              <a:t>の推移から、その</a:t>
            </a:r>
            <a:r>
              <a:rPr lang="ja-JP" altLang="en-US" sz="1200" dirty="0"/>
              <a:t>ゲームの今後の登録人数の推移を予測</a:t>
            </a:r>
            <a:r>
              <a:rPr lang="ja-JP" altLang="en-US" sz="1200" dirty="0" smtClean="0"/>
              <a:t>する。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登録人数の今後の推移の予測の試行回数を</a:t>
            </a:r>
            <a:r>
              <a:rPr lang="ja-JP" altLang="en-US" sz="1200" dirty="0" smtClean="0"/>
              <a:t>増やし、予測</a:t>
            </a:r>
            <a:r>
              <a:rPr lang="ja-JP" altLang="en-US" sz="1200" dirty="0"/>
              <a:t>の精度の向上を</a:t>
            </a:r>
            <a:r>
              <a:rPr lang="ja-JP" altLang="en-US" sz="1200" dirty="0" smtClean="0"/>
              <a:t>図る。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2773" y="4202431"/>
            <a:ext cx="5384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ネット</a:t>
            </a:r>
            <a:r>
              <a:rPr lang="ja-JP" altLang="en-US" sz="1200" dirty="0"/>
              <a:t>ランキング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位から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位までのゲームを数十週にわたって抜き出す。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sz="1200" dirty="0" smtClean="0"/>
              <a:t>対象のゲームについて調査し、推移について可視化を行う。</a:t>
            </a:r>
            <a:endParaRPr kumimoji="1"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推移のグラフを傾向ごとに分け、分析を行う。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2773" y="5299627"/>
            <a:ext cx="553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ソーシャルゲームを調査し、推移を可視化した。</a:t>
            </a:r>
            <a:endParaRPr kumimoji="1" lang="en-US" altLang="ja-JP" sz="1200" dirty="0" smtClean="0"/>
          </a:p>
          <a:p>
            <a:r>
              <a:rPr lang="ja-JP" altLang="en-US" sz="1200" dirty="0"/>
              <a:t>可視化</a:t>
            </a:r>
            <a:r>
              <a:rPr lang="ja-JP" altLang="en-US" sz="1200" dirty="0" smtClean="0"/>
              <a:t>したグラフを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パターンに分類した。</a:t>
            </a:r>
            <a:endParaRPr kumimoji="1" lang="en-US" altLang="ja-JP" sz="105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27899" y="1706570"/>
            <a:ext cx="1266809" cy="628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開発技術の進歩</a:t>
            </a:r>
            <a:endParaRPr kumimoji="1" lang="ja-JP" altLang="en-US" sz="1200" dirty="0"/>
          </a:p>
        </p:txBody>
      </p:sp>
      <p:sp>
        <p:nvSpPr>
          <p:cNvPr id="13" name="右矢印 12"/>
          <p:cNvSpPr/>
          <p:nvPr/>
        </p:nvSpPr>
        <p:spPr>
          <a:xfrm>
            <a:off x="1394708" y="1745013"/>
            <a:ext cx="639246" cy="23870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033954" y="1706569"/>
            <a:ext cx="1269044" cy="3447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ゲームの多様化</a:t>
            </a:r>
            <a:endParaRPr kumimoji="1" lang="ja-JP" altLang="en-US" sz="1200" dirty="0"/>
          </a:p>
        </p:txBody>
      </p:sp>
      <p:sp>
        <p:nvSpPr>
          <p:cNvPr id="14" name="右矢印 13"/>
          <p:cNvSpPr/>
          <p:nvPr/>
        </p:nvSpPr>
        <p:spPr>
          <a:xfrm>
            <a:off x="1394708" y="2102206"/>
            <a:ext cx="295549" cy="260536"/>
          </a:xfrm>
          <a:prstGeom prst="rightArrow">
            <a:avLst>
              <a:gd name="adj1" fmla="val 5798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98073" y="2051307"/>
            <a:ext cx="1604925" cy="341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携帯電話の高性能化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638879" y="1706569"/>
            <a:ext cx="1132063" cy="62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ソーシャルゲームの台頭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026976" y="1706569"/>
            <a:ext cx="900490" cy="628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激化する生存競争</a:t>
            </a:r>
            <a:endParaRPr kumimoji="1" lang="ja-JP" altLang="en-US" sz="1200" dirty="0"/>
          </a:p>
        </p:txBody>
      </p:sp>
      <p:sp>
        <p:nvSpPr>
          <p:cNvPr id="23" name="下矢印 22"/>
          <p:cNvSpPr/>
          <p:nvPr/>
        </p:nvSpPr>
        <p:spPr>
          <a:xfrm>
            <a:off x="5344432" y="2334662"/>
            <a:ext cx="334108" cy="1682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4257" y="2478115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登録人数を獲得するには</a:t>
            </a:r>
            <a:r>
              <a:rPr lang="en-US" altLang="ja-JP" sz="1200" dirty="0" smtClean="0"/>
              <a:t>…?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773" y="3165297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ソーシャルゲームの登録人数と稼働日数について調査を行い、推移を可視化する。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可視化した推移を傾向ごとに分け、傾向ごとに分析を行う。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分析結果をもとに、現行のソーシャルゲームの今後のグラフの推移を予想する。</a:t>
            </a:r>
            <a:endParaRPr kumimoji="1" lang="en-US" altLang="ja-JP" sz="1200" dirty="0" smtClean="0"/>
          </a:p>
          <a:p>
            <a:endParaRPr kumimoji="1" lang="en-US" altLang="ja-JP" sz="12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83339" y="7162442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 smtClean="0"/>
              <a:t>早熟</a:t>
            </a:r>
            <a:r>
              <a:rPr lang="ja-JP" altLang="en-US" sz="1200" dirty="0" smtClean="0"/>
              <a:t>型</a:t>
            </a:r>
            <a:endParaRPr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/>
              <a:t>晩</a:t>
            </a:r>
            <a:r>
              <a:rPr kumimoji="1" lang="ja-JP" altLang="en-US" sz="1200" dirty="0" smtClean="0"/>
              <a:t>成型</a:t>
            </a:r>
            <a:endParaRPr kumimoji="1"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lang="ja-JP" altLang="en-US" sz="1200" dirty="0" smtClean="0"/>
              <a:t>不規則型</a:t>
            </a:r>
            <a:endParaRPr lang="en-US" altLang="ja-JP" sz="1200" dirty="0" smtClean="0"/>
          </a:p>
          <a:p>
            <a:pPr marL="228600" indent="-228600">
              <a:buFont typeface="+mj-lt"/>
              <a:buAutoNum type="alphaUcParenR"/>
            </a:pPr>
            <a:r>
              <a:rPr kumimoji="1" lang="ja-JP" altLang="en-US" sz="1200" dirty="0" smtClean="0"/>
              <a:t>平均</a:t>
            </a:r>
            <a:r>
              <a:rPr kumimoji="1" lang="ja-JP" altLang="en-US" sz="1200" dirty="0"/>
              <a:t>型</a:t>
            </a:r>
            <a:endParaRPr kumimoji="1" lang="en-US" altLang="ja-JP" sz="1200" dirty="0" smtClean="0"/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38008"/>
              </p:ext>
            </p:extLst>
          </p:nvPr>
        </p:nvGraphicFramePr>
        <p:xfrm>
          <a:off x="826187" y="5782121"/>
          <a:ext cx="1678576" cy="109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4" imgW="4122308" imgH="2690017" progId="Excel.Sheet.12">
                  <p:embed/>
                </p:oleObj>
              </mc:Choice>
              <mc:Fallback>
                <p:oleObj name="Worksheet" r:id="rId4" imgW="4122308" imgH="26900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187" y="5782121"/>
                        <a:ext cx="1678576" cy="109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03389"/>
              </p:ext>
            </p:extLst>
          </p:nvPr>
        </p:nvGraphicFramePr>
        <p:xfrm>
          <a:off x="2504763" y="5782121"/>
          <a:ext cx="1678576" cy="109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7" imgW="4122308" imgH="2690017" progId="Excel.Sheet.12">
                  <p:embed/>
                </p:oleObj>
              </mc:Choice>
              <mc:Fallback>
                <p:oleObj name="Worksheet" r:id="rId7" imgW="4122308" imgH="26900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4763" y="5782121"/>
                        <a:ext cx="1678576" cy="109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77038"/>
              </p:ext>
            </p:extLst>
          </p:nvPr>
        </p:nvGraphicFramePr>
        <p:xfrm>
          <a:off x="820507" y="6877040"/>
          <a:ext cx="1684256" cy="111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10" imgW="4046342" imgH="2690017" progId="Excel.Sheet.12">
                  <p:embed/>
                </p:oleObj>
              </mc:Choice>
              <mc:Fallback>
                <p:oleObj name="Worksheet" r:id="rId10" imgW="4046342" imgH="26900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0507" y="6877040"/>
                        <a:ext cx="1684256" cy="111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24422"/>
              </p:ext>
            </p:extLst>
          </p:nvPr>
        </p:nvGraphicFramePr>
        <p:xfrm>
          <a:off x="2504764" y="6877041"/>
          <a:ext cx="1678575" cy="111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13" imgW="4046342" imgH="2690017" progId="Excel.Sheet.12">
                  <p:embed/>
                </p:oleObj>
              </mc:Choice>
              <mc:Fallback>
                <p:oleObj name="Worksheet" r:id="rId13" imgW="4046342" imgH="26900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4764" y="6877041"/>
                        <a:ext cx="1678575" cy="111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255</Words>
  <Application>Microsoft Office PowerPoint</Application>
  <PresentationFormat>A4 210 x 297 mm</PresentationFormat>
  <Paragraphs>34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Worksheet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遠藤一輝</cp:lastModifiedBy>
  <cp:revision>71</cp:revision>
  <dcterms:created xsi:type="dcterms:W3CDTF">2014-12-11T05:44:41Z</dcterms:created>
  <dcterms:modified xsi:type="dcterms:W3CDTF">2015-12-17T08:52:46Z</dcterms:modified>
</cp:coreProperties>
</file>