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4"/>
  </p:notesMasterIdLst>
  <p:sldIdLst>
    <p:sldId id="260" r:id="rId2"/>
    <p:sldId id="264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299" autoAdjust="0"/>
  </p:normalViewPr>
  <p:slideViewPr>
    <p:cSldViewPr>
      <p:cViewPr varScale="1">
        <p:scale>
          <a:sx n="25" d="100"/>
          <a:sy n="25" d="100"/>
        </p:scale>
        <p:origin x="2292" y="9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812" y="3350984"/>
            <a:ext cx="17644110" cy="1574558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8711" spc="-1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72" y="19672804"/>
            <a:ext cx="17644110" cy="504666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 algn="ctr">
              <a:buNone/>
              <a:defRPr sz="5613"/>
            </a:lvl2pPr>
            <a:lvl3pPr marL="2138690" indent="0" algn="ctr">
              <a:buNone/>
              <a:defRPr sz="5613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0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820428"/>
            <a:ext cx="4611529" cy="254315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820428"/>
            <a:ext cx="13567251" cy="2543155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3350984"/>
            <a:ext cx="17644110" cy="15745587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87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19661797"/>
            <a:ext cx="17644110" cy="504666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812" y="8149435"/>
            <a:ext cx="8661654" cy="177642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268" y="8149433"/>
            <a:ext cx="8661654" cy="177642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812" y="11401727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07268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7268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" y="0"/>
            <a:ext cx="7105762" cy="30279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086957" y="0"/>
            <a:ext cx="112281" cy="3027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624260"/>
            <a:ext cx="5614035" cy="10093325"/>
          </a:xfrm>
        </p:spPr>
        <p:txBody>
          <a:bodyPr anchor="b">
            <a:norm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053" y="3229864"/>
            <a:ext cx="11388471" cy="232146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12919456"/>
            <a:ext cx="5614035" cy="1491977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587" y="28521752"/>
            <a:ext cx="4593304" cy="1612128"/>
          </a:xfrm>
        </p:spPr>
        <p:txBody>
          <a:bodyPr/>
          <a:lstStyle>
            <a:lvl1pPr algn="l">
              <a:defRPr/>
            </a:lvl1pPr>
          </a:lstStyle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21052" y="28521752"/>
            <a:ext cx="8153718" cy="161212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868871"/>
            <a:ext cx="21381231" cy="841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9" y="21701426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407182"/>
            <a:ext cx="17751044" cy="3633597"/>
          </a:xfrm>
        </p:spPr>
        <p:txBody>
          <a:bodyPr tIns="0" bIns="0" anchor="b">
            <a:no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" y="0"/>
            <a:ext cx="21386774" cy="2170142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812" y="26081152"/>
            <a:ext cx="17751044" cy="262426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403"/>
              </a:spcAft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7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8261310"/>
            <a:ext cx="21386802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7967765"/>
            <a:ext cx="21386802" cy="293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1" y="8149428"/>
            <a:ext cx="17644112" cy="17764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4815" y="28521752"/>
            <a:ext cx="433677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rgbClr val="FFFFFF"/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6185" y="28521752"/>
            <a:ext cx="8460002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 cap="all" baseline="0">
                <a:solidFill>
                  <a:srgbClr val="FFFFFF"/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67056" y="28521752"/>
            <a:ext cx="230151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6">
                <a:solidFill>
                  <a:srgbClr val="FFFFFF"/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3654" y="7673068"/>
            <a:ext cx="174837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2138690" rtl="0" eaLnBrk="1" latinLnBrk="0" hangingPunct="1">
        <a:lnSpc>
          <a:spcPct val="85000"/>
        </a:lnSpc>
        <a:spcBef>
          <a:spcPct val="0"/>
        </a:spcBef>
        <a:buNone/>
        <a:defRPr kumimoji="1" sz="11227" kern="1200" spc="-11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13869" indent="-213869" algn="l" defTabSz="2138690" rtl="0" eaLnBrk="1" latinLnBrk="0" hangingPunct="1">
        <a:lnSpc>
          <a:spcPct val="90000"/>
        </a:lnSpc>
        <a:spcBef>
          <a:spcPts val="2807"/>
        </a:spcBef>
        <a:spcAft>
          <a:spcPts val="46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6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8250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42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25988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3726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81464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7279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4057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0835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7613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/>
              <a:t>GitHub</a:t>
            </a:r>
            <a:r>
              <a:rPr lang="ja-JP" altLang="en-US" sz="8800" dirty="0"/>
              <a:t>における開発フローの判別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353158" y="3619352"/>
            <a:ext cx="7273032" cy="895629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開発フローの例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endParaRPr lang="en-US" altLang="ja-JP" sz="3600" b="1" dirty="0" smtClean="0"/>
          </a:p>
          <a:p>
            <a:endParaRPr lang="en-US" altLang="ja-JP" sz="3200" b="1" dirty="0" smtClean="0"/>
          </a:p>
          <a:p>
            <a:endParaRPr lang="en-US" altLang="ja-JP" b="1" dirty="0"/>
          </a:p>
          <a:p>
            <a:endParaRPr kumimoji="1" lang="en-US" altLang="ja-JP" b="1" dirty="0" smtClean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sz="4400" b="1" dirty="0" smtClean="0"/>
          </a:p>
          <a:p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2149" y="18013214"/>
            <a:ext cx="9162979" cy="945323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現在の進捗状況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 smtClean="0"/>
              <a:t>　</a:t>
            </a:r>
            <a:r>
              <a:rPr lang="en-US" altLang="ja-JP" sz="4400" dirty="0"/>
              <a:t>32</a:t>
            </a:r>
            <a:r>
              <a:rPr lang="ja-JP" altLang="en-US" sz="4000" dirty="0"/>
              <a:t>個</a:t>
            </a:r>
            <a:r>
              <a:rPr lang="ja-JP" altLang="en-US" sz="4400" dirty="0"/>
              <a:t>のプロジェクトを調査し，分析を行った結果，行数，人数，規模で開発フローの判別が出来るようになった</a:t>
            </a:r>
            <a:endParaRPr lang="en-US" altLang="ja-JP" sz="4400" dirty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kumimoji="1"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9579" y="3644033"/>
            <a:ext cx="12265459" cy="692497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+mj-ea"/>
                <a:ea typeface="+mj-ea"/>
              </a:rPr>
              <a:t>背景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6000" b="1" dirty="0"/>
              <a:t> </a:t>
            </a:r>
            <a:r>
              <a:rPr lang="ja-JP" altLang="en-US" sz="6000" b="1" dirty="0" smtClean="0"/>
              <a:t>　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を用いた開発フローを導入すると</a:t>
            </a:r>
            <a:endParaRPr lang="en-US" altLang="ja-JP" sz="4400" dirty="0" smtClean="0"/>
          </a:p>
          <a:p>
            <a:r>
              <a:rPr lang="ja-JP" altLang="en-US" sz="6600" dirty="0" smtClean="0">
                <a:solidFill>
                  <a:schemeClr val="tx1"/>
                </a:solidFill>
              </a:rPr>
              <a:t>  </a:t>
            </a:r>
            <a:r>
              <a:rPr lang="ja-JP" altLang="en-US" sz="5400" dirty="0" smtClean="0">
                <a:solidFill>
                  <a:schemeClr val="tx1"/>
                </a:solidFill>
              </a:rPr>
              <a:t>メンバの</a:t>
            </a:r>
            <a:r>
              <a:rPr lang="ja-JP" altLang="en-US" sz="6600" dirty="0" smtClean="0">
                <a:solidFill>
                  <a:schemeClr val="tx1"/>
                </a:solidFill>
              </a:rPr>
              <a:t>能力</a:t>
            </a:r>
            <a:r>
              <a:rPr lang="ja-JP" altLang="en-US" sz="5400" dirty="0" smtClean="0">
                <a:solidFill>
                  <a:schemeClr val="tx1"/>
                </a:solidFill>
              </a:rPr>
              <a:t>を</a:t>
            </a:r>
            <a:r>
              <a:rPr lang="ja-JP" altLang="en-US" sz="6600" dirty="0" smtClean="0">
                <a:solidFill>
                  <a:schemeClr val="tx1"/>
                </a:solidFill>
              </a:rPr>
              <a:t>最大限発揮出来</a:t>
            </a:r>
            <a:r>
              <a:rPr lang="ja-JP" altLang="en-US" sz="5400" dirty="0" smtClean="0">
                <a:solidFill>
                  <a:schemeClr val="tx1"/>
                </a:solidFill>
              </a:rPr>
              <a:t>る</a:t>
            </a:r>
            <a:endParaRPr lang="en-US" altLang="ja-JP" sz="5400" dirty="0">
              <a:solidFill>
                <a:schemeClr val="tx1"/>
              </a:solidFill>
            </a:endParaRPr>
          </a:p>
          <a:p>
            <a:r>
              <a:rPr lang="ja-JP" altLang="en-US" sz="6600" dirty="0">
                <a:solidFill>
                  <a:srgbClr val="FF0000"/>
                </a:solidFill>
              </a:rPr>
              <a:t> </a:t>
            </a:r>
            <a:r>
              <a:rPr lang="ja-JP" altLang="en-US" sz="6600" dirty="0" smtClean="0">
                <a:solidFill>
                  <a:srgbClr val="FF0000"/>
                </a:solidFill>
              </a:rPr>
              <a:t> </a:t>
            </a:r>
            <a:r>
              <a:rPr lang="ja-JP" altLang="en-US" sz="4800" dirty="0" smtClean="0"/>
              <a:t>しかし</a:t>
            </a:r>
            <a:r>
              <a:rPr lang="ja-JP" altLang="en-US" sz="5400" b="1" dirty="0" smtClean="0"/>
              <a:t>　</a:t>
            </a:r>
            <a:r>
              <a:rPr lang="ja-JP" altLang="en-US" sz="4400" dirty="0" smtClean="0"/>
              <a:t>間違った開発フローを導入すると・・・</a:t>
            </a:r>
            <a:endParaRPr lang="en-US" altLang="ja-JP" sz="4400" dirty="0" smtClean="0"/>
          </a:p>
          <a:p>
            <a:pPr algn="ctr"/>
            <a:endParaRPr lang="en-US" altLang="ja-JP" sz="4800" dirty="0"/>
          </a:p>
          <a:p>
            <a:pPr algn="ctr"/>
            <a:endParaRPr lang="en-US" altLang="ja-JP" sz="4800" dirty="0" smtClean="0"/>
          </a:p>
          <a:p>
            <a:pPr algn="ctr"/>
            <a:endParaRPr kumimoji="1" lang="en-US" altLang="ja-JP" sz="4800" dirty="0"/>
          </a:p>
          <a:p>
            <a:pPr algn="ctr"/>
            <a:endParaRPr lang="en-US" altLang="ja-JP" sz="4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578" y="12968329"/>
            <a:ext cx="20040927" cy="16004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プロジェクトマネジメントとの関連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4000" b="1" dirty="0" smtClean="0"/>
              <a:t>　</a:t>
            </a:r>
            <a:r>
              <a:rPr lang="ja-JP" altLang="en-US" sz="4000" b="1" dirty="0"/>
              <a:t> </a:t>
            </a:r>
            <a:r>
              <a:rPr lang="ja-JP" altLang="en-US" sz="4000" b="1" dirty="0" smtClean="0"/>
              <a:t> </a:t>
            </a:r>
            <a:r>
              <a:rPr lang="ja-JP" altLang="en-US" sz="4000" dirty="0" smtClean="0"/>
              <a:t>品質管理，納期管理，コスト管理を効率的に行う補助が出来るようになる．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578" y="15159555"/>
            <a:ext cx="20071960" cy="233910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研究方法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/>
              <a:t>GitHub</a:t>
            </a:r>
            <a:r>
              <a:rPr lang="ja-JP" altLang="en-US" sz="4400" dirty="0"/>
              <a:t>上のプロジェクトからプロジェクトの性質と開発フローを調査する</a:t>
            </a:r>
            <a:endParaRPr lang="en-US" altLang="ja-JP" sz="44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400" dirty="0"/>
              <a:t>調査したデータの分析をする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9578" y="10854962"/>
            <a:ext cx="12265460" cy="17235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目的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b="1" dirty="0"/>
              <a:t> </a:t>
            </a:r>
            <a:r>
              <a:rPr kumimoji="1" lang="ja-JP" altLang="en-US" sz="4800" b="1" dirty="0" smtClean="0"/>
              <a:t>　</a:t>
            </a:r>
            <a:r>
              <a:rPr kumimoji="1" lang="ja-JP" altLang="en-US" sz="4000" dirty="0" smtClean="0"/>
              <a:t>開発フロー</a:t>
            </a:r>
            <a:r>
              <a:rPr kumimoji="1" lang="ja-JP" altLang="en-US" sz="3600" dirty="0" smtClean="0"/>
              <a:t>の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選択基準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を提供する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33409" y="18013214"/>
            <a:ext cx="9192781" cy="95718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今後の計画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/>
              <a:t>　</a:t>
            </a:r>
            <a:r>
              <a:rPr kumimoji="1" lang="ja-JP" altLang="en-US" sz="4400" dirty="0" smtClean="0"/>
              <a:t>より詳細なプロジェクトの性質で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開発フローを選択する基準を明確に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出来ることを目指す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</a:t>
            </a:r>
            <a:r>
              <a:rPr lang="ja-JP" altLang="en-US" sz="4400" dirty="0" smtClean="0">
                <a:solidFill>
                  <a:schemeClr val="bg2"/>
                </a:solidFill>
              </a:rPr>
              <a:t> </a:t>
            </a:r>
            <a:r>
              <a:rPr lang="en-US" altLang="ja-JP" sz="4400" dirty="0" smtClean="0">
                <a:solidFill>
                  <a:schemeClr val="bg2"/>
                </a:solidFill>
              </a:rPr>
              <a:t>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20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 Flow</a:t>
            </a:r>
            <a:endParaRPr lang="en-US" altLang="ja-JP" sz="5400" dirty="0"/>
          </a:p>
          <a:p>
            <a:endParaRPr kumimoji="1" lang="en-US" altLang="ja-JP" sz="4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9085423" y="21815496"/>
            <a:ext cx="3096344" cy="2736304"/>
          </a:xfrm>
          <a:prstGeom prst="rightArrow">
            <a:avLst>
              <a:gd name="adj1" fmla="val 44431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7597056" y="7318993"/>
            <a:ext cx="5257982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管理がしづらい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8" y="21397311"/>
            <a:ext cx="7856709" cy="5768288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5235686" y="21397311"/>
            <a:ext cx="70687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 smtClean="0"/>
              <a:t>？</a:t>
            </a:r>
            <a:endParaRPr kumimoji="1" lang="ja-JP" altLang="en-US" b="1" dirty="0"/>
          </a:p>
        </p:txBody>
      </p:sp>
      <p:sp>
        <p:nvSpPr>
          <p:cNvPr id="17" name="爆発 1 16"/>
          <p:cNvSpPr/>
          <p:nvPr/>
        </p:nvSpPr>
        <p:spPr>
          <a:xfrm>
            <a:off x="1675893" y="7318993"/>
            <a:ext cx="4605686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学習コストがかかりすぎる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75893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70727" y="22545043"/>
            <a:ext cx="197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21</a:t>
            </a:r>
            <a:r>
              <a:rPr kumimoji="1" lang="ja-JP" altLang="en-US" sz="3200" b="1" dirty="0" smtClean="0"/>
              <a:t>人以下</a:t>
            </a:r>
            <a:endParaRPr kumimoji="1" lang="ja-JP" altLang="en-US" sz="32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513156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03709" y="22545042"/>
            <a:ext cx="185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22</a:t>
            </a:r>
            <a:r>
              <a:rPr kumimoji="1" lang="ja-JP" altLang="en-US" sz="3200" b="1" dirty="0" smtClean="0"/>
              <a:t>人以上</a:t>
            </a:r>
            <a:endParaRPr kumimoji="1" lang="ja-JP" altLang="en-US" sz="32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3569" r="66165" b="76214"/>
          <a:stretch/>
        </p:blipFill>
        <p:spPr>
          <a:xfrm>
            <a:off x="13533290" y="4458893"/>
            <a:ext cx="6912768" cy="77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/>
              <a:t>GitHub</a:t>
            </a:r>
            <a:r>
              <a:rPr lang="ja-JP" altLang="en-US" sz="8800" dirty="0"/>
              <a:t>における開発フローの判別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353158" y="3619352"/>
            <a:ext cx="7273032" cy="901785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フローの例</a:t>
            </a:r>
            <a:endParaRPr kumimoji="1" lang="en-US" altLang="ja-JP" b="1" dirty="0" smtClean="0"/>
          </a:p>
          <a:p>
            <a:r>
              <a:rPr lang="ja-JP" altLang="en-US" sz="4000" b="1" dirty="0" smtClean="0"/>
              <a:t>　着替えの場合</a:t>
            </a:r>
            <a:endParaRPr lang="en-US" altLang="ja-JP" sz="4000" b="1" dirty="0" smtClean="0"/>
          </a:p>
          <a:p>
            <a:endParaRPr lang="en-US" altLang="ja-JP" sz="4000" b="1" dirty="0"/>
          </a:p>
          <a:p>
            <a:endParaRPr kumimoji="1" lang="en-US" altLang="ja-JP" b="1" dirty="0" smtClean="0"/>
          </a:p>
          <a:p>
            <a:endParaRPr lang="en-US" altLang="ja-JP" sz="5400" b="1" dirty="0"/>
          </a:p>
          <a:p>
            <a:endParaRPr kumimoji="1" lang="en-US" altLang="ja-JP" sz="5400" b="1" dirty="0" smtClean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sz="4400" b="1" dirty="0" smtClean="0"/>
          </a:p>
          <a:p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2149" y="18013214"/>
            <a:ext cx="9162979" cy="864852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現在の進捗状況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 smtClean="0"/>
              <a:t>　</a:t>
            </a:r>
            <a:r>
              <a:rPr lang="en-US" altLang="ja-JP" sz="4400" dirty="0" smtClean="0"/>
              <a:t>32</a:t>
            </a:r>
            <a:r>
              <a:rPr lang="ja-JP" altLang="en-US" sz="4400" dirty="0" smtClean="0"/>
              <a:t>個のプロジェクトを調査し，分析を行った結果，行数，人数，規模で</a:t>
            </a:r>
            <a:r>
              <a:rPr kumimoji="1" lang="ja-JP" altLang="en-US" sz="4400" dirty="0" smtClean="0"/>
              <a:t>開発フローの判別が出来るようになった</a:t>
            </a:r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kumimoji="1"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9579" y="3644033"/>
            <a:ext cx="12265459" cy="692497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+mj-ea"/>
                <a:ea typeface="+mj-ea"/>
              </a:rPr>
              <a:t>背景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6000" b="1" dirty="0"/>
              <a:t> </a:t>
            </a:r>
            <a:r>
              <a:rPr lang="ja-JP" altLang="en-US" sz="6000" b="1" dirty="0" smtClean="0"/>
              <a:t>　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を用いた開発フローを導入すると</a:t>
            </a:r>
            <a:endParaRPr lang="en-US" altLang="ja-JP" sz="4400" dirty="0" smtClean="0"/>
          </a:p>
          <a:p>
            <a:r>
              <a:rPr lang="ja-JP" altLang="en-US" sz="6600" dirty="0" smtClean="0">
                <a:solidFill>
                  <a:schemeClr val="tx1"/>
                </a:solidFill>
              </a:rPr>
              <a:t>  </a:t>
            </a:r>
            <a:r>
              <a:rPr lang="ja-JP" altLang="en-US" sz="5400" dirty="0" smtClean="0">
                <a:solidFill>
                  <a:schemeClr val="tx1"/>
                </a:solidFill>
              </a:rPr>
              <a:t>メンバの</a:t>
            </a:r>
            <a:r>
              <a:rPr lang="ja-JP" altLang="en-US" sz="6600" dirty="0" smtClean="0">
                <a:solidFill>
                  <a:schemeClr val="tx1"/>
                </a:solidFill>
              </a:rPr>
              <a:t>能力</a:t>
            </a:r>
            <a:r>
              <a:rPr lang="ja-JP" altLang="en-US" sz="5400" dirty="0" smtClean="0">
                <a:solidFill>
                  <a:schemeClr val="tx1"/>
                </a:solidFill>
              </a:rPr>
              <a:t>を</a:t>
            </a:r>
            <a:r>
              <a:rPr lang="ja-JP" altLang="en-US" sz="6600" dirty="0" smtClean="0">
                <a:solidFill>
                  <a:schemeClr val="tx1"/>
                </a:solidFill>
              </a:rPr>
              <a:t>最大限発揮出来</a:t>
            </a:r>
            <a:r>
              <a:rPr lang="ja-JP" altLang="en-US" sz="5400" dirty="0" smtClean="0">
                <a:solidFill>
                  <a:schemeClr val="tx1"/>
                </a:solidFill>
              </a:rPr>
              <a:t>る</a:t>
            </a:r>
            <a:endParaRPr lang="en-US" altLang="ja-JP" sz="5400" dirty="0">
              <a:solidFill>
                <a:schemeClr val="tx1"/>
              </a:solidFill>
            </a:endParaRPr>
          </a:p>
          <a:p>
            <a:r>
              <a:rPr lang="ja-JP" altLang="en-US" sz="6600" dirty="0">
                <a:solidFill>
                  <a:srgbClr val="FF0000"/>
                </a:solidFill>
              </a:rPr>
              <a:t> </a:t>
            </a:r>
            <a:r>
              <a:rPr lang="ja-JP" altLang="en-US" sz="6600" dirty="0" smtClean="0">
                <a:solidFill>
                  <a:srgbClr val="FF0000"/>
                </a:solidFill>
              </a:rPr>
              <a:t> </a:t>
            </a:r>
            <a:r>
              <a:rPr lang="ja-JP" altLang="en-US" sz="4800" dirty="0" smtClean="0"/>
              <a:t>しかし</a:t>
            </a:r>
            <a:r>
              <a:rPr lang="ja-JP" altLang="en-US" sz="5400" b="1" dirty="0" smtClean="0"/>
              <a:t>　</a:t>
            </a:r>
            <a:r>
              <a:rPr lang="ja-JP" altLang="en-US" sz="4400" dirty="0" smtClean="0"/>
              <a:t>間違った開発フローを導入すると・・・</a:t>
            </a:r>
            <a:endParaRPr lang="en-US" altLang="ja-JP" sz="4400" dirty="0" smtClean="0"/>
          </a:p>
          <a:p>
            <a:pPr algn="ctr"/>
            <a:endParaRPr lang="en-US" altLang="ja-JP" sz="4800" dirty="0"/>
          </a:p>
          <a:p>
            <a:pPr algn="ctr"/>
            <a:endParaRPr lang="en-US" altLang="ja-JP" sz="4800" dirty="0" smtClean="0"/>
          </a:p>
          <a:p>
            <a:pPr algn="ctr"/>
            <a:endParaRPr kumimoji="1" lang="en-US" altLang="ja-JP" sz="4800" dirty="0"/>
          </a:p>
          <a:p>
            <a:pPr algn="ctr"/>
            <a:endParaRPr lang="en-US" altLang="ja-JP" sz="4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578" y="12968329"/>
            <a:ext cx="20040927" cy="16004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プロジェクトマネジメントとの関連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4000" b="1" dirty="0" smtClean="0"/>
              <a:t>　</a:t>
            </a:r>
            <a:r>
              <a:rPr lang="ja-JP" altLang="en-US" sz="4000" b="1" dirty="0"/>
              <a:t> </a:t>
            </a:r>
            <a:r>
              <a:rPr lang="ja-JP" altLang="en-US" sz="4000" b="1" dirty="0" smtClean="0"/>
              <a:t> </a:t>
            </a:r>
            <a:r>
              <a:rPr lang="ja-JP" altLang="en-US" sz="4000" dirty="0" smtClean="0"/>
              <a:t>品質管理，納期管理，コスト管理を効率的に行う補助が出来るようになる．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578" y="15159555"/>
            <a:ext cx="20071960" cy="233910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研究方法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/>
              <a:t>GitHub</a:t>
            </a:r>
            <a:r>
              <a:rPr lang="ja-JP" altLang="en-US" sz="4400" dirty="0"/>
              <a:t>上のプロジェクトからプロジェクトの性質と開発フローを調査する</a:t>
            </a:r>
            <a:endParaRPr lang="en-US" altLang="ja-JP" sz="44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400" dirty="0"/>
              <a:t>調査したデータの分析をする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33409" y="18013214"/>
            <a:ext cx="9192781" cy="95718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今後の計画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/>
              <a:t>　</a:t>
            </a:r>
            <a:r>
              <a:rPr kumimoji="1" lang="ja-JP" altLang="en-US" sz="4400" dirty="0" smtClean="0"/>
              <a:t>より詳細なプロジェクトの性質で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開発フローを選択する基準を明確に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出来ることを目指す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</a:t>
            </a:r>
            <a:r>
              <a:rPr lang="ja-JP" altLang="en-US" sz="4400" dirty="0" smtClean="0">
                <a:solidFill>
                  <a:schemeClr val="bg2"/>
                </a:solidFill>
              </a:rPr>
              <a:t> </a:t>
            </a:r>
            <a:r>
              <a:rPr lang="en-US" altLang="ja-JP" sz="4400" dirty="0" smtClean="0">
                <a:solidFill>
                  <a:schemeClr val="bg2"/>
                </a:solidFill>
              </a:rPr>
              <a:t>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20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 Flow</a:t>
            </a:r>
            <a:endParaRPr lang="en-US" altLang="ja-JP" sz="5400" dirty="0"/>
          </a:p>
          <a:p>
            <a:endParaRPr kumimoji="1" lang="en-US" altLang="ja-JP" sz="4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9085423" y="21815496"/>
            <a:ext cx="3096344" cy="2736304"/>
          </a:xfrm>
          <a:prstGeom prst="rightArrow">
            <a:avLst>
              <a:gd name="adj1" fmla="val 44431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7597056" y="7318993"/>
            <a:ext cx="5257982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管理がしづらい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8" y="21397311"/>
            <a:ext cx="7856709" cy="5768288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5235686" y="21397311"/>
            <a:ext cx="70687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 smtClean="0"/>
              <a:t>？</a:t>
            </a:r>
            <a:endParaRPr kumimoji="1" lang="ja-JP" altLang="en-US" b="1" dirty="0"/>
          </a:p>
        </p:txBody>
      </p:sp>
      <p:sp>
        <p:nvSpPr>
          <p:cNvPr id="17" name="爆発 1 16"/>
          <p:cNvSpPr/>
          <p:nvPr/>
        </p:nvSpPr>
        <p:spPr>
          <a:xfrm>
            <a:off x="1675893" y="7318993"/>
            <a:ext cx="4605686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学習コストがかかりすぎる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75893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70727" y="22545043"/>
            <a:ext cx="197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21</a:t>
            </a:r>
            <a:r>
              <a:rPr kumimoji="1" lang="ja-JP" altLang="en-US" sz="3200" b="1" dirty="0" smtClean="0"/>
              <a:t>人以下</a:t>
            </a:r>
            <a:endParaRPr kumimoji="1" lang="ja-JP" altLang="en-US" sz="32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513156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03709" y="22545042"/>
            <a:ext cx="185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22</a:t>
            </a:r>
            <a:r>
              <a:rPr kumimoji="1" lang="ja-JP" altLang="en-US" sz="3200" b="1" dirty="0" smtClean="0"/>
              <a:t>人以上</a:t>
            </a:r>
            <a:endParaRPr kumimoji="1" lang="ja-JP" altLang="en-US" sz="3200" b="1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046" y="5441373"/>
            <a:ext cx="2535279" cy="672529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56" y="5441373"/>
            <a:ext cx="2535278" cy="672529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89578" y="10854962"/>
            <a:ext cx="12265460" cy="17235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目的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b="1" dirty="0"/>
              <a:t> </a:t>
            </a:r>
            <a:r>
              <a:rPr kumimoji="1" lang="ja-JP" altLang="en-US" sz="4800" b="1" dirty="0" smtClean="0"/>
              <a:t>　</a:t>
            </a:r>
            <a:r>
              <a:rPr kumimoji="1" lang="ja-JP" altLang="en-US" sz="4000" dirty="0" smtClean="0"/>
              <a:t>開発フロー</a:t>
            </a:r>
            <a:r>
              <a:rPr kumimoji="1" lang="ja-JP" altLang="en-US" sz="3600" dirty="0" smtClean="0"/>
              <a:t>の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選択基準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を提供する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131</Words>
  <Application>Microsoft Office PowerPoint</Application>
  <PresentationFormat>ユーザー設定</PresentationFormat>
  <Paragraphs>99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Calibri</vt:lpstr>
      <vt:lpstr>Calibri Light</vt:lpstr>
      <vt:lpstr>レトロスペクト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wakatsuki</cp:lastModifiedBy>
  <cp:revision>248</cp:revision>
  <dcterms:created xsi:type="dcterms:W3CDTF">2014-09-26T05:41:04Z</dcterms:created>
  <dcterms:modified xsi:type="dcterms:W3CDTF">2014-12-17T08:21:15Z</dcterms:modified>
</cp:coreProperties>
</file>