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4299" autoAdjust="0"/>
  </p:normalViewPr>
  <p:slideViewPr>
    <p:cSldViewPr>
      <p:cViewPr>
        <p:scale>
          <a:sx n="54" d="100"/>
          <a:sy n="54" d="100"/>
        </p:scale>
        <p:origin x="-640" y="63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540272" y="14347899"/>
            <a:ext cx="7632848" cy="1170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目的</a:t>
            </a:r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lang="en-US" altLang="ja-JP" sz="1800" dirty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err="1" smtClean="0"/>
              <a:t>GitHub</a:t>
            </a:r>
            <a:r>
              <a:rPr lang="ja-JP" altLang="en-US" sz="8800" dirty="0" smtClean="0"/>
              <a:t>を用いた開発</a:t>
            </a:r>
            <a:r>
              <a:rPr lang="ja-JP" altLang="en-US" sz="8800" dirty="0"/>
              <a:t>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0272" y="26517251"/>
            <a:ext cx="9166206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進捗状況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dirty="0" smtClean="0"/>
              <a:t>32</a:t>
            </a:r>
            <a:r>
              <a:rPr kumimoji="1" lang="ja-JP" altLang="en-US" sz="4800" dirty="0" smtClean="0"/>
              <a:t>件のプロジェクトを調査した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決定木分析を行った</a:t>
            </a:r>
            <a:endParaRPr lang="en-US" altLang="ja-JP" sz="4800" dirty="0" smtClean="0"/>
          </a:p>
          <a:p>
            <a:r>
              <a:rPr lang="en-US" altLang="ja-JP" sz="4800" dirty="0" smtClean="0"/>
              <a:t>2</a:t>
            </a:r>
            <a:r>
              <a:rPr kumimoji="1" lang="ja-JP" altLang="en-US" sz="4800" smtClean="0"/>
              <a:t>種類</a:t>
            </a:r>
            <a:r>
              <a:rPr kumimoji="1" lang="ja-JP" altLang="en-US" sz="4800" dirty="0" smtClean="0"/>
              <a:t>の選択基準を見つけた</a:t>
            </a:r>
            <a:r>
              <a:rPr lang="ja-JP" altLang="en-US" sz="3600" dirty="0" smtClean="0">
                <a:solidFill>
                  <a:schemeClr val="tx1"/>
                </a:solidFill>
              </a:rPr>
              <a:t>　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261352" y="26517251"/>
            <a:ext cx="10369152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今後の計画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lang="ja-JP" altLang="en-US" sz="4800" dirty="0" smtClean="0"/>
              <a:t>時系列</a:t>
            </a:r>
            <a:r>
              <a:rPr lang="ja-JP" altLang="en-US" sz="4800" dirty="0"/>
              <a:t>データ</a:t>
            </a:r>
            <a:r>
              <a:rPr lang="ja-JP" altLang="en-US" sz="4800" dirty="0" smtClean="0"/>
              <a:t>を調査する</a:t>
            </a:r>
            <a:endParaRPr lang="en-US" altLang="ja-JP" sz="4800" dirty="0"/>
          </a:p>
          <a:p>
            <a:r>
              <a:rPr lang="ja-JP" altLang="en-US" sz="4800" dirty="0" smtClean="0"/>
              <a:t>決定木分析を行う</a:t>
            </a:r>
            <a:endParaRPr lang="en-US" altLang="ja-JP" sz="4800" dirty="0" smtClean="0"/>
          </a:p>
          <a:p>
            <a:r>
              <a:rPr lang="ja-JP" altLang="en-US" sz="4800" dirty="0" smtClean="0"/>
              <a:t>新たな選択基準を見つける</a:t>
            </a:r>
            <a:endParaRPr lang="en-US" altLang="ja-JP" sz="4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0272" y="3474691"/>
            <a:ext cx="12313368" cy="22159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背景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en-US" altLang="ja-JP" sz="4000" b="1" dirty="0" err="1" smtClean="0">
                <a:latin typeface="+mj-ea"/>
              </a:rPr>
              <a:t>GitHub</a:t>
            </a:r>
            <a:r>
              <a:rPr lang="ja-JP" altLang="en-US" sz="4000" b="1" dirty="0" smtClean="0">
                <a:latin typeface="+mj-ea"/>
              </a:rPr>
              <a:t>を用いた開発フローは</a:t>
            </a:r>
            <a:r>
              <a:rPr lang="en-US" altLang="ja-JP" sz="4000" b="1" dirty="0" smtClean="0">
                <a:latin typeface="+mj-ea"/>
              </a:rPr>
              <a:t>13</a:t>
            </a:r>
            <a:r>
              <a:rPr lang="ja-JP" altLang="en-US" sz="4000" b="1" dirty="0" smtClean="0">
                <a:latin typeface="+mj-ea"/>
              </a:rPr>
              <a:t>種類あるため，</a:t>
            </a:r>
            <a:endParaRPr lang="en-US" altLang="ja-JP" sz="4000" b="1" dirty="0" smtClean="0">
              <a:latin typeface="+mj-ea"/>
            </a:endParaRPr>
          </a:p>
          <a:p>
            <a:r>
              <a:rPr lang="ja-JP" altLang="en-US" sz="4000" b="1" dirty="0" smtClean="0">
                <a:latin typeface="+mj-ea"/>
              </a:rPr>
              <a:t>選択基準が必要である</a:t>
            </a:r>
            <a:endParaRPr lang="en-US" altLang="ja-JP" b="1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52" y="14347899"/>
            <a:ext cx="12195920" cy="11712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28304" y="1600408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定性的</a:t>
            </a:r>
            <a:endParaRPr kumimoji="1" lang="en-US" altLang="ja-JP" sz="54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スキルが高い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大規模なプロジェクト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メンバが多い</a:t>
            </a:r>
            <a:endParaRPr kumimoji="1" lang="en-US" altLang="ja-JP" sz="4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6296" y="2212476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定量</a:t>
            </a:r>
            <a:r>
              <a:rPr kumimoji="1" lang="ja-JP" altLang="en-US" sz="4800" dirty="0" smtClean="0"/>
              <a:t>的</a:t>
            </a:r>
            <a:endParaRPr kumimoji="1" lang="en-US" altLang="ja-JP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実務経験が</a:t>
            </a:r>
            <a:r>
              <a:rPr lang="en-US" altLang="ja-JP" sz="4000" dirty="0" smtClean="0"/>
              <a:t>5</a:t>
            </a:r>
            <a:r>
              <a:rPr lang="ja-JP" altLang="en-US" sz="4000" dirty="0" smtClean="0"/>
              <a:t>年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en-US" altLang="ja-JP" sz="4000" dirty="0"/>
              <a:t>1</a:t>
            </a:r>
            <a:r>
              <a:rPr kumimoji="1" lang="ja-JP" altLang="en-US" sz="4000" dirty="0" smtClean="0"/>
              <a:t>年継続するプロジェクト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</a:t>
            </a:r>
            <a:r>
              <a:rPr kumimoji="1" lang="en-US" altLang="ja-JP" sz="4000" dirty="0" smtClean="0"/>
              <a:t>100</a:t>
            </a:r>
            <a:r>
              <a:rPr kumimoji="1" lang="ja-JP" altLang="en-US" sz="4000" dirty="0" smtClean="0"/>
              <a:t>人</a:t>
            </a:r>
            <a:endParaRPr kumimoji="1" lang="ja-JP" altLang="en-US" sz="40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3456596" y="18488359"/>
            <a:ext cx="1872208" cy="35283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0272" y="6427019"/>
            <a:ext cx="12313368" cy="72327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+mj-ea"/>
                <a:ea typeface="+mj-ea"/>
              </a:rPr>
              <a:t>先行研究</a:t>
            </a:r>
            <a:endParaRPr lang="en-US" altLang="ja-JP" sz="6000" b="1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各開発フローに発生しうるリスクを観点に分類した</a:t>
            </a:r>
            <a:endParaRPr lang="en-US" altLang="ja-JP" sz="4400" dirty="0" smtClean="0">
              <a:latin typeface="ＭＳ Ｐゴシック (本文)"/>
              <a:cs typeface="ＭＳ Ｐゴシック (本文)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25055"/>
              </p:ext>
            </p:extLst>
          </p:nvPr>
        </p:nvGraphicFramePr>
        <p:xfrm>
          <a:off x="612280" y="9379347"/>
          <a:ext cx="12094978" cy="350988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3938874"/>
                <a:gridCol w="4752528"/>
                <a:gridCol w="3403576"/>
              </a:tblGrid>
              <a:tr h="584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プロジェクトの特徴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開発フローの特徴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該当する開発フロー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16996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メンバ</a:t>
                      </a:r>
                      <a:r>
                        <a:rPr lang="ja-JP" sz="2800" b="0" kern="100" dirty="0">
                          <a:effectLst/>
                        </a:rPr>
                        <a:t>の</a:t>
                      </a:r>
                      <a:r>
                        <a:rPr lang="ja-JP" sz="2800" b="0" kern="100" dirty="0">
                          <a:solidFill>
                            <a:schemeClr val="accent2"/>
                          </a:solidFill>
                          <a:effectLst/>
                        </a:rPr>
                        <a:t>スキルが</a:t>
                      </a:r>
                      <a:r>
                        <a:rPr lang="ja-JP" sz="2800" b="1" kern="100" dirty="0">
                          <a:solidFill>
                            <a:schemeClr val="accent2"/>
                          </a:solidFill>
                          <a:effectLst/>
                        </a:rPr>
                        <a:t>高い</a:t>
                      </a: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800" b="0" kern="100" dirty="0" smtClean="0">
                          <a:solidFill>
                            <a:srgbClr val="C0504D"/>
                          </a:solidFill>
                          <a:effectLst/>
                        </a:rPr>
                        <a:t>大規模なプロジェクト</a:t>
                      </a:r>
                      <a:endParaRPr lang="ja-JP" sz="2800" b="0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r>
                        <a:rPr lang="ja-JP" sz="2800" kern="100" dirty="0">
                          <a:effectLst/>
                        </a:rPr>
                        <a:t>が自動化されている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フィヨルドフロー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イストフロー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75494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参加</a:t>
                      </a:r>
                      <a:r>
                        <a:rPr lang="ja-JP" sz="2800" b="0" kern="100" dirty="0">
                          <a:solidFill>
                            <a:srgbClr val="C0504D"/>
                          </a:solidFill>
                          <a:effectLst/>
                        </a:rPr>
                        <a:t>メンバが</a:t>
                      </a:r>
                      <a:r>
                        <a:rPr lang="ja-JP" sz="2800" b="1" kern="100" dirty="0">
                          <a:solidFill>
                            <a:srgbClr val="C0504D"/>
                          </a:solidFill>
                          <a:effectLst/>
                        </a:rPr>
                        <a:t>多い</a:t>
                      </a:r>
                      <a:endParaRPr lang="ja-JP" sz="3600" b="1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複数</a:t>
                      </a:r>
                      <a:r>
                        <a:rPr lang="ja-JP" sz="2800" kern="100" dirty="0">
                          <a:effectLst/>
                        </a:rPr>
                        <a:t>のリポジトリを使用する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00" dirty="0" err="1">
                          <a:effectLst/>
                        </a:rPr>
                        <a:t>Aming</a:t>
                      </a: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endParaRPr lang="en-US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サイボウズフロー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</a:t>
                      </a:r>
                      <a:r>
                        <a:rPr lang="ja-JP" sz="2800" kern="100" dirty="0" smtClean="0">
                          <a:effectLst/>
                        </a:rPr>
                        <a:t>①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研フロー②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" name="テキスト ボックス 46"/>
          <p:cNvSpPr txBox="1"/>
          <p:nvPr/>
        </p:nvSpPr>
        <p:spPr>
          <a:xfrm>
            <a:off x="3564608" y="1305175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出典：小野寺航己卒業論文（</a:t>
            </a:r>
            <a:r>
              <a:rPr lang="en-US" altLang="ja-JP" sz="2400" dirty="0" smtClean="0"/>
              <a:t>2015:p.62</a:t>
            </a:r>
            <a:r>
              <a:rPr lang="ja-JP" altLang="en-US" sz="2400" dirty="0" smtClean="0"/>
              <a:t>）の一部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20592" y="8515251"/>
            <a:ext cx="70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表</a:t>
            </a:r>
            <a:r>
              <a:rPr kumimoji="1" lang="en-US" altLang="ja-JP" sz="3600" dirty="0" smtClean="0"/>
              <a:t>1 </a:t>
            </a:r>
            <a:r>
              <a:rPr kumimoji="1" lang="ja-JP" altLang="en-US" sz="3600" dirty="0" smtClean="0"/>
              <a:t>既存の開発フローの選択基準</a:t>
            </a:r>
            <a:endParaRPr kumimoji="1" lang="ja-JP" altLang="en-US" sz="3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717736" y="3474691"/>
            <a:ext cx="7273032" cy="1017201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フロー</a:t>
            </a:r>
            <a:r>
              <a:rPr lang="en-US" altLang="ja-JP" b="1" dirty="0">
                <a:latin typeface="+mj-ea"/>
                <a:ea typeface="+mj-ea"/>
              </a:rPr>
              <a:t> </a:t>
            </a:r>
            <a:r>
              <a:rPr lang="ja-JP" altLang="en-US" sz="4000" b="1" dirty="0" smtClean="0">
                <a:latin typeface="+mj-ea"/>
                <a:ea typeface="+mj-ea"/>
              </a:rPr>
              <a:t>＝</a:t>
            </a:r>
            <a:r>
              <a:rPr lang="en-US" altLang="ja-JP" sz="4000" b="1" dirty="0" smtClean="0">
                <a:latin typeface="+mj-ea"/>
                <a:ea typeface="+mj-ea"/>
              </a:rPr>
              <a:t> </a:t>
            </a:r>
            <a:r>
              <a:rPr lang="ja-JP" altLang="en-US" b="1" smtClean="0">
                <a:latin typeface="+mj-ea"/>
                <a:ea typeface="+mj-ea"/>
              </a:rPr>
              <a:t>手順，ルール</a:t>
            </a:r>
            <a:endParaRPr lang="en-US" altLang="ja-JP" b="1" dirty="0" smtClean="0">
              <a:latin typeface="+mj-ea"/>
              <a:ea typeface="+mj-ea"/>
            </a:endParaRPr>
          </a:p>
          <a:p>
            <a:endParaRPr lang="en-US" altLang="ja-JP" sz="1600" b="1" dirty="0" smtClean="0"/>
          </a:p>
          <a:p>
            <a:r>
              <a:rPr lang="ja-JP" altLang="en-US" sz="4800" b="1" dirty="0"/>
              <a:t>　</a:t>
            </a:r>
            <a:r>
              <a:rPr lang="ja-JP" altLang="en-US" sz="4800" b="1" dirty="0" smtClean="0"/>
              <a:t>例，</a:t>
            </a:r>
            <a:r>
              <a:rPr lang="ja-JP" altLang="en-US" sz="4400" b="1" dirty="0" smtClean="0"/>
              <a:t>着替えフロー</a:t>
            </a:r>
            <a:endParaRPr lang="en-US" altLang="ja-JP" sz="32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endParaRPr lang="en-US" altLang="ja-JP" sz="2000" b="1" dirty="0"/>
          </a:p>
          <a:p>
            <a:endParaRPr lang="en-US" altLang="ja-JP" sz="4000" b="1" dirty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  <a:p>
            <a:endParaRPr kumimoji="1" lang="en-US" altLang="ja-JP" sz="40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768" y="5922963"/>
            <a:ext cx="2535279" cy="67252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0144" y="5994971"/>
            <a:ext cx="2535278" cy="6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184</Words>
  <Application>Microsoft Macintosh PowerPoint</Application>
  <PresentationFormat>ユーザー設定</PresentationFormat>
  <Paragraphs>87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若月 純</cp:lastModifiedBy>
  <cp:revision>391</cp:revision>
  <dcterms:created xsi:type="dcterms:W3CDTF">2014-09-26T05:41:04Z</dcterms:created>
  <dcterms:modified xsi:type="dcterms:W3CDTF">2015-10-07T04:36:13Z</dcterms:modified>
</cp:coreProperties>
</file>