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61" r:id="rId6"/>
    <p:sldId id="262" r:id="rId7"/>
    <p:sldId id="263" r:id="rId8"/>
    <p:sldId id="264" r:id="rId9"/>
    <p:sldId id="287" r:id="rId10"/>
    <p:sldId id="290" r:id="rId11"/>
    <p:sldId id="266" r:id="rId12"/>
    <p:sldId id="267" r:id="rId13"/>
    <p:sldId id="284" r:id="rId14"/>
    <p:sldId id="268" r:id="rId15"/>
    <p:sldId id="269" r:id="rId16"/>
    <p:sldId id="270" r:id="rId17"/>
    <p:sldId id="282" r:id="rId18"/>
    <p:sldId id="283" r:id="rId19"/>
    <p:sldId id="271" r:id="rId20"/>
    <p:sldId id="272" r:id="rId21"/>
    <p:sldId id="274" r:id="rId22"/>
    <p:sldId id="275" r:id="rId23"/>
    <p:sldId id="288" r:id="rId24"/>
    <p:sldId id="289" r:id="rId25"/>
    <p:sldId id="277" r:id="rId26"/>
    <p:sldId id="291" r:id="rId27"/>
    <p:sldId id="292" r:id="rId28"/>
    <p:sldId id="293" r:id="rId29"/>
    <p:sldId id="280" r:id="rId30"/>
    <p:sldId id="273" r:id="rId31"/>
    <p:sldId id="281" r:id="rId32"/>
    <p:sldId id="278"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27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2340E95-302A-48EC-94D0-0A518FC3C2C2}"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951B48-F0FF-47CA-8E6F-7D1FFCDD318D}" type="slidenum">
              <a:rPr kumimoji="1" lang="ja-JP" altLang="en-US" smtClean="0"/>
              <a:t>‹#›</a:t>
            </a:fld>
            <a:endParaRPr kumimoji="1" lang="ja-JP" altLang="en-US"/>
          </a:p>
        </p:txBody>
      </p:sp>
    </p:spTree>
    <p:extLst>
      <p:ext uri="{BB962C8B-B14F-4D97-AF65-F5344CB8AC3E}">
        <p14:creationId xmlns:p14="http://schemas.microsoft.com/office/powerpoint/2010/main" val="262874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2340E95-302A-48EC-94D0-0A518FC3C2C2}"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951B48-F0FF-47CA-8E6F-7D1FFCDD318D}" type="slidenum">
              <a:rPr kumimoji="1" lang="ja-JP" altLang="en-US" smtClean="0"/>
              <a:t>‹#›</a:t>
            </a:fld>
            <a:endParaRPr kumimoji="1" lang="ja-JP" altLang="en-US"/>
          </a:p>
        </p:txBody>
      </p:sp>
    </p:spTree>
    <p:extLst>
      <p:ext uri="{BB962C8B-B14F-4D97-AF65-F5344CB8AC3E}">
        <p14:creationId xmlns:p14="http://schemas.microsoft.com/office/powerpoint/2010/main" val="1562026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2340E95-302A-48EC-94D0-0A518FC3C2C2}"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951B48-F0FF-47CA-8E6F-7D1FFCDD318D}" type="slidenum">
              <a:rPr kumimoji="1" lang="ja-JP" altLang="en-US" smtClean="0"/>
              <a:t>‹#›</a:t>
            </a:fld>
            <a:endParaRPr kumimoji="1" lang="ja-JP" altLang="en-US"/>
          </a:p>
        </p:txBody>
      </p:sp>
    </p:spTree>
    <p:extLst>
      <p:ext uri="{BB962C8B-B14F-4D97-AF65-F5344CB8AC3E}">
        <p14:creationId xmlns:p14="http://schemas.microsoft.com/office/powerpoint/2010/main" val="2621726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2340E95-302A-48EC-94D0-0A518FC3C2C2}"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951B48-F0FF-47CA-8E6F-7D1FFCDD318D}" type="slidenum">
              <a:rPr kumimoji="1" lang="ja-JP" altLang="en-US" smtClean="0"/>
              <a:t>‹#›</a:t>
            </a:fld>
            <a:endParaRPr kumimoji="1" lang="ja-JP" altLang="en-US"/>
          </a:p>
        </p:txBody>
      </p:sp>
    </p:spTree>
    <p:extLst>
      <p:ext uri="{BB962C8B-B14F-4D97-AF65-F5344CB8AC3E}">
        <p14:creationId xmlns:p14="http://schemas.microsoft.com/office/powerpoint/2010/main" val="141125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2340E95-302A-48EC-94D0-0A518FC3C2C2}"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951B48-F0FF-47CA-8E6F-7D1FFCDD318D}" type="slidenum">
              <a:rPr kumimoji="1" lang="ja-JP" altLang="en-US" smtClean="0"/>
              <a:t>‹#›</a:t>
            </a:fld>
            <a:endParaRPr kumimoji="1" lang="ja-JP" altLang="en-US"/>
          </a:p>
        </p:txBody>
      </p:sp>
    </p:spTree>
    <p:extLst>
      <p:ext uri="{BB962C8B-B14F-4D97-AF65-F5344CB8AC3E}">
        <p14:creationId xmlns:p14="http://schemas.microsoft.com/office/powerpoint/2010/main" val="253435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2340E95-302A-48EC-94D0-0A518FC3C2C2}"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951B48-F0FF-47CA-8E6F-7D1FFCDD318D}" type="slidenum">
              <a:rPr kumimoji="1" lang="ja-JP" altLang="en-US" smtClean="0"/>
              <a:t>‹#›</a:t>
            </a:fld>
            <a:endParaRPr kumimoji="1" lang="ja-JP" altLang="en-US"/>
          </a:p>
        </p:txBody>
      </p:sp>
    </p:spTree>
    <p:extLst>
      <p:ext uri="{BB962C8B-B14F-4D97-AF65-F5344CB8AC3E}">
        <p14:creationId xmlns:p14="http://schemas.microsoft.com/office/powerpoint/2010/main" val="1925062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2340E95-302A-48EC-94D0-0A518FC3C2C2}" type="datetimeFigureOut">
              <a:rPr kumimoji="1" lang="ja-JP" altLang="en-US" smtClean="0"/>
              <a:t>2016/1/21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3951B48-F0FF-47CA-8E6F-7D1FFCDD318D}" type="slidenum">
              <a:rPr kumimoji="1" lang="ja-JP" altLang="en-US" smtClean="0"/>
              <a:t>‹#›</a:t>
            </a:fld>
            <a:endParaRPr kumimoji="1" lang="ja-JP" altLang="en-US"/>
          </a:p>
        </p:txBody>
      </p:sp>
    </p:spTree>
    <p:extLst>
      <p:ext uri="{BB962C8B-B14F-4D97-AF65-F5344CB8AC3E}">
        <p14:creationId xmlns:p14="http://schemas.microsoft.com/office/powerpoint/2010/main" val="260092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2340E95-302A-48EC-94D0-0A518FC3C2C2}" type="datetimeFigureOut">
              <a:rPr kumimoji="1" lang="ja-JP" altLang="en-US" smtClean="0"/>
              <a:t>2016/1/21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3951B48-F0FF-47CA-8E6F-7D1FFCDD318D}" type="slidenum">
              <a:rPr kumimoji="1" lang="ja-JP" altLang="en-US" smtClean="0"/>
              <a:t>‹#›</a:t>
            </a:fld>
            <a:endParaRPr kumimoji="1" lang="ja-JP" altLang="en-US"/>
          </a:p>
        </p:txBody>
      </p:sp>
    </p:spTree>
    <p:extLst>
      <p:ext uri="{BB962C8B-B14F-4D97-AF65-F5344CB8AC3E}">
        <p14:creationId xmlns:p14="http://schemas.microsoft.com/office/powerpoint/2010/main" val="3985477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2340E95-302A-48EC-94D0-0A518FC3C2C2}" type="datetimeFigureOut">
              <a:rPr kumimoji="1" lang="ja-JP" altLang="en-US" smtClean="0"/>
              <a:t>2016/1/21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3951B48-F0FF-47CA-8E6F-7D1FFCDD318D}" type="slidenum">
              <a:rPr kumimoji="1" lang="ja-JP" altLang="en-US" smtClean="0"/>
              <a:t>‹#›</a:t>
            </a:fld>
            <a:endParaRPr kumimoji="1" lang="ja-JP" altLang="en-US"/>
          </a:p>
        </p:txBody>
      </p:sp>
    </p:spTree>
    <p:extLst>
      <p:ext uri="{BB962C8B-B14F-4D97-AF65-F5344CB8AC3E}">
        <p14:creationId xmlns:p14="http://schemas.microsoft.com/office/powerpoint/2010/main" val="112134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2340E95-302A-48EC-94D0-0A518FC3C2C2}"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951B48-F0FF-47CA-8E6F-7D1FFCDD318D}" type="slidenum">
              <a:rPr kumimoji="1" lang="ja-JP" altLang="en-US" smtClean="0"/>
              <a:t>‹#›</a:t>
            </a:fld>
            <a:endParaRPr kumimoji="1" lang="ja-JP" altLang="en-US"/>
          </a:p>
        </p:txBody>
      </p:sp>
    </p:spTree>
    <p:extLst>
      <p:ext uri="{BB962C8B-B14F-4D97-AF65-F5344CB8AC3E}">
        <p14:creationId xmlns:p14="http://schemas.microsoft.com/office/powerpoint/2010/main" val="3839866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2340E95-302A-48EC-94D0-0A518FC3C2C2}"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951B48-F0FF-47CA-8E6F-7D1FFCDD318D}" type="slidenum">
              <a:rPr kumimoji="1" lang="ja-JP" altLang="en-US" smtClean="0"/>
              <a:t>‹#›</a:t>
            </a:fld>
            <a:endParaRPr kumimoji="1" lang="ja-JP" altLang="en-US"/>
          </a:p>
        </p:txBody>
      </p:sp>
    </p:spTree>
    <p:extLst>
      <p:ext uri="{BB962C8B-B14F-4D97-AF65-F5344CB8AC3E}">
        <p14:creationId xmlns:p14="http://schemas.microsoft.com/office/powerpoint/2010/main" val="301236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40E95-302A-48EC-94D0-0A518FC3C2C2}" type="datetimeFigureOut">
              <a:rPr kumimoji="1" lang="ja-JP" altLang="en-US" smtClean="0"/>
              <a:t>2016/1/21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51B48-F0FF-47CA-8E6F-7D1FFCDD318D}" type="slidenum">
              <a:rPr kumimoji="1" lang="ja-JP" altLang="en-US" smtClean="0"/>
              <a:t>‹#›</a:t>
            </a:fld>
            <a:endParaRPr kumimoji="1" lang="ja-JP" altLang="en-US"/>
          </a:p>
        </p:txBody>
      </p:sp>
    </p:spTree>
    <p:extLst>
      <p:ext uri="{BB962C8B-B14F-4D97-AF65-F5344CB8AC3E}">
        <p14:creationId xmlns:p14="http://schemas.microsoft.com/office/powerpoint/2010/main" val="81527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ja-JP" dirty="0"/>
              <a:t>大学入試センター試験数学</a:t>
            </a:r>
            <a:r>
              <a:rPr lang="en-US" altLang="ja-JP" dirty="0"/>
              <a:t>1</a:t>
            </a:r>
            <a:r>
              <a:rPr lang="ja-JP" altLang="ja-JP" dirty="0"/>
              <a:t>・</a:t>
            </a:r>
            <a:r>
              <a:rPr lang="en-US" altLang="ja-JP" dirty="0"/>
              <a:t>A</a:t>
            </a:r>
            <a:r>
              <a:rPr lang="ja-JP" altLang="ja-JP" dirty="0"/>
              <a:t>を用いた数式処理システムの性能評価</a:t>
            </a:r>
            <a:br>
              <a:rPr lang="ja-JP" altLang="ja-JP" dirty="0"/>
            </a:b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森谷慧士</a:t>
            </a:r>
            <a:endParaRPr kumimoji="1" lang="ja-JP" altLang="en-US" dirty="0"/>
          </a:p>
        </p:txBody>
      </p:sp>
    </p:spTree>
    <p:extLst>
      <p:ext uri="{BB962C8B-B14F-4D97-AF65-F5344CB8AC3E}">
        <p14:creationId xmlns:p14="http://schemas.microsoft.com/office/powerpoint/2010/main" val="1868267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研究方法　調査例</a:t>
            </a:r>
            <a:endParaRPr kumimoji="1" lang="ja-JP" altLang="en-US" dirty="0"/>
          </a:p>
        </p:txBody>
      </p:sp>
      <p:sp>
        <p:nvSpPr>
          <p:cNvPr id="3" name="コンテンツ プレースホルダー 2"/>
          <p:cNvSpPr>
            <a:spLocks noGrp="1"/>
          </p:cNvSpPr>
          <p:nvPr>
            <p:ph idx="1"/>
          </p:nvPr>
        </p:nvSpPr>
        <p:spPr>
          <a:xfrm>
            <a:off x="457200" y="5013176"/>
            <a:ext cx="8229600" cy="1296144"/>
          </a:xfrm>
        </p:spPr>
        <p:txBody>
          <a:bodyPr/>
          <a:lstStyle/>
          <a:p>
            <a:pPr marL="0" indent="0">
              <a:buNone/>
            </a:pPr>
            <a:r>
              <a:rPr lang="ja-JP" altLang="en-US" dirty="0"/>
              <a:t>以上</a:t>
            </a:r>
            <a:r>
              <a:rPr lang="ja-JP" altLang="en-US" dirty="0" smtClean="0"/>
              <a:t>より，ア＝２，イ＝３，ウ＝１，エオ＝２４</a:t>
            </a:r>
            <a:endParaRPr lang="en-US" altLang="ja-JP" dirty="0" smtClean="0"/>
          </a:p>
          <a:p>
            <a:pPr marL="0" indent="0">
              <a:buNone/>
            </a:pPr>
            <a:r>
              <a:rPr lang="ja-JP" altLang="en-US" dirty="0" smtClean="0"/>
              <a:t>となる</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98" y="1340768"/>
            <a:ext cx="8192044" cy="3168352"/>
          </a:xfrm>
          <a:prstGeom prst="rect">
            <a:avLst/>
          </a:prstGeom>
        </p:spPr>
      </p:pic>
    </p:spTree>
    <p:extLst>
      <p:ext uri="{BB962C8B-B14F-4D97-AF65-F5344CB8AC3E}">
        <p14:creationId xmlns:p14="http://schemas.microsoft.com/office/powerpoint/2010/main" val="81171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プロジェクトマネジメントとの関連</a:t>
            </a:r>
            <a:endParaRPr kumimoji="1" lang="ja-JP" altLang="en-US" dirty="0"/>
          </a:p>
        </p:txBody>
      </p:sp>
      <p:sp>
        <p:nvSpPr>
          <p:cNvPr id="3" name="コンテンツ プレースホルダー 2"/>
          <p:cNvSpPr>
            <a:spLocks noGrp="1"/>
          </p:cNvSpPr>
          <p:nvPr>
            <p:ph idx="1"/>
          </p:nvPr>
        </p:nvSpPr>
        <p:spPr/>
        <p:txBody>
          <a:bodyPr/>
          <a:lstStyle/>
          <a:p>
            <a:r>
              <a:rPr lang="ja-JP" altLang="ja-JP" dirty="0"/>
              <a:t>プロジェクトを進める際に，プロジェクトメンバの一人として人工知能を</a:t>
            </a:r>
            <a:r>
              <a:rPr lang="ja-JP" altLang="ja-JP" dirty="0" smtClean="0"/>
              <a:t>導入</a:t>
            </a:r>
            <a:endParaRPr lang="en-US" altLang="ja-JP" dirty="0"/>
          </a:p>
          <a:p>
            <a:r>
              <a:rPr lang="ja-JP" altLang="ja-JP" dirty="0" smtClean="0"/>
              <a:t>ステークホルダー</a:t>
            </a:r>
            <a:r>
              <a:rPr lang="ja-JP" altLang="ja-JP" dirty="0"/>
              <a:t>として人工知能を</a:t>
            </a:r>
            <a:r>
              <a:rPr lang="ja-JP" altLang="ja-JP" dirty="0" smtClean="0"/>
              <a:t>導入</a:t>
            </a:r>
            <a:endParaRPr lang="en-US" altLang="ja-JP" dirty="0" smtClean="0"/>
          </a:p>
          <a:p>
            <a:r>
              <a:rPr lang="ja-JP" altLang="ja-JP" dirty="0" smtClean="0"/>
              <a:t>これら</a:t>
            </a:r>
            <a:r>
              <a:rPr lang="ja-JP" altLang="ja-JP" dirty="0"/>
              <a:t>の動作をすることで，プロジェクトマネージャを人工知能が補佐することが</a:t>
            </a:r>
            <a:r>
              <a:rPr lang="ja-JP" altLang="ja-JP" dirty="0" smtClean="0"/>
              <a:t>出来る</a:t>
            </a:r>
            <a:endParaRPr lang="ja-JP" altLang="ja-JP" dirty="0"/>
          </a:p>
          <a:p>
            <a:endParaRPr kumimoji="1" lang="ja-JP" altLang="en-US" dirty="0"/>
          </a:p>
        </p:txBody>
      </p:sp>
    </p:spTree>
    <p:extLst>
      <p:ext uri="{BB962C8B-B14F-4D97-AF65-F5344CB8AC3E}">
        <p14:creationId xmlns:p14="http://schemas.microsoft.com/office/powerpoint/2010/main" val="261783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手法</a:t>
            </a:r>
            <a:endParaRPr kumimoji="1" lang="ja-JP" altLang="en-US" dirty="0"/>
          </a:p>
        </p:txBody>
      </p:sp>
      <p:sp>
        <p:nvSpPr>
          <p:cNvPr id="3" name="コンテンツ プレースホルダー 2"/>
          <p:cNvSpPr>
            <a:spLocks noGrp="1"/>
          </p:cNvSpPr>
          <p:nvPr>
            <p:ph idx="1"/>
          </p:nvPr>
        </p:nvSpPr>
        <p:spPr/>
        <p:txBody>
          <a:bodyPr/>
          <a:lstStyle/>
          <a:p>
            <a:r>
              <a:rPr lang="ja-JP" altLang="ja-JP" dirty="0"/>
              <a:t>本研究では，センター試験の</a:t>
            </a:r>
            <a:r>
              <a:rPr lang="ja-JP" altLang="ja-JP" dirty="0" smtClean="0"/>
              <a:t>数学</a:t>
            </a:r>
            <a:r>
              <a:rPr lang="en-US" altLang="ja-JP" dirty="0"/>
              <a:t>Ⅰ</a:t>
            </a:r>
            <a:r>
              <a:rPr lang="ja-JP" altLang="ja-JP" dirty="0" smtClean="0"/>
              <a:t>・</a:t>
            </a:r>
            <a:r>
              <a:rPr lang="en-US" altLang="ja-JP" dirty="0"/>
              <a:t>A </a:t>
            </a:r>
            <a:r>
              <a:rPr lang="ja-JP" altLang="ja-JP" dirty="0"/>
              <a:t>の問題をコンピュータを用いて解き，問題を解くために必要な数学の知識とコンピュータの知識を確認する</a:t>
            </a:r>
            <a:endParaRPr kumimoji="1" lang="ja-JP" altLang="en-US" dirty="0"/>
          </a:p>
        </p:txBody>
      </p:sp>
    </p:spTree>
    <p:extLst>
      <p:ext uri="{BB962C8B-B14F-4D97-AF65-F5344CB8AC3E}">
        <p14:creationId xmlns:p14="http://schemas.microsoft.com/office/powerpoint/2010/main" val="3449456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大学入試センター</a:t>
            </a:r>
            <a:r>
              <a:rPr lang="ja-JP" altLang="en-US" dirty="0" smtClean="0"/>
              <a:t>試験とは</a:t>
            </a:r>
            <a:endParaRPr kumimoji="1" lang="ja-JP" altLang="en-US" dirty="0"/>
          </a:p>
        </p:txBody>
      </p:sp>
      <p:sp>
        <p:nvSpPr>
          <p:cNvPr id="3" name="コンテンツ プレースホルダー 2"/>
          <p:cNvSpPr>
            <a:spLocks noGrp="1"/>
          </p:cNvSpPr>
          <p:nvPr>
            <p:ph idx="1"/>
          </p:nvPr>
        </p:nvSpPr>
        <p:spPr>
          <a:xfrm>
            <a:off x="457200" y="1600200"/>
            <a:ext cx="4330824" cy="4997152"/>
          </a:xfrm>
        </p:spPr>
        <p:txBody>
          <a:bodyPr>
            <a:normAutofit/>
          </a:bodyPr>
          <a:lstStyle/>
          <a:p>
            <a:r>
              <a:rPr kumimoji="1" lang="ja-JP" altLang="en-US" dirty="0" smtClean="0"/>
              <a:t>利用するメリット</a:t>
            </a:r>
            <a:endParaRPr kumimoji="1" lang="en-US" altLang="ja-JP" dirty="0" smtClean="0"/>
          </a:p>
          <a:p>
            <a:pPr lvl="1"/>
            <a:r>
              <a:rPr lang="ja-JP" altLang="en-US" dirty="0"/>
              <a:t>知名度が</a:t>
            </a:r>
            <a:r>
              <a:rPr lang="ja-JP" altLang="en-US" dirty="0" smtClean="0"/>
              <a:t>高い</a:t>
            </a:r>
            <a:endParaRPr lang="en-US" altLang="ja-JP" dirty="0" smtClean="0"/>
          </a:p>
          <a:p>
            <a:pPr lvl="1"/>
            <a:r>
              <a:rPr kumimoji="1" lang="ja-JP" altLang="en-US" dirty="0"/>
              <a:t>大学生に</a:t>
            </a:r>
            <a:r>
              <a:rPr kumimoji="1" lang="ja-JP" altLang="en-US" dirty="0" smtClean="0"/>
              <a:t>もわかりやすい</a:t>
            </a:r>
            <a:endParaRPr kumimoji="1" lang="en-US" altLang="ja-JP" dirty="0" smtClean="0"/>
          </a:p>
          <a:p>
            <a:pPr lvl="1"/>
            <a:endParaRPr kumimoji="1" lang="en-US" altLang="ja-JP" dirty="0" smtClean="0"/>
          </a:p>
          <a:p>
            <a:r>
              <a:rPr lang="ja-JP" altLang="en-US" dirty="0" smtClean="0"/>
              <a:t>使用する問題</a:t>
            </a:r>
            <a:endParaRPr lang="en-US" altLang="ja-JP" dirty="0" smtClean="0"/>
          </a:p>
          <a:p>
            <a:pPr lvl="1"/>
            <a:r>
              <a:rPr lang="ja-JP" altLang="ja-JP" dirty="0" smtClean="0"/>
              <a:t>河合</a:t>
            </a:r>
            <a:r>
              <a:rPr lang="ja-JP" altLang="ja-JP" dirty="0"/>
              <a:t>塾　</a:t>
            </a:r>
            <a:r>
              <a:rPr lang="en-US" altLang="ja-JP" dirty="0"/>
              <a:t>2016</a:t>
            </a:r>
            <a:r>
              <a:rPr lang="ja-JP" altLang="ja-JP" dirty="0"/>
              <a:t>　大学入試　センター試験過去問レビュー　数学Ⅰ・</a:t>
            </a:r>
            <a:r>
              <a:rPr lang="en-US" altLang="ja-JP" dirty="0" smtClean="0"/>
              <a:t>A</a:t>
            </a:r>
            <a:r>
              <a:rPr lang="ja-JP" altLang="en-US" dirty="0" err="1"/>
              <a:t>，</a:t>
            </a:r>
            <a:r>
              <a:rPr lang="ja-JP" altLang="ja-JP" dirty="0" smtClean="0"/>
              <a:t>Ⅱ</a:t>
            </a:r>
            <a:r>
              <a:rPr lang="ja-JP" altLang="ja-JP" dirty="0"/>
              <a:t>・</a:t>
            </a:r>
            <a:r>
              <a:rPr lang="en-US" altLang="ja-JP" dirty="0"/>
              <a:t>B</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1600200"/>
            <a:ext cx="3388935" cy="4869160"/>
          </a:xfrm>
          <a:prstGeom prst="rect">
            <a:avLst/>
          </a:prstGeom>
        </p:spPr>
      </p:pic>
    </p:spTree>
    <p:extLst>
      <p:ext uri="{BB962C8B-B14F-4D97-AF65-F5344CB8AC3E}">
        <p14:creationId xmlns:p14="http://schemas.microsoft.com/office/powerpoint/2010/main" val="640896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本研究で利用するセンター</a:t>
            </a:r>
            <a:r>
              <a:rPr kumimoji="1" lang="ja-JP" altLang="en-US" dirty="0" smtClean="0"/>
              <a:t>試験</a:t>
            </a:r>
            <a:endParaRPr kumimoji="1" lang="ja-JP" altLang="en-US" dirty="0"/>
          </a:p>
        </p:txBody>
      </p:sp>
      <p:sp>
        <p:nvSpPr>
          <p:cNvPr id="3" name="コンテンツ プレースホルダー 2"/>
          <p:cNvSpPr>
            <a:spLocks noGrp="1"/>
          </p:cNvSpPr>
          <p:nvPr>
            <p:ph idx="1"/>
          </p:nvPr>
        </p:nvSpPr>
        <p:spPr>
          <a:xfrm>
            <a:off x="457200" y="1600201"/>
            <a:ext cx="8229600" cy="1252736"/>
          </a:xfrm>
        </p:spPr>
        <p:txBody>
          <a:bodyPr/>
          <a:lstStyle/>
          <a:p>
            <a:r>
              <a:rPr lang="ja-JP" altLang="ja-JP" dirty="0"/>
              <a:t>本研究では，</a:t>
            </a:r>
            <a:r>
              <a:rPr lang="en-US" altLang="ja-JP" dirty="0"/>
              <a:t>2009</a:t>
            </a:r>
            <a:r>
              <a:rPr lang="ja-JP" altLang="ja-JP" dirty="0"/>
              <a:t>年から</a:t>
            </a:r>
            <a:r>
              <a:rPr lang="en-US" altLang="ja-JP" dirty="0"/>
              <a:t>2015</a:t>
            </a:r>
            <a:r>
              <a:rPr lang="ja-JP" altLang="ja-JP" dirty="0"/>
              <a:t>年までの</a:t>
            </a:r>
            <a:r>
              <a:rPr lang="en-US" altLang="ja-JP" dirty="0"/>
              <a:t>7</a:t>
            </a:r>
            <a:r>
              <a:rPr lang="ja-JP" altLang="ja-JP" dirty="0"/>
              <a:t>年分のセンター試験の</a:t>
            </a:r>
            <a:r>
              <a:rPr lang="ja-JP" altLang="ja-JP" dirty="0" smtClean="0"/>
              <a:t>数学</a:t>
            </a:r>
            <a:r>
              <a:rPr lang="en-US" altLang="ja-JP" dirty="0"/>
              <a:t>Ⅰ</a:t>
            </a:r>
            <a:r>
              <a:rPr lang="ja-JP" altLang="ja-JP" dirty="0" smtClean="0"/>
              <a:t>・</a:t>
            </a:r>
            <a:r>
              <a:rPr lang="en-US" altLang="ja-JP" dirty="0"/>
              <a:t>A</a:t>
            </a:r>
            <a:r>
              <a:rPr lang="ja-JP" altLang="ja-JP" dirty="0"/>
              <a:t>の問題を解く</a:t>
            </a:r>
            <a:endParaRPr kumimoji="1" lang="ja-JP" altLang="en-US" dirty="0"/>
          </a:p>
        </p:txBody>
      </p:sp>
    </p:spTree>
    <p:extLst>
      <p:ext uri="{BB962C8B-B14F-4D97-AF65-F5344CB8AC3E}">
        <p14:creationId xmlns:p14="http://schemas.microsoft.com/office/powerpoint/2010/main" val="3836170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コンピュータシステム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解答に用いるコンピュータシステム→数式処理システム</a:t>
            </a:r>
            <a:r>
              <a:rPr kumimoji="1" lang="en-US" altLang="ja-JP" dirty="0" smtClean="0"/>
              <a:t>Mathematica</a:t>
            </a:r>
          </a:p>
          <a:p>
            <a:r>
              <a:rPr lang="ja-JP" altLang="ja-JP" dirty="0"/>
              <a:t>人間が書く答案と抽象度が最も近いと思われる数式処理システムを</a:t>
            </a:r>
            <a:r>
              <a:rPr lang="ja-JP" altLang="ja-JP" dirty="0" smtClean="0"/>
              <a:t>検討</a:t>
            </a:r>
            <a:endParaRPr lang="en-US" altLang="ja-JP" dirty="0" smtClean="0"/>
          </a:p>
          <a:p>
            <a:r>
              <a:rPr kumimoji="1" lang="en-US" altLang="ja-JP" dirty="0" smtClean="0"/>
              <a:t>Wolfram</a:t>
            </a:r>
            <a:r>
              <a:rPr kumimoji="1" lang="ja-JP" altLang="en-US" dirty="0" smtClean="0"/>
              <a:t>言語の</a:t>
            </a:r>
            <a:r>
              <a:rPr kumimoji="1" lang="en-US" altLang="ja-JP" dirty="0" smtClean="0"/>
              <a:t>Mathematica</a:t>
            </a:r>
            <a:endParaRPr kumimoji="1" lang="ja-JP" altLang="en-US" dirty="0"/>
          </a:p>
        </p:txBody>
      </p:sp>
    </p:spTree>
    <p:extLst>
      <p:ext uri="{BB962C8B-B14F-4D97-AF65-F5344CB8AC3E}">
        <p14:creationId xmlns:p14="http://schemas.microsoft.com/office/powerpoint/2010/main" val="2334773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解答方法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例：</a:t>
            </a:r>
            <a:r>
              <a:rPr lang="en-US" altLang="ja-JP" dirty="0"/>
              <a:t>f(x)=</a:t>
            </a:r>
            <a:r>
              <a:rPr lang="en-US" altLang="ja-JP" dirty="0" smtClean="0"/>
              <a:t>x^2-ax+5=0</a:t>
            </a:r>
            <a:r>
              <a:rPr lang="ja-JP" altLang="en-US" dirty="0" smtClean="0"/>
              <a:t>が重解を持つような</a:t>
            </a:r>
            <a:r>
              <a:rPr lang="en-US" altLang="ja-JP" dirty="0" smtClean="0"/>
              <a:t>a</a:t>
            </a:r>
            <a:r>
              <a:rPr lang="ja-JP" altLang="en-US" dirty="0" smtClean="0"/>
              <a:t>の値を求めよ</a:t>
            </a:r>
            <a:endParaRPr lang="en-US" altLang="ja-JP" dirty="0" smtClean="0"/>
          </a:p>
          <a:p>
            <a:r>
              <a:rPr kumimoji="1" lang="ja-JP" altLang="en-US" dirty="0" smtClean="0"/>
              <a:t>次の２通りの方法で解く</a:t>
            </a:r>
            <a:endParaRPr kumimoji="1" lang="ja-JP" altLang="en-US" dirty="0"/>
          </a:p>
        </p:txBody>
      </p:sp>
    </p:spTree>
    <p:extLst>
      <p:ext uri="{BB962C8B-B14F-4D97-AF65-F5344CB8AC3E}">
        <p14:creationId xmlns:p14="http://schemas.microsoft.com/office/powerpoint/2010/main" val="4224728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解答方法　第</a:t>
            </a:r>
            <a:r>
              <a:rPr kumimoji="1" lang="en-US" altLang="ja-JP" dirty="0" smtClean="0"/>
              <a:t>1</a:t>
            </a:r>
            <a:r>
              <a:rPr kumimoji="1" lang="ja-JP" altLang="en-US" dirty="0" smtClean="0"/>
              <a:t>の方法</a:t>
            </a:r>
            <a:endParaRPr kumimoji="1" lang="ja-JP" altLang="en-US" dirty="0"/>
          </a:p>
        </p:txBody>
      </p:sp>
      <p:sp>
        <p:nvSpPr>
          <p:cNvPr id="3" name="コンテンツ プレースホルダー 2"/>
          <p:cNvSpPr>
            <a:spLocks noGrp="1"/>
          </p:cNvSpPr>
          <p:nvPr>
            <p:ph idx="1"/>
          </p:nvPr>
        </p:nvSpPr>
        <p:spPr>
          <a:xfrm>
            <a:off x="474888" y="3284984"/>
            <a:ext cx="8229600" cy="724942"/>
          </a:xfrm>
        </p:spPr>
        <p:txBody>
          <a:bodyPr/>
          <a:lstStyle/>
          <a:p>
            <a:r>
              <a:rPr kumimoji="1" lang="ja-JP" altLang="en-US" dirty="0" smtClean="0"/>
              <a:t>方程式</a:t>
            </a:r>
            <a:r>
              <a:rPr kumimoji="1" lang="ja-JP" altLang="en-US" dirty="0"/>
              <a:t>を解くに</a:t>
            </a:r>
            <a:r>
              <a:rPr kumimoji="1" lang="ja-JP" altLang="en-US" dirty="0" smtClean="0"/>
              <a:t>は</a:t>
            </a:r>
            <a:r>
              <a:rPr kumimoji="1" lang="en-US" altLang="ja-JP" dirty="0" smtClean="0"/>
              <a:t>Solve</a:t>
            </a:r>
            <a:r>
              <a:rPr kumimoji="1" lang="ja-JP" altLang="en-US" dirty="0" smtClean="0"/>
              <a:t>という記法を</a:t>
            </a:r>
            <a:r>
              <a:rPr kumimoji="1" lang="ja-JP" altLang="en-US" dirty="0" smtClean="0"/>
              <a:t>用いる</a:t>
            </a:r>
            <a:endParaRPr kumimoji="1" lang="en-US" altLang="ja-JP" dirty="0" smtClean="0"/>
          </a:p>
        </p:txBody>
      </p:sp>
      <p:grpSp>
        <p:nvGrpSpPr>
          <p:cNvPr id="7" name="グループ化 6"/>
          <p:cNvGrpSpPr/>
          <p:nvPr/>
        </p:nvGrpSpPr>
        <p:grpSpPr>
          <a:xfrm>
            <a:off x="454777" y="1772816"/>
            <a:ext cx="8212500" cy="1224136"/>
            <a:chOff x="755576" y="4797152"/>
            <a:chExt cx="8212500" cy="1224136"/>
          </a:xfrm>
        </p:grpSpPr>
        <p:sp>
          <p:nvSpPr>
            <p:cNvPr id="4" name="角丸四角形 3"/>
            <p:cNvSpPr/>
            <p:nvPr/>
          </p:nvSpPr>
          <p:spPr>
            <a:xfrm>
              <a:off x="755576" y="4797152"/>
              <a:ext cx="3528392" cy="1224136"/>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a:t>方程式が重解を持つ</a:t>
              </a:r>
              <a:endParaRPr kumimoji="1" lang="ja-JP" altLang="en-US" sz="2800" dirty="0"/>
            </a:p>
          </p:txBody>
        </p:sp>
        <p:sp>
          <p:nvSpPr>
            <p:cNvPr id="5" name="等号 4"/>
            <p:cNvSpPr/>
            <p:nvPr/>
          </p:nvSpPr>
          <p:spPr>
            <a:xfrm>
              <a:off x="4314423" y="5085184"/>
              <a:ext cx="1152128" cy="648072"/>
            </a:xfrm>
            <a:prstGeom prst="mathEqual">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tx1"/>
                </a:solidFill>
              </a:endParaRPr>
            </a:p>
          </p:txBody>
        </p:sp>
        <p:sp>
          <p:nvSpPr>
            <p:cNvPr id="6" name="角丸四角形 5"/>
            <p:cNvSpPr/>
            <p:nvPr/>
          </p:nvSpPr>
          <p:spPr>
            <a:xfrm>
              <a:off x="5439684" y="4797152"/>
              <a:ext cx="3528392" cy="1224136"/>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en-US" sz="2800" dirty="0"/>
                <a:t>判別式</a:t>
              </a:r>
              <a:r>
                <a:rPr lang="en-US" altLang="ja-JP" sz="2800" dirty="0"/>
                <a:t>a^2-20</a:t>
              </a:r>
              <a:r>
                <a:rPr lang="ja-JP" altLang="en-US" sz="2800" dirty="0"/>
                <a:t>が</a:t>
              </a:r>
              <a:r>
                <a:rPr lang="en-US" altLang="ja-JP" sz="2800" dirty="0"/>
                <a:t>0</a:t>
              </a:r>
              <a:r>
                <a:rPr lang="ja-JP" altLang="en-US" sz="2800" dirty="0"/>
                <a:t>である</a:t>
              </a:r>
              <a:endParaRPr lang="en-US" altLang="ja-JP" sz="2800" dirty="0"/>
            </a:p>
          </p:txBody>
        </p:sp>
      </p:gr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4167053"/>
            <a:ext cx="6169554" cy="1394489"/>
          </a:xfrm>
          <a:prstGeom prst="rect">
            <a:avLst/>
          </a:prstGeom>
        </p:spPr>
      </p:pic>
    </p:spTree>
    <p:extLst>
      <p:ext uri="{BB962C8B-B14F-4D97-AF65-F5344CB8AC3E}">
        <p14:creationId xmlns:p14="http://schemas.microsoft.com/office/powerpoint/2010/main" val="483729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解答方法　第</a:t>
            </a:r>
            <a:r>
              <a:rPr kumimoji="1" lang="en-US" altLang="ja-JP" dirty="0" smtClean="0"/>
              <a:t>2</a:t>
            </a:r>
            <a:r>
              <a:rPr kumimoji="1" lang="ja-JP" altLang="en-US" dirty="0" smtClean="0"/>
              <a:t>の方法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a:t>
            </a:r>
            <a:r>
              <a:rPr lang="ja-JP" altLang="ja-JP" dirty="0" smtClean="0"/>
              <a:t>ある解</a:t>
            </a:r>
            <a:r>
              <a:rPr lang="en-US" altLang="ja-JP" dirty="0" smtClean="0"/>
              <a:t>x_1</a:t>
            </a:r>
            <a:r>
              <a:rPr lang="ja-JP" altLang="ja-JP" dirty="0" err="1" smtClean="0"/>
              <a:t>が</a:t>
            </a:r>
            <a:r>
              <a:rPr lang="ja-JP" altLang="ja-JP" dirty="0" err="1"/>
              <a:t>存</a:t>
            </a:r>
            <a:r>
              <a:rPr lang="ja-JP" altLang="ja-JP" dirty="0"/>
              <a:t>在し，すべての</a:t>
            </a:r>
            <a:r>
              <a:rPr lang="ja-JP" altLang="ja-JP" dirty="0" smtClean="0"/>
              <a:t>解</a:t>
            </a:r>
            <a:r>
              <a:rPr lang="en-US" altLang="ja-JP" dirty="0" smtClean="0"/>
              <a:t>x_2</a:t>
            </a:r>
            <a:r>
              <a:rPr lang="ja-JP" altLang="ja-JP" dirty="0" smtClean="0"/>
              <a:t>は</a:t>
            </a:r>
            <a:r>
              <a:rPr lang="en-US" altLang="ja-JP" dirty="0" smtClean="0"/>
              <a:t>x_1</a:t>
            </a:r>
            <a:r>
              <a:rPr lang="ja-JP" altLang="ja-JP" dirty="0" smtClean="0"/>
              <a:t>と等しい</a:t>
            </a:r>
            <a:r>
              <a:rPr lang="ja-JP" altLang="en-US" dirty="0" smtClean="0"/>
              <a:t>」と</a:t>
            </a:r>
            <a:r>
              <a:rPr lang="ja-JP" altLang="en-US" dirty="0" smtClean="0"/>
              <a:t>言い換える</a:t>
            </a:r>
            <a:endParaRPr kumimoji="1" lang="en-US" altLang="ja-JP" dirty="0" smtClean="0"/>
          </a:p>
          <a:p>
            <a:r>
              <a:rPr lang="ja-JP" altLang="en-US" dirty="0" smtClean="0"/>
              <a:t>「</a:t>
            </a:r>
            <a:r>
              <a:rPr lang="en-US" altLang="ja-JP" dirty="0" smtClean="0"/>
              <a:t>Exists</a:t>
            </a:r>
            <a:r>
              <a:rPr lang="ja-JP" altLang="en-US" dirty="0" smtClean="0"/>
              <a:t>」や「</a:t>
            </a:r>
            <a:r>
              <a:rPr lang="en-US" altLang="ja-JP" dirty="0" err="1" smtClean="0"/>
              <a:t>ForAll</a:t>
            </a:r>
            <a:r>
              <a:rPr lang="ja-JP" altLang="en-US" dirty="0" smtClean="0"/>
              <a:t>」で命題を記述→「</a:t>
            </a:r>
            <a:r>
              <a:rPr lang="en-US" altLang="ja-JP" dirty="0" smtClean="0"/>
              <a:t>Reduce</a:t>
            </a:r>
            <a:r>
              <a:rPr lang="ja-JP" altLang="en-US" dirty="0" smtClean="0"/>
              <a:t>」</a:t>
            </a:r>
            <a:r>
              <a:rPr lang="ja-JP" altLang="en-US" dirty="0"/>
              <a:t>で</a:t>
            </a:r>
            <a:r>
              <a:rPr lang="ja-JP" altLang="en-US" dirty="0" smtClean="0"/>
              <a:t>限定子を除去</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863181"/>
            <a:ext cx="5434587" cy="2262982"/>
          </a:xfrm>
          <a:prstGeom prst="rect">
            <a:avLst/>
          </a:prstGeom>
        </p:spPr>
      </p:pic>
    </p:spTree>
    <p:extLst>
      <p:ext uri="{BB962C8B-B14F-4D97-AF65-F5344CB8AC3E}">
        <p14:creationId xmlns:p14="http://schemas.microsoft.com/office/powerpoint/2010/main" val="4051253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集計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問題を解く→組み込みシンボルの種類の集計</a:t>
            </a:r>
            <a:endParaRPr kumimoji="1" lang="en-US" altLang="ja-JP" dirty="0" smtClean="0"/>
          </a:p>
          <a:p>
            <a:r>
              <a:rPr lang="ja-JP" altLang="en-US" dirty="0" smtClean="0"/>
              <a:t>例：例題の第</a:t>
            </a:r>
            <a:r>
              <a:rPr lang="en-US" altLang="ja-JP" dirty="0" smtClean="0"/>
              <a:t>2</a:t>
            </a:r>
            <a:r>
              <a:rPr lang="ja-JP" altLang="en-US" dirty="0" smtClean="0"/>
              <a:t>の法則→「</a:t>
            </a:r>
            <a:r>
              <a:rPr lang="en-US" altLang="ja-JP" dirty="0" smtClean="0"/>
              <a:t>Reduce</a:t>
            </a:r>
            <a:r>
              <a:rPr lang="ja-JP" altLang="en-US" dirty="0" smtClean="0"/>
              <a:t>」「</a:t>
            </a:r>
            <a:r>
              <a:rPr lang="en-US" altLang="ja-JP" dirty="0" smtClean="0"/>
              <a:t>Exists</a:t>
            </a:r>
            <a:r>
              <a:rPr lang="ja-JP" altLang="en-US" dirty="0" smtClean="0"/>
              <a:t>」「</a:t>
            </a:r>
            <a:r>
              <a:rPr lang="en-US" altLang="ja-JP" dirty="0" err="1" smtClean="0"/>
              <a:t>ForAll</a:t>
            </a:r>
            <a:r>
              <a:rPr lang="ja-JP" altLang="en-US" dirty="0" smtClean="0"/>
              <a:t>」</a:t>
            </a:r>
            <a:endParaRPr lang="en-US" altLang="ja-JP" dirty="0" smtClean="0"/>
          </a:p>
          <a:p>
            <a:r>
              <a:rPr kumimoji="1" lang="ja-JP" altLang="en-US" dirty="0" smtClean="0"/>
              <a:t>初めはシンボルの</a:t>
            </a:r>
            <a:r>
              <a:rPr kumimoji="1" lang="ja-JP" altLang="en-US" dirty="0" smtClean="0"/>
              <a:t>種類が増える</a:t>
            </a:r>
            <a:endParaRPr kumimoji="1" lang="en-US" altLang="ja-JP" dirty="0" smtClean="0"/>
          </a:p>
          <a:p>
            <a:r>
              <a:rPr kumimoji="1" lang="ja-JP" altLang="en-US" dirty="0" smtClean="0"/>
              <a:t>次第</a:t>
            </a:r>
            <a:r>
              <a:rPr kumimoji="1" lang="ja-JP" altLang="en-US" dirty="0" smtClean="0"/>
              <a:t>にシンボル増加は止まると予測</a:t>
            </a:r>
            <a:endParaRPr kumimoji="1" lang="ja-JP" altLang="en-US" dirty="0"/>
          </a:p>
        </p:txBody>
      </p:sp>
    </p:spTree>
    <p:extLst>
      <p:ext uri="{BB962C8B-B14F-4D97-AF65-F5344CB8AC3E}">
        <p14:creationId xmlns:p14="http://schemas.microsoft.com/office/powerpoint/2010/main" val="50990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a:t>第</a:t>
            </a:r>
            <a:r>
              <a:rPr lang="en-US" altLang="ja-JP" dirty="0"/>
              <a:t>4</a:t>
            </a:r>
            <a:r>
              <a:rPr lang="ja-JP" altLang="en-US" dirty="0"/>
              <a:t>の産業革命</a:t>
            </a:r>
            <a:endParaRPr lang="en-US" altLang="ja-JP" dirty="0"/>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132856"/>
            <a:ext cx="6192688" cy="4544444"/>
          </a:xfrm>
          <a:prstGeom prst="rect">
            <a:avLst/>
          </a:prstGeom>
        </p:spPr>
      </p:pic>
    </p:spTree>
    <p:extLst>
      <p:ext uri="{BB962C8B-B14F-4D97-AF65-F5344CB8AC3E}">
        <p14:creationId xmlns:p14="http://schemas.microsoft.com/office/powerpoint/2010/main" val="4219386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数式処理システム</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Mathematica</a:t>
            </a:r>
            <a:r>
              <a:rPr kumimoji="1" lang="ja-JP" altLang="en-US" dirty="0" smtClean="0"/>
              <a:t>とは</a:t>
            </a:r>
            <a:endParaRPr kumimoji="1" lang="en-US" altLang="ja-JP" dirty="0" smtClean="0"/>
          </a:p>
          <a:p>
            <a:r>
              <a:rPr lang="en-US" altLang="ja-JP" dirty="0" smtClean="0"/>
              <a:t>Wolfram</a:t>
            </a:r>
            <a:r>
              <a:rPr lang="ja-JP" altLang="en-US" dirty="0" smtClean="0"/>
              <a:t>言語とは</a:t>
            </a:r>
            <a:endParaRPr lang="en-US" altLang="ja-JP" dirty="0"/>
          </a:p>
          <a:p>
            <a:r>
              <a:rPr lang="en-US" altLang="ja-JP" dirty="0" smtClean="0"/>
              <a:t>Mathematica</a:t>
            </a:r>
            <a:r>
              <a:rPr lang="ja-JP" altLang="en-US" dirty="0" smtClean="0"/>
              <a:t>で使用するシンボル</a:t>
            </a:r>
            <a:endParaRPr lang="en-US" altLang="ja-JP" dirty="0" smtClean="0"/>
          </a:p>
          <a:p>
            <a:r>
              <a:rPr lang="en-US" altLang="ja-JP" dirty="0" smtClean="0"/>
              <a:t>Mathematica</a:t>
            </a:r>
            <a:r>
              <a:rPr lang="ja-JP" altLang="en-US" dirty="0" smtClean="0"/>
              <a:t>の使用例</a:t>
            </a:r>
            <a:endParaRPr lang="en-US" altLang="ja-JP" dirty="0" smtClean="0"/>
          </a:p>
          <a:p>
            <a:endParaRPr kumimoji="1" lang="en-US" altLang="ja-JP" dirty="0" smtClean="0"/>
          </a:p>
        </p:txBody>
      </p:sp>
    </p:spTree>
    <p:extLst>
      <p:ext uri="{BB962C8B-B14F-4D97-AF65-F5344CB8AC3E}">
        <p14:creationId xmlns:p14="http://schemas.microsoft.com/office/powerpoint/2010/main" val="3868416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Mathematica</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lstStyle/>
          <a:p>
            <a:r>
              <a:rPr lang="ja-JP" altLang="ja-JP" dirty="0"/>
              <a:t>あらゆる分野の計算に対応する豊富な関数と高度なグラフィック機能を備えた数式所為システム</a:t>
            </a:r>
            <a:endParaRPr lang="ja-JP" altLang="en-US" dirty="0"/>
          </a:p>
          <a:p>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5980" y="3134443"/>
            <a:ext cx="4932040" cy="3174282"/>
          </a:xfrm>
          <a:prstGeom prst="rect">
            <a:avLst/>
          </a:prstGeom>
        </p:spPr>
      </p:pic>
    </p:spTree>
    <p:extLst>
      <p:ext uri="{BB962C8B-B14F-4D97-AF65-F5344CB8AC3E}">
        <p14:creationId xmlns:p14="http://schemas.microsoft.com/office/powerpoint/2010/main" val="3021902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Wolfram</a:t>
            </a:r>
            <a:r>
              <a:rPr kumimoji="1" lang="ja-JP" altLang="en-US" dirty="0" smtClean="0"/>
              <a:t>言語とは</a:t>
            </a:r>
            <a:endParaRPr kumimoji="1" lang="ja-JP" altLang="en-US" dirty="0"/>
          </a:p>
        </p:txBody>
      </p:sp>
      <p:sp>
        <p:nvSpPr>
          <p:cNvPr id="3" name="コンテンツ プレースホルダー 2"/>
          <p:cNvSpPr>
            <a:spLocks noGrp="1"/>
          </p:cNvSpPr>
          <p:nvPr>
            <p:ph idx="1"/>
          </p:nvPr>
        </p:nvSpPr>
        <p:spPr/>
        <p:txBody>
          <a:bodyPr/>
          <a:lstStyle/>
          <a:p>
            <a:r>
              <a:rPr lang="en-US" altLang="ja-JP" dirty="0"/>
              <a:t>Wolfram</a:t>
            </a:r>
            <a:r>
              <a:rPr lang="ja-JP" altLang="ja-JP" dirty="0"/>
              <a:t>言語とは，ウルフラム・リサーチ社が開発した，非常に汎用性の高いマルチパラダイムプログラミング言語</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3212976"/>
            <a:ext cx="6565456" cy="3322179"/>
          </a:xfrm>
          <a:prstGeom prst="rect">
            <a:avLst/>
          </a:prstGeom>
        </p:spPr>
      </p:pic>
    </p:spTree>
    <p:extLst>
      <p:ext uri="{BB962C8B-B14F-4D97-AF65-F5344CB8AC3E}">
        <p14:creationId xmlns:p14="http://schemas.microsoft.com/office/powerpoint/2010/main" val="3595797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Wolfram</a:t>
            </a:r>
            <a:r>
              <a:rPr kumimoji="1" lang="ja-JP" altLang="en-US" dirty="0" smtClean="0"/>
              <a:t>言語の使用例</a:t>
            </a:r>
            <a:endParaRPr kumimoji="1" lang="ja-JP" altLang="en-US" dirty="0"/>
          </a:p>
        </p:txBody>
      </p:sp>
      <p:sp>
        <p:nvSpPr>
          <p:cNvPr id="3" name="コンテンツ プレースホルダー 2"/>
          <p:cNvSpPr>
            <a:spLocks noGrp="1"/>
          </p:cNvSpPr>
          <p:nvPr>
            <p:ph idx="1"/>
          </p:nvPr>
        </p:nvSpPr>
        <p:spPr>
          <a:xfrm>
            <a:off x="457200" y="1600201"/>
            <a:ext cx="8229600" cy="1180728"/>
          </a:xfrm>
        </p:spPr>
        <p:txBody>
          <a:bodyPr>
            <a:normAutofit/>
          </a:bodyPr>
          <a:lstStyle/>
          <a:p>
            <a:r>
              <a:rPr kumimoji="1" lang="en-US" altLang="ja-JP" dirty="0" smtClean="0"/>
              <a:t>Wolfram</a:t>
            </a:r>
            <a:r>
              <a:rPr kumimoji="1" lang="ja-JP" altLang="en-US" dirty="0" smtClean="0"/>
              <a:t>言語は数式処理だけでなく</a:t>
            </a:r>
            <a:r>
              <a:rPr lang="ja-JP" altLang="en-US" dirty="0" smtClean="0"/>
              <a:t>，プログラミング言語としても利用されている</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339" y="4941168"/>
            <a:ext cx="3248478" cy="1362265"/>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2963492"/>
            <a:ext cx="3238017" cy="1221894"/>
          </a:xfrm>
          <a:prstGeom prst="rect">
            <a:avLst/>
          </a:prstGeom>
        </p:spPr>
      </p:pic>
      <p:sp>
        <p:nvSpPr>
          <p:cNvPr id="6" name="コンテンツ プレースホルダー 2"/>
          <p:cNvSpPr txBox="1">
            <a:spLocks/>
          </p:cNvSpPr>
          <p:nvPr/>
        </p:nvSpPr>
        <p:spPr>
          <a:xfrm>
            <a:off x="457200" y="4153740"/>
            <a:ext cx="8229600" cy="11807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endParaRPr lang="en-US" altLang="ja-JP" dirty="0" smtClean="0"/>
          </a:p>
        </p:txBody>
      </p:sp>
    </p:spTree>
    <p:extLst>
      <p:ext uri="{BB962C8B-B14F-4D97-AF65-F5344CB8AC3E}">
        <p14:creationId xmlns:p14="http://schemas.microsoft.com/office/powerpoint/2010/main" val="3619886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Wolfram</a:t>
            </a:r>
            <a:r>
              <a:rPr lang="ja-JP" altLang="en-US" dirty="0"/>
              <a:t>言語の使用例</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571" y="1556792"/>
            <a:ext cx="8434810" cy="859234"/>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212976"/>
            <a:ext cx="5264702" cy="2207778"/>
          </a:xfrm>
          <a:prstGeom prst="rect">
            <a:avLst/>
          </a:prstGeom>
        </p:spPr>
      </p:pic>
    </p:spTree>
    <p:extLst>
      <p:ext uri="{BB962C8B-B14F-4D97-AF65-F5344CB8AC3E}">
        <p14:creationId xmlns:p14="http://schemas.microsoft.com/office/powerpoint/2010/main" val="378777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Mathematica</a:t>
            </a:r>
            <a:r>
              <a:rPr kumimoji="1" lang="ja-JP" altLang="en-US" dirty="0" smtClean="0"/>
              <a:t>の使用例</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1700808"/>
            <a:ext cx="8543506" cy="4320480"/>
          </a:xfrm>
          <a:prstGeom prst="rect">
            <a:avLst/>
          </a:prstGeom>
        </p:spPr>
      </p:pic>
      <p:sp>
        <p:nvSpPr>
          <p:cNvPr id="3" name="円/楕円 2"/>
          <p:cNvSpPr/>
          <p:nvPr/>
        </p:nvSpPr>
        <p:spPr>
          <a:xfrm>
            <a:off x="1259632" y="2492896"/>
            <a:ext cx="1368152" cy="864096"/>
          </a:xfrm>
          <a:prstGeom prst="ellipse">
            <a:avLst/>
          </a:prstGeom>
          <a:no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383628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Mathematica</a:t>
            </a:r>
            <a:r>
              <a:rPr kumimoji="1" lang="ja-JP" altLang="en-US" dirty="0" smtClean="0"/>
              <a:t>の使用例</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23" y="1417638"/>
            <a:ext cx="8400992" cy="4248472"/>
          </a:xfrm>
          <a:prstGeom prst="rect">
            <a:avLst/>
          </a:prstGeom>
        </p:spPr>
      </p:pic>
    </p:spTree>
    <p:extLst>
      <p:ext uri="{BB962C8B-B14F-4D97-AF65-F5344CB8AC3E}">
        <p14:creationId xmlns:p14="http://schemas.microsoft.com/office/powerpoint/2010/main" val="361662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Mathematica</a:t>
            </a:r>
            <a:r>
              <a:rPr kumimoji="1" lang="ja-JP" altLang="en-US" dirty="0" smtClean="0"/>
              <a:t>の使用例</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251698"/>
            <a:ext cx="7272808" cy="5617778"/>
          </a:xfrm>
          <a:prstGeom prst="rect">
            <a:avLst/>
          </a:prstGeom>
        </p:spPr>
      </p:pic>
    </p:spTree>
    <p:extLst>
      <p:ext uri="{BB962C8B-B14F-4D97-AF65-F5344CB8AC3E}">
        <p14:creationId xmlns:p14="http://schemas.microsoft.com/office/powerpoint/2010/main" val="25111785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Mathematica</a:t>
            </a:r>
            <a:r>
              <a:rPr kumimoji="1" lang="ja-JP" altLang="en-US" dirty="0" smtClean="0"/>
              <a:t>の使用例</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196752"/>
            <a:ext cx="6992326" cy="5277587"/>
          </a:xfrm>
          <a:prstGeom prst="rect">
            <a:avLst/>
          </a:prstGeom>
        </p:spPr>
      </p:pic>
    </p:spTree>
    <p:extLst>
      <p:ext uri="{BB962C8B-B14F-4D97-AF65-F5344CB8AC3E}">
        <p14:creationId xmlns:p14="http://schemas.microsoft.com/office/powerpoint/2010/main" val="496475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3" name="コンテンツ プレースホルダー 2"/>
          <p:cNvSpPr>
            <a:spLocks noGrp="1"/>
          </p:cNvSpPr>
          <p:nvPr>
            <p:ph idx="1"/>
          </p:nvPr>
        </p:nvSpPr>
        <p:spPr>
          <a:xfrm>
            <a:off x="457200" y="1600201"/>
            <a:ext cx="8229600" cy="676672"/>
          </a:xfrm>
        </p:spPr>
        <p:txBody>
          <a:bodyPr/>
          <a:lstStyle/>
          <a:p>
            <a:r>
              <a:rPr kumimoji="1" lang="ja-JP" altLang="en-US" dirty="0" smtClean="0"/>
              <a:t>利用した組み込みシンボルは</a:t>
            </a:r>
            <a:r>
              <a:rPr kumimoji="1" lang="en-US" altLang="ja-JP" dirty="0" smtClean="0"/>
              <a:t>23</a:t>
            </a:r>
            <a:r>
              <a:rPr kumimoji="1" lang="ja-JP" altLang="en-US" dirty="0" smtClean="0"/>
              <a:t>個</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459436"/>
            <a:ext cx="6912768" cy="4162062"/>
          </a:xfrm>
          <a:prstGeom prst="rect">
            <a:avLst/>
          </a:prstGeom>
        </p:spPr>
      </p:pic>
    </p:spTree>
    <p:extLst>
      <p:ext uri="{BB962C8B-B14F-4D97-AF65-F5344CB8AC3E}">
        <p14:creationId xmlns:p14="http://schemas.microsoft.com/office/powerpoint/2010/main" val="420981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a:t>ソフトバンクの「</a:t>
            </a:r>
            <a:r>
              <a:rPr lang="en-US" altLang="ja-JP" dirty="0"/>
              <a:t>Pepper</a:t>
            </a:r>
            <a:r>
              <a:rPr lang="ja-JP" altLang="en-US" dirty="0" smtClean="0"/>
              <a:t>」</a:t>
            </a:r>
            <a:endParaRPr lang="en-US" altLang="ja-JP"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2564904"/>
            <a:ext cx="3888433" cy="3888433"/>
          </a:xfrm>
          <a:prstGeom prst="rect">
            <a:avLst/>
          </a:prstGeom>
        </p:spPr>
      </p:pic>
    </p:spTree>
    <p:extLst>
      <p:ext uri="{BB962C8B-B14F-4D97-AF65-F5344CB8AC3E}">
        <p14:creationId xmlns:p14="http://schemas.microsoft.com/office/powerpoint/2010/main" val="1541871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本研究</a:t>
            </a:r>
            <a:r>
              <a:rPr lang="ja-JP" altLang="en-US" dirty="0" smtClean="0"/>
              <a:t>で</a:t>
            </a:r>
            <a:r>
              <a:rPr kumimoji="1" lang="ja-JP" altLang="en-US" dirty="0" smtClean="0"/>
              <a:t>使用</a:t>
            </a:r>
            <a:r>
              <a:rPr lang="ja-JP" altLang="en-US" dirty="0"/>
              <a:t>した</a:t>
            </a:r>
            <a:r>
              <a:rPr kumimoji="1" lang="ja-JP" altLang="en-US" dirty="0" smtClean="0"/>
              <a:t>シンボル</a:t>
            </a:r>
            <a:endParaRPr kumimoji="1" lang="ja-JP" altLang="en-US" dirty="0"/>
          </a:p>
        </p:txBody>
      </p:sp>
      <p:sp>
        <p:nvSpPr>
          <p:cNvPr id="3" name="コンテンツ プレースホルダー 2"/>
          <p:cNvSpPr>
            <a:spLocks noGrp="1"/>
          </p:cNvSpPr>
          <p:nvPr>
            <p:ph idx="1"/>
          </p:nvPr>
        </p:nvSpPr>
        <p:spPr>
          <a:xfrm>
            <a:off x="323528" y="1600199"/>
            <a:ext cx="2962672" cy="4525963"/>
          </a:xfrm>
        </p:spPr>
        <p:txBody>
          <a:bodyPr>
            <a:normAutofit lnSpcReduction="10000"/>
          </a:bodyPr>
          <a:lstStyle/>
          <a:p>
            <a:r>
              <a:rPr kumimoji="1" lang="en-US" altLang="ja-JP" dirty="0" smtClean="0"/>
              <a:t>Solve</a:t>
            </a:r>
          </a:p>
          <a:p>
            <a:r>
              <a:rPr lang="en-US" altLang="ja-JP" dirty="0" smtClean="0"/>
              <a:t>Reduce</a:t>
            </a:r>
          </a:p>
          <a:p>
            <a:r>
              <a:rPr kumimoji="1" lang="en-US" altLang="ja-JP" dirty="0" smtClean="0"/>
              <a:t>Simplify</a:t>
            </a:r>
          </a:p>
          <a:p>
            <a:r>
              <a:rPr lang="en-US" altLang="ja-JP" dirty="0" err="1" smtClean="0"/>
              <a:t>SolveAlways</a:t>
            </a:r>
            <a:endParaRPr lang="en-US" altLang="ja-JP" dirty="0" smtClean="0"/>
          </a:p>
          <a:p>
            <a:r>
              <a:rPr kumimoji="1" lang="en-US" altLang="ja-JP" dirty="0" smtClean="0"/>
              <a:t>Maximize</a:t>
            </a:r>
          </a:p>
          <a:p>
            <a:r>
              <a:rPr lang="en-US" altLang="ja-JP" dirty="0" err="1" smtClean="0"/>
              <a:t>TrigExpand</a:t>
            </a:r>
            <a:endParaRPr lang="en-US" altLang="ja-JP" dirty="0" smtClean="0"/>
          </a:p>
          <a:p>
            <a:r>
              <a:rPr kumimoji="1" lang="en-US" altLang="ja-JP" dirty="0" err="1" smtClean="0"/>
              <a:t>TrigFactor</a:t>
            </a:r>
            <a:endParaRPr kumimoji="1" lang="en-US" altLang="ja-JP" dirty="0" smtClean="0"/>
          </a:p>
          <a:p>
            <a:r>
              <a:rPr lang="en-US" altLang="ja-JP" dirty="0" err="1" smtClean="0"/>
              <a:t>TrigReduce</a:t>
            </a:r>
            <a:endParaRPr lang="en-US" altLang="ja-JP" dirty="0" smtClean="0"/>
          </a:p>
        </p:txBody>
      </p:sp>
      <p:sp>
        <p:nvSpPr>
          <p:cNvPr id="4" name="コンテンツ プレースホルダー 2"/>
          <p:cNvSpPr txBox="1">
            <a:spLocks/>
          </p:cNvSpPr>
          <p:nvPr/>
        </p:nvSpPr>
        <p:spPr>
          <a:xfrm>
            <a:off x="3203848" y="1600199"/>
            <a:ext cx="296267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err="1" smtClean="0"/>
              <a:t>FactorInteger</a:t>
            </a:r>
            <a:endParaRPr lang="en-US" altLang="ja-JP" dirty="0" smtClean="0"/>
          </a:p>
          <a:p>
            <a:r>
              <a:rPr lang="en-US" altLang="ja-JP" dirty="0" smtClean="0"/>
              <a:t>Divisors</a:t>
            </a:r>
          </a:p>
          <a:p>
            <a:r>
              <a:rPr lang="en-US" altLang="ja-JP" dirty="0" smtClean="0"/>
              <a:t>Length</a:t>
            </a:r>
          </a:p>
          <a:p>
            <a:r>
              <a:rPr lang="en-US" altLang="ja-JP" dirty="0" err="1" smtClean="0"/>
              <a:t>Sqrt</a:t>
            </a:r>
            <a:endParaRPr lang="en-US" altLang="ja-JP" dirty="0" smtClean="0"/>
          </a:p>
          <a:p>
            <a:r>
              <a:rPr lang="en-US" altLang="ja-JP" dirty="0" smtClean="0"/>
              <a:t>Clear</a:t>
            </a:r>
          </a:p>
          <a:p>
            <a:r>
              <a:rPr lang="en-US" altLang="ja-JP" dirty="0" smtClean="0"/>
              <a:t>Integrate</a:t>
            </a:r>
          </a:p>
          <a:p>
            <a:r>
              <a:rPr lang="en-US" altLang="ja-JP" dirty="0" smtClean="0"/>
              <a:t>Factor</a:t>
            </a:r>
          </a:p>
        </p:txBody>
      </p:sp>
      <p:sp>
        <p:nvSpPr>
          <p:cNvPr id="5" name="コンテンツ プレースホルダー 2"/>
          <p:cNvSpPr txBox="1">
            <a:spLocks/>
          </p:cNvSpPr>
          <p:nvPr/>
        </p:nvSpPr>
        <p:spPr>
          <a:xfrm>
            <a:off x="5940152" y="1600199"/>
            <a:ext cx="296267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smtClean="0"/>
              <a:t>Cos</a:t>
            </a:r>
          </a:p>
          <a:p>
            <a:r>
              <a:rPr lang="en-US" altLang="ja-JP" dirty="0" smtClean="0"/>
              <a:t>Sin</a:t>
            </a:r>
          </a:p>
          <a:p>
            <a:r>
              <a:rPr lang="en-US" altLang="ja-JP" dirty="0" smtClean="0"/>
              <a:t>Tan</a:t>
            </a:r>
          </a:p>
          <a:p>
            <a:r>
              <a:rPr lang="en-US" altLang="ja-JP" dirty="0" err="1" smtClean="0"/>
              <a:t>SetDelaved</a:t>
            </a:r>
            <a:endParaRPr lang="en-US" altLang="ja-JP" dirty="0" smtClean="0"/>
          </a:p>
          <a:p>
            <a:r>
              <a:rPr lang="en-US" altLang="ja-JP" dirty="0" smtClean="0"/>
              <a:t>Expand</a:t>
            </a:r>
          </a:p>
          <a:p>
            <a:r>
              <a:rPr lang="en-US" altLang="ja-JP" dirty="0" err="1" smtClean="0"/>
              <a:t>HornerForm</a:t>
            </a:r>
            <a:endParaRPr lang="en-US" altLang="ja-JP" dirty="0" smtClean="0"/>
          </a:p>
          <a:p>
            <a:r>
              <a:rPr lang="en-US" altLang="ja-JP" dirty="0" smtClean="0"/>
              <a:t>Degree</a:t>
            </a:r>
          </a:p>
          <a:p>
            <a:endParaRPr lang="en-US" altLang="ja-JP" dirty="0" smtClean="0"/>
          </a:p>
        </p:txBody>
      </p:sp>
    </p:spTree>
    <p:extLst>
      <p:ext uri="{BB962C8B-B14F-4D97-AF65-F5344CB8AC3E}">
        <p14:creationId xmlns:p14="http://schemas.microsoft.com/office/powerpoint/2010/main" val="26745226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組み込むシンボルの累積数は</a:t>
            </a:r>
            <a:r>
              <a:rPr kumimoji="1" lang="en-US" altLang="ja-JP" dirty="0" smtClean="0"/>
              <a:t>6</a:t>
            </a:r>
            <a:r>
              <a:rPr kumimoji="1" lang="ja-JP" altLang="en-US" dirty="0" smtClean="0"/>
              <a:t>年で止まった</a:t>
            </a:r>
            <a:endParaRPr lang="en-US" altLang="ja-JP" dirty="0"/>
          </a:p>
          <a:p>
            <a:r>
              <a:rPr kumimoji="1" lang="ja-JP" altLang="en-US" dirty="0" smtClean="0"/>
              <a:t>センター試験の数学</a:t>
            </a:r>
            <a:r>
              <a:rPr lang="en-US" altLang="ja-JP" dirty="0"/>
              <a:t>Ⅰ</a:t>
            </a:r>
            <a:r>
              <a:rPr kumimoji="1" lang="ja-JP" altLang="en-US" dirty="0" smtClean="0"/>
              <a:t>・</a:t>
            </a:r>
            <a:r>
              <a:rPr kumimoji="1" lang="en-US" altLang="ja-JP" dirty="0" smtClean="0"/>
              <a:t>A</a:t>
            </a:r>
            <a:r>
              <a:rPr lang="ja-JP" altLang="en-US" dirty="0" smtClean="0"/>
              <a:t>を解くのに必要な</a:t>
            </a:r>
            <a:r>
              <a:rPr lang="en-US" altLang="ja-JP" dirty="0" smtClean="0"/>
              <a:t>Mathematica</a:t>
            </a:r>
            <a:r>
              <a:rPr lang="ja-JP" altLang="en-US" dirty="0" smtClean="0"/>
              <a:t>の機能は</a:t>
            </a:r>
            <a:r>
              <a:rPr lang="en-US" altLang="ja-JP" dirty="0" smtClean="0"/>
              <a:t>23</a:t>
            </a:r>
            <a:r>
              <a:rPr lang="ja-JP" altLang="en-US" dirty="0" smtClean="0"/>
              <a:t>種類</a:t>
            </a:r>
            <a:endParaRPr lang="en-US" altLang="ja-JP" dirty="0" smtClean="0"/>
          </a:p>
          <a:p>
            <a:r>
              <a:rPr lang="ja-JP" altLang="en-US" dirty="0"/>
              <a:t>教育の</a:t>
            </a:r>
            <a:r>
              <a:rPr lang="ja-JP" altLang="en-US" dirty="0" smtClean="0"/>
              <a:t>現場への導入も容易</a:t>
            </a:r>
            <a:r>
              <a:rPr kumimoji="1" lang="en-US" altLang="ja-JP" dirty="0" smtClean="0"/>
              <a:t> </a:t>
            </a:r>
            <a:endParaRPr kumimoji="1" lang="ja-JP" altLang="en-US" dirty="0"/>
          </a:p>
        </p:txBody>
      </p:sp>
    </p:spTree>
    <p:extLst>
      <p:ext uri="{BB962C8B-B14F-4D97-AF65-F5344CB8AC3E}">
        <p14:creationId xmlns:p14="http://schemas.microsoft.com/office/powerpoint/2010/main" val="327234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lang="ja-JP" altLang="ja-JP" dirty="0"/>
              <a:t>コンピュータのサポートのもとで数学の問題を解くのに必要な数学の知識を明らかにすることが今後の課題</a:t>
            </a:r>
            <a:endParaRPr kumimoji="1" lang="ja-JP" altLang="en-US" dirty="0"/>
          </a:p>
        </p:txBody>
      </p:sp>
    </p:spTree>
    <p:extLst>
      <p:ext uri="{BB962C8B-B14F-4D97-AF65-F5344CB8AC3E}">
        <p14:creationId xmlns:p14="http://schemas.microsoft.com/office/powerpoint/2010/main" val="4087202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序論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smtClean="0"/>
              <a:t>東京大学の入試問題</a:t>
            </a:r>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294874"/>
            <a:ext cx="6084168" cy="4563126"/>
          </a:xfrm>
          <a:prstGeom prst="rect">
            <a:avLst/>
          </a:prstGeom>
        </p:spPr>
      </p:pic>
    </p:spTree>
    <p:extLst>
      <p:ext uri="{BB962C8B-B14F-4D97-AF65-F5344CB8AC3E}">
        <p14:creationId xmlns:p14="http://schemas.microsoft.com/office/powerpoint/2010/main" val="352078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大学入試センター試験</a:t>
            </a:r>
            <a:r>
              <a:rPr lang="en-US" altLang="ja-JP" dirty="0"/>
              <a:t>Ⅰ</a:t>
            </a:r>
            <a:r>
              <a:rPr kumimoji="1" lang="ja-JP" altLang="en-US" dirty="0" smtClean="0"/>
              <a:t>・</a:t>
            </a:r>
            <a:r>
              <a:rPr kumimoji="1" lang="en-US" altLang="ja-JP" dirty="0" smtClean="0"/>
              <a:t>A</a:t>
            </a:r>
            <a:r>
              <a:rPr kumimoji="1" lang="ja-JP" altLang="en-US" dirty="0" smtClean="0"/>
              <a:t>を題材</a:t>
            </a:r>
            <a:endParaRPr kumimoji="1" lang="en-US" altLang="ja-JP" dirty="0" smtClean="0"/>
          </a:p>
          <a:p>
            <a:r>
              <a:rPr lang="ja-JP" altLang="en-US" dirty="0"/>
              <a:t>数学研究</a:t>
            </a:r>
            <a:r>
              <a:rPr lang="ja-JP" altLang="en-US" dirty="0" smtClean="0"/>
              <a:t>にコンピュータを導入</a:t>
            </a:r>
            <a:endParaRPr lang="en-US" altLang="ja-JP" dirty="0" smtClean="0"/>
          </a:p>
          <a:p>
            <a:r>
              <a:rPr kumimoji="1" lang="ja-JP" altLang="en-US" dirty="0"/>
              <a:t>高校程度の数学</a:t>
            </a:r>
            <a:r>
              <a:rPr kumimoji="1" lang="ja-JP" altLang="en-US" dirty="0" smtClean="0"/>
              <a:t>能力にコンピュータは必要か</a:t>
            </a:r>
            <a:endParaRPr kumimoji="1" lang="ja-JP" altLang="en-US" dirty="0"/>
          </a:p>
        </p:txBody>
      </p:sp>
    </p:spTree>
    <p:extLst>
      <p:ext uri="{BB962C8B-B14F-4D97-AF65-F5344CB8AC3E}">
        <p14:creationId xmlns:p14="http://schemas.microsoft.com/office/powerpoint/2010/main" val="124516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研究方法</a:t>
            </a:r>
            <a:endParaRPr kumimoji="1" lang="ja-JP" altLang="en-US" dirty="0"/>
          </a:p>
        </p:txBody>
      </p:sp>
      <p:sp>
        <p:nvSpPr>
          <p:cNvPr id="3" name="コンテンツ プレースホルダー 2"/>
          <p:cNvSpPr>
            <a:spLocks noGrp="1"/>
          </p:cNvSpPr>
          <p:nvPr>
            <p:ph idx="1"/>
          </p:nvPr>
        </p:nvSpPr>
        <p:spPr>
          <a:xfrm>
            <a:off x="457200" y="1600201"/>
            <a:ext cx="8229600" cy="1396752"/>
          </a:xfrm>
        </p:spPr>
        <p:txBody>
          <a:bodyPr/>
          <a:lstStyle/>
          <a:p>
            <a:r>
              <a:rPr kumimoji="1" lang="ja-JP" altLang="en-US" dirty="0" smtClean="0"/>
              <a:t>本研究では数学の問題を解く過程を二つに分ける</a:t>
            </a:r>
            <a:endParaRPr kumimoji="1" lang="en-US" altLang="ja-JP" dirty="0" smtClean="0"/>
          </a:p>
        </p:txBody>
      </p:sp>
      <p:grpSp>
        <p:nvGrpSpPr>
          <p:cNvPr id="36" name="グループ化 35"/>
          <p:cNvGrpSpPr/>
          <p:nvPr/>
        </p:nvGrpSpPr>
        <p:grpSpPr>
          <a:xfrm>
            <a:off x="179512" y="3573016"/>
            <a:ext cx="8609518" cy="1977652"/>
            <a:chOff x="282962" y="3443736"/>
            <a:chExt cx="8609518" cy="1977652"/>
          </a:xfrm>
        </p:grpSpPr>
        <p:sp>
          <p:nvSpPr>
            <p:cNvPr id="5" name="角丸四角形 4"/>
            <p:cNvSpPr/>
            <p:nvPr/>
          </p:nvSpPr>
          <p:spPr>
            <a:xfrm>
              <a:off x="282962" y="4149080"/>
              <a:ext cx="2088232" cy="574104"/>
            </a:xfrm>
            <a:prstGeom prst="round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2800" b="0" i="0" u="none" strike="noStrike" kern="0" cap="none" spc="0" normalizeH="0" baseline="0" noProof="0" dirty="0" smtClean="0">
                  <a:ln>
                    <a:noFill/>
                  </a:ln>
                  <a:solidFill>
                    <a:prstClr val="black"/>
                  </a:solidFill>
                  <a:effectLst/>
                  <a:uLnTx/>
                  <a:uFillTx/>
                  <a:latin typeface="Calibri" panose="020F0502020204030204"/>
                  <a:ea typeface="ＭＳ Ｐゴシック"/>
                  <a:cs typeface="+mn-cs"/>
                </a:rPr>
                <a:t>問題文</a:t>
              </a:r>
              <a:endParaRPr kumimoji="0" lang="ja-JP" altLang="en-US" sz="2800" b="0" i="0" u="none" strike="noStrike" kern="0" cap="none" spc="0" normalizeH="0" baseline="0" noProof="0" dirty="0">
                <a:ln>
                  <a:noFill/>
                </a:ln>
                <a:solidFill>
                  <a:prstClr val="black"/>
                </a:solidFill>
                <a:effectLst/>
                <a:uLnTx/>
                <a:uFillTx/>
                <a:latin typeface="Calibri" panose="020F0502020204030204"/>
                <a:ea typeface="ＭＳ Ｐゴシック"/>
                <a:cs typeface="+mn-cs"/>
              </a:endParaRPr>
            </a:p>
          </p:txBody>
        </p:sp>
        <p:sp>
          <p:nvSpPr>
            <p:cNvPr id="6" name="角丸四角形 5"/>
            <p:cNvSpPr/>
            <p:nvPr/>
          </p:nvSpPr>
          <p:spPr>
            <a:xfrm>
              <a:off x="2886726" y="4149080"/>
              <a:ext cx="2704858" cy="574104"/>
            </a:xfrm>
            <a:prstGeom prst="round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2800" b="0" i="0" u="none" strike="noStrike" kern="0" cap="none" spc="0" normalizeH="0" baseline="0" noProof="0" dirty="0">
                  <a:ln>
                    <a:noFill/>
                  </a:ln>
                  <a:solidFill>
                    <a:prstClr val="black"/>
                  </a:solidFill>
                  <a:effectLst/>
                  <a:uLnTx/>
                  <a:uFillTx/>
                  <a:latin typeface="Calibri" panose="020F0502020204030204"/>
                  <a:ea typeface="ＭＳ Ｐゴシック"/>
                  <a:cs typeface="+mn-cs"/>
                </a:rPr>
                <a:t>数学的</a:t>
              </a:r>
              <a:r>
                <a:rPr kumimoji="0" lang="ja-JP" altLang="en-US" sz="2800" b="0" i="0" u="none" strike="noStrike" kern="0" cap="none" spc="0" normalizeH="0" baseline="0" noProof="0" dirty="0" smtClean="0">
                  <a:ln>
                    <a:noFill/>
                  </a:ln>
                  <a:solidFill>
                    <a:prstClr val="black"/>
                  </a:solidFill>
                  <a:effectLst/>
                  <a:uLnTx/>
                  <a:uFillTx/>
                  <a:latin typeface="Calibri" panose="020F0502020204030204"/>
                  <a:ea typeface="ＭＳ Ｐゴシック"/>
                  <a:cs typeface="+mn-cs"/>
                </a:rPr>
                <a:t>表現</a:t>
              </a:r>
              <a:endParaRPr kumimoji="0" lang="ja-JP" altLang="en-US" sz="2800" b="0" i="0" u="none" strike="noStrike" kern="0" cap="none" spc="0" normalizeH="0" baseline="0" noProof="0" dirty="0">
                <a:ln>
                  <a:noFill/>
                </a:ln>
                <a:solidFill>
                  <a:prstClr val="black"/>
                </a:solidFill>
                <a:effectLst/>
                <a:uLnTx/>
                <a:uFillTx/>
                <a:latin typeface="Calibri" panose="020F0502020204030204"/>
                <a:ea typeface="ＭＳ Ｐゴシック"/>
                <a:cs typeface="+mn-cs"/>
              </a:endParaRPr>
            </a:p>
          </p:txBody>
        </p:sp>
        <p:sp>
          <p:nvSpPr>
            <p:cNvPr id="7" name="角丸四角形 6"/>
            <p:cNvSpPr/>
            <p:nvPr/>
          </p:nvSpPr>
          <p:spPr>
            <a:xfrm>
              <a:off x="6546426" y="4149080"/>
              <a:ext cx="2346054" cy="574104"/>
            </a:xfrm>
            <a:prstGeom prst="round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2800" b="0" i="0" u="none" strike="noStrike" kern="0" cap="none" spc="0" normalizeH="0" baseline="0" noProof="0" dirty="0" smtClean="0">
                  <a:ln>
                    <a:noFill/>
                  </a:ln>
                  <a:solidFill>
                    <a:prstClr val="black"/>
                  </a:solidFill>
                  <a:effectLst/>
                  <a:uLnTx/>
                  <a:uFillTx/>
                  <a:latin typeface="Calibri" panose="020F0502020204030204"/>
                  <a:ea typeface="ＭＳ Ｐゴシック"/>
                  <a:cs typeface="+mn-cs"/>
                </a:rPr>
                <a:t>数的処理</a:t>
              </a:r>
              <a:endParaRPr kumimoji="0" lang="ja-JP" altLang="en-US" sz="2800" b="0" i="0" u="none" strike="noStrike" kern="0" cap="none" spc="0" normalizeH="0" baseline="0" noProof="0" dirty="0">
                <a:ln>
                  <a:noFill/>
                </a:ln>
                <a:solidFill>
                  <a:prstClr val="black"/>
                </a:solidFill>
                <a:effectLst/>
                <a:uLnTx/>
                <a:uFillTx/>
                <a:latin typeface="Calibri" panose="020F0502020204030204"/>
                <a:ea typeface="ＭＳ Ｐゴシック"/>
                <a:cs typeface="+mn-cs"/>
              </a:endParaRPr>
            </a:p>
          </p:txBody>
        </p:sp>
        <p:cxnSp>
          <p:nvCxnSpPr>
            <p:cNvPr id="8" name="直線矢印コネクタ 7"/>
            <p:cNvCxnSpPr>
              <a:stCxn id="5" idx="3"/>
              <a:endCxn id="6" idx="1"/>
            </p:cNvCxnSpPr>
            <p:nvPr/>
          </p:nvCxnSpPr>
          <p:spPr>
            <a:xfrm>
              <a:off x="2371194" y="4436132"/>
              <a:ext cx="515532" cy="0"/>
            </a:xfrm>
            <a:prstGeom prst="straightConnector1">
              <a:avLst/>
            </a:prstGeom>
            <a:solidFill>
              <a:sysClr val="windowText" lastClr="000000"/>
            </a:solidFill>
            <a:ln w="41275" cap="flat" cmpd="sng" algn="ctr">
              <a:solidFill>
                <a:sysClr val="windowText" lastClr="000000">
                  <a:alpha val="60000"/>
                </a:sysClr>
              </a:solidFill>
              <a:prstDash val="solid"/>
              <a:miter lim="800000"/>
              <a:tailEnd type="triangle"/>
            </a:ln>
            <a:effectLst/>
          </p:spPr>
        </p:cxnSp>
        <p:cxnSp>
          <p:nvCxnSpPr>
            <p:cNvPr id="9" name="直線矢印コネクタ 8"/>
            <p:cNvCxnSpPr>
              <a:stCxn id="6" idx="3"/>
              <a:endCxn id="7" idx="1"/>
            </p:cNvCxnSpPr>
            <p:nvPr/>
          </p:nvCxnSpPr>
          <p:spPr>
            <a:xfrm>
              <a:off x="5591584" y="4436132"/>
              <a:ext cx="954842" cy="0"/>
            </a:xfrm>
            <a:prstGeom prst="straightConnector1">
              <a:avLst/>
            </a:prstGeom>
            <a:solidFill>
              <a:sysClr val="windowText" lastClr="000000"/>
            </a:solidFill>
            <a:ln w="41275" cap="flat" cmpd="sng" algn="ctr">
              <a:solidFill>
                <a:sysClr val="windowText" lastClr="000000">
                  <a:alpha val="60000"/>
                </a:sysClr>
              </a:solidFill>
              <a:prstDash val="solid"/>
              <a:miter lim="800000"/>
              <a:tailEnd type="triangle"/>
            </a:ln>
            <a:effectLst/>
          </p:spPr>
        </p:cxnSp>
        <p:sp>
          <p:nvSpPr>
            <p:cNvPr id="10" name="テキスト ボックス 9"/>
            <p:cNvSpPr txBox="1"/>
            <p:nvPr/>
          </p:nvSpPr>
          <p:spPr>
            <a:xfrm>
              <a:off x="1691680" y="4898168"/>
              <a:ext cx="274488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2800" b="0" i="0" u="none" strike="noStrike" kern="0" cap="none" spc="0" normalizeH="0" baseline="0" noProof="0" dirty="0" smtClean="0">
                  <a:ln>
                    <a:noFill/>
                  </a:ln>
                  <a:solidFill>
                    <a:prstClr val="black"/>
                  </a:solidFill>
                  <a:effectLst/>
                  <a:uLnTx/>
                  <a:uFillTx/>
                </a:rPr>
                <a:t>人間が処理</a:t>
              </a:r>
              <a:endParaRPr kumimoji="0" lang="ja-JP" altLang="en-US" sz="2800" b="0" i="0" u="none" strike="noStrike" kern="0" cap="none" spc="0" normalizeH="0" baseline="0" noProof="0" dirty="0">
                <a:ln>
                  <a:noFill/>
                </a:ln>
                <a:solidFill>
                  <a:prstClr val="black"/>
                </a:solidFill>
                <a:effectLst/>
                <a:uLnTx/>
                <a:uFillTx/>
              </a:endParaRPr>
            </a:p>
          </p:txBody>
        </p:sp>
        <p:sp>
          <p:nvSpPr>
            <p:cNvPr id="11" name="テキスト ボックス 10"/>
            <p:cNvSpPr txBox="1"/>
            <p:nvPr/>
          </p:nvSpPr>
          <p:spPr>
            <a:xfrm>
              <a:off x="4932040" y="4898168"/>
              <a:ext cx="3599641"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2800" b="0" i="0" u="none" strike="noStrike" kern="0" cap="none" spc="0" normalizeH="0" baseline="0" noProof="0" dirty="0" smtClean="0">
                  <a:ln>
                    <a:noFill/>
                  </a:ln>
                  <a:solidFill>
                    <a:prstClr val="black"/>
                  </a:solidFill>
                  <a:effectLst/>
                  <a:uLnTx/>
                  <a:uFillTx/>
                </a:rPr>
                <a:t>人工</a:t>
              </a:r>
              <a:r>
                <a:rPr kumimoji="0" lang="ja-JP" altLang="en-US" sz="2800" b="0" i="0" u="none" strike="noStrike" kern="0" cap="none" spc="0" normalizeH="0" baseline="0" noProof="0" dirty="0">
                  <a:ln>
                    <a:noFill/>
                  </a:ln>
                  <a:solidFill>
                    <a:prstClr val="black"/>
                  </a:solidFill>
                  <a:effectLst/>
                  <a:uLnTx/>
                  <a:uFillTx/>
                </a:rPr>
                <a:t>知能</a:t>
              </a:r>
              <a:r>
                <a:rPr kumimoji="0" lang="ja-JP" altLang="en-US" sz="2800" b="0" i="0" u="none" strike="noStrike" kern="0" cap="none" spc="0" normalizeH="0" baseline="0" noProof="0" dirty="0" smtClean="0">
                  <a:ln>
                    <a:noFill/>
                  </a:ln>
                  <a:solidFill>
                    <a:prstClr val="black"/>
                  </a:solidFill>
                  <a:effectLst/>
                  <a:uLnTx/>
                  <a:uFillTx/>
                </a:rPr>
                <a:t>が処理</a:t>
              </a:r>
              <a:endParaRPr kumimoji="0" lang="ja-JP" altLang="en-US" sz="2800" b="0" i="0" u="none" strike="noStrike" kern="0" cap="none" spc="0" normalizeH="0" baseline="0" noProof="0" dirty="0">
                <a:ln>
                  <a:noFill/>
                </a:ln>
                <a:solidFill>
                  <a:prstClr val="black"/>
                </a:solidFill>
                <a:effectLst/>
                <a:uLnTx/>
                <a:uFillTx/>
              </a:endParaRPr>
            </a:p>
          </p:txBody>
        </p:sp>
        <p:sp>
          <p:nvSpPr>
            <p:cNvPr id="34" name="テキスト ボックス 33"/>
            <p:cNvSpPr txBox="1"/>
            <p:nvPr/>
          </p:nvSpPr>
          <p:spPr>
            <a:xfrm>
              <a:off x="1745201" y="3443736"/>
              <a:ext cx="274488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2800" b="0" i="0" u="none" strike="noStrike" kern="0" cap="none" spc="0" normalizeH="0" baseline="0" noProof="0" dirty="0" smtClean="0">
                  <a:ln>
                    <a:noFill/>
                  </a:ln>
                  <a:solidFill>
                    <a:prstClr val="black"/>
                  </a:solidFill>
                  <a:effectLst/>
                  <a:uLnTx/>
                  <a:uFillTx/>
                </a:rPr>
                <a:t>第一工程</a:t>
              </a:r>
              <a:endParaRPr kumimoji="0" lang="ja-JP" altLang="en-US" sz="2800" b="0" i="0" u="none" strike="noStrike" kern="0" cap="none" spc="0" normalizeH="0" baseline="0" noProof="0" dirty="0">
                <a:ln>
                  <a:noFill/>
                </a:ln>
                <a:solidFill>
                  <a:prstClr val="black"/>
                </a:solidFill>
                <a:effectLst/>
                <a:uLnTx/>
                <a:uFillTx/>
              </a:endParaRPr>
            </a:p>
          </p:txBody>
        </p:sp>
        <p:sp>
          <p:nvSpPr>
            <p:cNvPr id="35" name="テキスト ボックス 34"/>
            <p:cNvSpPr txBox="1"/>
            <p:nvPr/>
          </p:nvSpPr>
          <p:spPr>
            <a:xfrm>
              <a:off x="5359415" y="3482334"/>
              <a:ext cx="274488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2800" kern="0" dirty="0">
                  <a:solidFill>
                    <a:prstClr val="black"/>
                  </a:solidFill>
                </a:rPr>
                <a:t>第二工程</a:t>
              </a:r>
              <a:endParaRPr kumimoji="0" lang="ja-JP" altLang="en-US" sz="2800" b="0" i="0" u="none" strike="noStrike" kern="0" cap="none" spc="0" normalizeH="0" baseline="0" noProof="0" dirty="0">
                <a:ln>
                  <a:noFill/>
                </a:ln>
                <a:solidFill>
                  <a:prstClr val="black"/>
                </a:solidFill>
                <a:effectLst/>
                <a:uLnTx/>
                <a:uFillTx/>
              </a:endParaRPr>
            </a:p>
          </p:txBody>
        </p:sp>
      </p:grpSp>
    </p:spTree>
    <p:extLst>
      <p:ext uri="{BB962C8B-B14F-4D97-AF65-F5344CB8AC3E}">
        <p14:creationId xmlns:p14="http://schemas.microsoft.com/office/powerpoint/2010/main" val="2379770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kumimoji="1" lang="ja-JP" altLang="en-US" dirty="0" smtClean="0"/>
              <a:t>方法　</a:t>
            </a:r>
            <a:r>
              <a:rPr lang="ja-JP" altLang="en-US" dirty="0" smtClean="0"/>
              <a:t>第一</a:t>
            </a:r>
            <a:r>
              <a:rPr lang="ja-JP" altLang="en-US" dirty="0" smtClean="0"/>
              <a:t>工程</a:t>
            </a:r>
            <a:endParaRPr kumimoji="1" lang="ja-JP" altLang="en-US" dirty="0"/>
          </a:p>
        </p:txBody>
      </p:sp>
      <p:sp>
        <p:nvSpPr>
          <p:cNvPr id="3" name="コンテンツ プレースホルダー 2"/>
          <p:cNvSpPr>
            <a:spLocks noGrp="1"/>
          </p:cNvSpPr>
          <p:nvPr>
            <p:ph idx="1"/>
          </p:nvPr>
        </p:nvSpPr>
        <p:spPr/>
        <p:txBody>
          <a:bodyPr/>
          <a:lstStyle/>
          <a:p>
            <a:pPr lvl="0"/>
            <a:r>
              <a:rPr lang="ja-JP" altLang="ja-JP" dirty="0"/>
              <a:t>数学の問題を理解</a:t>
            </a:r>
            <a:r>
              <a:rPr lang="ja-JP" altLang="ja-JP" dirty="0" smtClean="0"/>
              <a:t>し数学的</a:t>
            </a:r>
            <a:r>
              <a:rPr lang="ja-JP" altLang="ja-JP" dirty="0"/>
              <a:t>知識を利用して計算式などの数学的表現に変換する</a:t>
            </a:r>
            <a:r>
              <a:rPr lang="ja-JP" altLang="ja-JP" dirty="0" smtClean="0"/>
              <a:t>過程</a:t>
            </a:r>
            <a:endParaRPr lang="en-US" altLang="ja-JP" dirty="0" smtClean="0"/>
          </a:p>
          <a:p>
            <a:pPr lvl="0"/>
            <a:r>
              <a:rPr lang="ja-JP" altLang="ja-JP" dirty="0"/>
              <a:t>大学入試センター試験の数学の問題をできるだけ人間が頭を使わず</a:t>
            </a:r>
            <a:r>
              <a:rPr lang="ja-JP" altLang="ja-JP" dirty="0" smtClean="0"/>
              <a:t>に素直</a:t>
            </a:r>
            <a:r>
              <a:rPr lang="ja-JP" altLang="ja-JP" dirty="0"/>
              <a:t>に数学的表現に翻訳</a:t>
            </a:r>
          </a:p>
        </p:txBody>
      </p:sp>
    </p:spTree>
    <p:extLst>
      <p:ext uri="{BB962C8B-B14F-4D97-AF65-F5344CB8AC3E}">
        <p14:creationId xmlns:p14="http://schemas.microsoft.com/office/powerpoint/2010/main" val="260803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kumimoji="1" lang="ja-JP" altLang="en-US" dirty="0" smtClean="0"/>
              <a:t>方法　第二</a:t>
            </a:r>
            <a:r>
              <a:rPr kumimoji="1" lang="ja-JP" altLang="en-US" dirty="0" smtClean="0"/>
              <a:t>工程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数学的表現に変換</a:t>
            </a:r>
            <a:r>
              <a:rPr lang="ja-JP" altLang="en-US" dirty="0" smtClean="0"/>
              <a:t>した式を数式処理し</a:t>
            </a:r>
            <a:r>
              <a:rPr kumimoji="1" lang="ja-JP" altLang="en-US" dirty="0" smtClean="0"/>
              <a:t>値</a:t>
            </a:r>
            <a:r>
              <a:rPr kumimoji="1" lang="ja-JP" altLang="en-US" dirty="0"/>
              <a:t>を</a:t>
            </a:r>
            <a:r>
              <a:rPr kumimoji="1" lang="ja-JP" altLang="en-US" dirty="0" smtClean="0"/>
              <a:t>求める</a:t>
            </a:r>
            <a:endParaRPr kumimoji="1" lang="en-US" altLang="ja-JP" dirty="0" smtClean="0"/>
          </a:p>
          <a:p>
            <a:r>
              <a:rPr lang="ja-JP" altLang="ja-JP" dirty="0"/>
              <a:t>第一工程で数学的表現に翻訳した</a:t>
            </a:r>
            <a:r>
              <a:rPr lang="ja-JP" altLang="ja-JP" dirty="0" smtClean="0"/>
              <a:t>式を</a:t>
            </a:r>
            <a:r>
              <a:rPr lang="en-US" altLang="ja-JP" dirty="0" smtClean="0"/>
              <a:t>Mathematica </a:t>
            </a:r>
            <a:r>
              <a:rPr lang="ja-JP" altLang="ja-JP" dirty="0"/>
              <a:t>に与えて数式処理を</a:t>
            </a:r>
            <a:r>
              <a:rPr lang="ja-JP" altLang="ja-JP" dirty="0" smtClean="0"/>
              <a:t>行う</a:t>
            </a:r>
            <a:endParaRPr lang="en-US" altLang="ja-JP" dirty="0" smtClean="0"/>
          </a:p>
          <a:p>
            <a:r>
              <a:rPr lang="ja-JP" altLang="ja-JP" dirty="0" smtClean="0"/>
              <a:t>この</a:t>
            </a:r>
            <a:r>
              <a:rPr lang="ja-JP" altLang="ja-JP" dirty="0"/>
              <a:t>工程で</a:t>
            </a:r>
            <a:r>
              <a:rPr lang="ja-JP" altLang="ja-JP" dirty="0" smtClean="0"/>
              <a:t>は</a:t>
            </a:r>
            <a:r>
              <a:rPr lang="en-US" altLang="ja-JP" dirty="0" smtClean="0"/>
              <a:t>Mathematica </a:t>
            </a:r>
            <a:r>
              <a:rPr lang="ja-JP" altLang="ja-JP" dirty="0"/>
              <a:t>が式を最適に処理できるコードを与えて，最適解を</a:t>
            </a:r>
            <a:r>
              <a:rPr lang="ja-JP" altLang="ja-JP" dirty="0" smtClean="0"/>
              <a:t>得る</a:t>
            </a:r>
            <a:endParaRPr lang="en-US" altLang="ja-JP" dirty="0" smtClean="0"/>
          </a:p>
          <a:p>
            <a:r>
              <a:rPr lang="ja-JP" altLang="ja-JP" dirty="0" smtClean="0"/>
              <a:t>この</a:t>
            </a:r>
            <a:r>
              <a:rPr lang="ja-JP" altLang="ja-JP" dirty="0"/>
              <a:t>際</a:t>
            </a:r>
            <a:r>
              <a:rPr lang="ja-JP" altLang="ja-JP" dirty="0" smtClean="0"/>
              <a:t>に使用</a:t>
            </a:r>
            <a:r>
              <a:rPr lang="ja-JP" altLang="ja-JP" dirty="0"/>
              <a:t>したコードの種類を集計</a:t>
            </a:r>
            <a:r>
              <a:rPr lang="ja-JP" altLang="ja-JP" dirty="0" smtClean="0"/>
              <a:t>し統計</a:t>
            </a:r>
            <a:endParaRPr kumimoji="1" lang="en-US" altLang="ja-JP" dirty="0" smtClean="0"/>
          </a:p>
          <a:p>
            <a:endParaRPr lang="en-US" altLang="ja-JP" dirty="0"/>
          </a:p>
        </p:txBody>
      </p:sp>
    </p:spTree>
    <p:extLst>
      <p:ext uri="{BB962C8B-B14F-4D97-AF65-F5344CB8AC3E}">
        <p14:creationId xmlns:p14="http://schemas.microsoft.com/office/powerpoint/2010/main" val="291974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研究方法</a:t>
            </a:r>
            <a:r>
              <a:rPr kumimoji="1" lang="ja-JP" altLang="en-US" dirty="0" smtClean="0"/>
              <a:t>　調査例</a:t>
            </a:r>
            <a:endParaRPr kumimoji="1" lang="ja-JP" altLang="en-US" dirty="0"/>
          </a:p>
        </p:txBody>
      </p:sp>
      <p:sp>
        <p:nvSpPr>
          <p:cNvPr id="3" name="コンテンツ プレースホルダー 2"/>
          <p:cNvSpPr>
            <a:spLocks noGrp="1"/>
          </p:cNvSpPr>
          <p:nvPr>
            <p:ph idx="1"/>
          </p:nvPr>
        </p:nvSpPr>
        <p:spPr>
          <a:xfrm>
            <a:off x="457200" y="1600200"/>
            <a:ext cx="8229600" cy="2908919"/>
          </a:xfrm>
        </p:spPr>
        <p:txBody>
          <a:bodyPr/>
          <a:lstStyle/>
          <a:p>
            <a:r>
              <a:rPr lang="ja-JP" altLang="en-US" dirty="0" smtClean="0"/>
              <a:t>以下でセンター試験の問題を解く</a:t>
            </a:r>
            <a:endParaRPr lang="en-US" altLang="ja-JP" dirty="0" smtClean="0"/>
          </a:p>
          <a:p>
            <a:pPr marL="0" indent="0">
              <a:buNone/>
            </a:pPr>
            <a:r>
              <a:rPr lang="ja-JP" altLang="ja-JP" dirty="0" smtClean="0"/>
              <a:t>以下</a:t>
            </a:r>
            <a:r>
              <a:rPr lang="ja-JP" altLang="ja-JP" dirty="0"/>
              <a:t>では，</a:t>
            </a:r>
            <a:r>
              <a:rPr lang="en-US" altLang="ja-JP" dirty="0"/>
              <a:t>a</a:t>
            </a:r>
            <a:r>
              <a:rPr lang="ja-JP" altLang="ja-JP" dirty="0"/>
              <a:t>＝</a:t>
            </a:r>
            <a:r>
              <a:rPr lang="en-US" altLang="ja-JP" dirty="0"/>
              <a:t>756</a:t>
            </a:r>
            <a:r>
              <a:rPr lang="ja-JP" altLang="ja-JP" dirty="0"/>
              <a:t>とする．</a:t>
            </a:r>
          </a:p>
          <a:p>
            <a:pPr marL="0" indent="0">
              <a:buNone/>
            </a:pPr>
            <a:r>
              <a:rPr lang="en-US" altLang="ja-JP" dirty="0" smtClean="0"/>
              <a:t> a</a:t>
            </a:r>
            <a:r>
              <a:rPr lang="ja-JP" altLang="ja-JP" dirty="0" smtClean="0"/>
              <a:t>を</a:t>
            </a:r>
            <a:r>
              <a:rPr lang="ja-JP" altLang="ja-JP" dirty="0"/>
              <a:t>素因数分解する</a:t>
            </a:r>
            <a:r>
              <a:rPr lang="ja-JP" altLang="ja-JP" dirty="0" smtClean="0"/>
              <a:t>と</a:t>
            </a:r>
            <a:r>
              <a:rPr lang="en-US" altLang="ja-JP" dirty="0" smtClean="0"/>
              <a:t>A=2</a:t>
            </a:r>
            <a:r>
              <a:rPr lang="en-US" altLang="ja-JP" dirty="0"/>
              <a:t>^</a:t>
            </a:r>
            <a:r>
              <a:rPr lang="ja-JP" altLang="ja-JP" dirty="0"/>
              <a:t>ア・</a:t>
            </a:r>
            <a:r>
              <a:rPr lang="en-US" altLang="ja-JP" dirty="0"/>
              <a:t>3^</a:t>
            </a:r>
            <a:r>
              <a:rPr lang="ja-JP" altLang="ja-JP" dirty="0"/>
              <a:t>イ・</a:t>
            </a:r>
            <a:r>
              <a:rPr lang="ja-JP" altLang="ja-JP" dirty="0" smtClean="0"/>
              <a:t>ウで</a:t>
            </a:r>
            <a:r>
              <a:rPr lang="ja-JP" altLang="ja-JP" dirty="0"/>
              <a:t>ある．</a:t>
            </a:r>
          </a:p>
          <a:p>
            <a:pPr marL="0" indent="0">
              <a:buNone/>
            </a:pPr>
            <a:r>
              <a:rPr lang="en-US" altLang="ja-JP" dirty="0" smtClean="0"/>
              <a:t> a</a:t>
            </a:r>
            <a:r>
              <a:rPr lang="ja-JP" altLang="ja-JP" dirty="0" smtClean="0"/>
              <a:t>の</a:t>
            </a:r>
            <a:r>
              <a:rPr lang="ja-JP" altLang="ja-JP" dirty="0"/>
              <a:t>正の約数の個数はエオ個である．</a:t>
            </a:r>
          </a:p>
          <a:p>
            <a:endParaRPr kumimoji="1" lang="ja-JP" altLang="en-US" dirty="0"/>
          </a:p>
        </p:txBody>
      </p:sp>
      <p:sp>
        <p:nvSpPr>
          <p:cNvPr id="4" name="コンテンツ プレースホルダー 2"/>
          <p:cNvSpPr txBox="1">
            <a:spLocks/>
          </p:cNvSpPr>
          <p:nvPr/>
        </p:nvSpPr>
        <p:spPr>
          <a:xfrm>
            <a:off x="467656" y="4509120"/>
            <a:ext cx="8229600" cy="1756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en-US" altLang="ja-JP" dirty="0" err="1" smtClean="0"/>
              <a:t>FactorInteger,Divisors,Length</a:t>
            </a:r>
            <a:r>
              <a:rPr lang="ja-JP" altLang="en-US" dirty="0" smtClean="0"/>
              <a:t>のシンボルを利用</a:t>
            </a:r>
            <a:endParaRPr lang="ja-JP" altLang="en-US" dirty="0"/>
          </a:p>
        </p:txBody>
      </p:sp>
    </p:spTree>
    <p:extLst>
      <p:ext uri="{BB962C8B-B14F-4D97-AF65-F5344CB8AC3E}">
        <p14:creationId xmlns:p14="http://schemas.microsoft.com/office/powerpoint/2010/main" val="21026861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1255</TotalTime>
  <Words>779</Words>
  <Application>Microsoft Office PowerPoint</Application>
  <PresentationFormat>画面に合わせる (4:3)</PresentationFormat>
  <Paragraphs>119</Paragraphs>
  <Slides>32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32</vt:i4>
      </vt:variant>
    </vt:vector>
  </HeadingPairs>
  <TitlesOfParts>
    <vt:vector size="36" baseType="lpstr">
      <vt:lpstr>ＭＳ Ｐゴシック</vt:lpstr>
      <vt:lpstr>Arial</vt:lpstr>
      <vt:lpstr>Calibri</vt:lpstr>
      <vt:lpstr>Office ​​テーマ</vt:lpstr>
      <vt:lpstr>大学入試センター試験数学1・Aを用いた数式処理システムの性能評価 </vt:lpstr>
      <vt:lpstr>研究背景</vt:lpstr>
      <vt:lpstr>研究背景</vt:lpstr>
      <vt:lpstr>序論</vt:lpstr>
      <vt:lpstr>研究目的</vt:lpstr>
      <vt:lpstr>研究方法</vt:lpstr>
      <vt:lpstr>研究方法　第一工程</vt:lpstr>
      <vt:lpstr>研究方法　第二工程</vt:lpstr>
      <vt:lpstr>研究方法　調査例</vt:lpstr>
      <vt:lpstr>研究方法　調査例</vt:lpstr>
      <vt:lpstr>プロジェクトマネジメントとの関連</vt:lpstr>
      <vt:lpstr>手法</vt:lpstr>
      <vt:lpstr>大学入試センター試験とは</vt:lpstr>
      <vt:lpstr>本研究で利用するセンター試験</vt:lpstr>
      <vt:lpstr>コンピュータシステム</vt:lpstr>
      <vt:lpstr>解答方法</vt:lpstr>
      <vt:lpstr>解答方法　第1の方法</vt:lpstr>
      <vt:lpstr>解答方法　第2の方法</vt:lpstr>
      <vt:lpstr>集計</vt:lpstr>
      <vt:lpstr>数式処理システム</vt:lpstr>
      <vt:lpstr>Mathematicaとは</vt:lpstr>
      <vt:lpstr>Wolfram言語とは</vt:lpstr>
      <vt:lpstr>Wolfram言語の使用例</vt:lpstr>
      <vt:lpstr>Wolfram言語の使用例</vt:lpstr>
      <vt:lpstr>Mathematicaの使用例</vt:lpstr>
      <vt:lpstr>Mathematicaの使用例</vt:lpstr>
      <vt:lpstr>Mathematicaの使用例</vt:lpstr>
      <vt:lpstr>Mathematicaの使用例</vt:lpstr>
      <vt:lpstr>結果</vt:lpstr>
      <vt:lpstr>本研究で使用したシンボル</vt:lpstr>
      <vt:lpstr>考察</vt:lpstr>
      <vt:lpstr>結論</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Satoshi</dc:creator>
  <cp:lastModifiedBy>moriya</cp:lastModifiedBy>
  <cp:revision>97</cp:revision>
  <dcterms:created xsi:type="dcterms:W3CDTF">2016-01-17T08:34:38Z</dcterms:created>
  <dcterms:modified xsi:type="dcterms:W3CDTF">2016-01-21T09:20:29Z</dcterms:modified>
</cp:coreProperties>
</file>