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6" autoAdjust="0"/>
  </p:normalViewPr>
  <p:slideViewPr>
    <p:cSldViewPr>
      <p:cViewPr varScale="1">
        <p:scale>
          <a:sx n="25" d="100"/>
          <a:sy n="25" d="100"/>
        </p:scale>
        <p:origin x="678" y="1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2016/10/7</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2016/10/7</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232" y="2929585"/>
            <a:ext cx="20906812" cy="69766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rot="5400000">
            <a:off x="9023786" y="7329801"/>
            <a:ext cx="1167914" cy="1979412"/>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 name="テキスト ボックス 2"/>
          <p:cNvSpPr txBox="1"/>
          <p:nvPr/>
        </p:nvSpPr>
        <p:spPr>
          <a:xfrm>
            <a:off x="0" y="493696"/>
            <a:ext cx="21386800" cy="1036779"/>
          </a:xfrm>
          <a:prstGeom prst="rect">
            <a:avLst/>
          </a:prstGeom>
          <a:noFill/>
        </p:spPr>
        <p:txBody>
          <a:bodyPr wrap="square" lIns="295232" tIns="147616" rIns="295232" bIns="147616" rtlCol="0">
            <a:spAutoFit/>
          </a:bodyPr>
          <a:lstStyle/>
          <a:p>
            <a:pPr algn="ctr"/>
            <a:r>
              <a:rPr lang="en-US" altLang="ja-JP" sz="4800" b="1" dirty="0">
                <a:effectLst>
                  <a:glow rad="101600">
                    <a:srgbClr val="FFE880">
                      <a:tint val="20000"/>
                      <a:alpha val="60000"/>
                    </a:srgbClr>
                  </a:glow>
                </a:effectLst>
              </a:rPr>
              <a:t>Wikipedia</a:t>
            </a:r>
            <a:r>
              <a:rPr lang="ja-JP" altLang="en-US" sz="4800" b="1" dirty="0">
                <a:effectLst>
                  <a:glow rad="101600">
                    <a:srgbClr val="FFE880">
                      <a:tint val="20000"/>
                      <a:alpha val="60000"/>
                    </a:srgbClr>
                  </a:glow>
                </a:effectLst>
              </a:rPr>
              <a:t>におけるプロジェクトマネジメント状況の</a:t>
            </a:r>
            <a:r>
              <a:rPr lang="ja-JP" altLang="en-US" sz="4800" b="1" dirty="0" smtClean="0">
                <a:effectLst>
                  <a:glow rad="101600">
                    <a:srgbClr val="FFE880">
                      <a:tint val="20000"/>
                      <a:alpha val="60000"/>
                    </a:srgbClr>
                  </a:glow>
                </a:effectLst>
              </a:rPr>
              <a:t>分析</a:t>
            </a:r>
            <a:endParaRPr lang="ja-JP" altLang="en-US" sz="4800" b="1" dirty="0">
              <a:effectLst>
                <a:glow rad="101600">
                  <a:srgbClr val="FFE880">
                    <a:tint val="20000"/>
                    <a:alpha val="60000"/>
                  </a:srgbClr>
                </a:glow>
              </a:effectLst>
            </a:endParaRPr>
          </a:p>
        </p:txBody>
      </p:sp>
      <p:sp>
        <p:nvSpPr>
          <p:cNvPr id="13" name="テキスト ボックス 12"/>
          <p:cNvSpPr txBox="1"/>
          <p:nvPr/>
        </p:nvSpPr>
        <p:spPr>
          <a:xfrm>
            <a:off x="0" y="1779387"/>
            <a:ext cx="21386800" cy="975224"/>
          </a:xfrm>
          <a:prstGeom prst="rect">
            <a:avLst/>
          </a:prstGeom>
          <a:noFill/>
        </p:spPr>
        <p:txBody>
          <a:bodyPr wrap="square" lIns="295232" tIns="147616" rIns="295232" bIns="147616" rtlCol="0">
            <a:spAutoFit/>
          </a:bodyPr>
          <a:lstStyle/>
          <a:p>
            <a:pPr algn="ctr"/>
            <a:r>
              <a:rPr lang="en-US" altLang="ja-JP" sz="4400" b="1" dirty="0" smtClean="0">
                <a:latin typeface="+mn-ea"/>
              </a:rPr>
              <a:t>PM</a:t>
            </a:r>
            <a:r>
              <a:rPr lang="ja-JP" altLang="en-US" sz="4400" b="1" dirty="0" smtClean="0">
                <a:latin typeface="+mn-ea"/>
              </a:rPr>
              <a:t>コース</a:t>
            </a:r>
            <a:r>
              <a:rPr lang="ja-JP" altLang="en-US" sz="4400" b="1" dirty="0">
                <a:latin typeface="+mn-ea"/>
              </a:rPr>
              <a:t>　矢吹研究室　</a:t>
            </a:r>
            <a:r>
              <a:rPr lang="en-US" altLang="ja-JP" sz="4400" b="1" dirty="0" smtClean="0">
                <a:latin typeface="+mn-ea"/>
              </a:rPr>
              <a:t>1342100</a:t>
            </a:r>
            <a:r>
              <a:rPr lang="ja-JP" altLang="en-US" sz="4400" b="1" dirty="0">
                <a:latin typeface="+mn-ea"/>
              </a:rPr>
              <a:t>　春川直幸</a:t>
            </a:r>
          </a:p>
        </p:txBody>
      </p:sp>
      <p:sp>
        <p:nvSpPr>
          <p:cNvPr id="12" name="角丸四角形 11"/>
          <p:cNvSpPr/>
          <p:nvPr/>
        </p:nvSpPr>
        <p:spPr>
          <a:xfrm>
            <a:off x="11959667" y="7099629"/>
            <a:ext cx="7506057" cy="228220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en-US" altLang="ja-JP" sz="3600" dirty="0" smtClean="0">
                <a:solidFill>
                  <a:schemeClr val="tx1"/>
                </a:solidFill>
                <a:latin typeface="+mn-ea"/>
              </a:rPr>
              <a:t>Wikipedia</a:t>
            </a:r>
            <a:r>
              <a:rPr lang="ja-JP" altLang="en-US" sz="3600" dirty="0" smtClean="0">
                <a:solidFill>
                  <a:schemeClr val="tx1"/>
                </a:solidFill>
                <a:latin typeface="+mn-ea"/>
              </a:rPr>
              <a:t>ではどのようなプロジェクトマネジメントの特性があるか調査する</a:t>
            </a:r>
            <a:r>
              <a:rPr kumimoji="1" lang="ja-JP" altLang="en-US" sz="3600" dirty="0" smtClean="0">
                <a:solidFill>
                  <a:schemeClr val="tx1"/>
                </a:solidFill>
                <a:latin typeface="+mn-ea"/>
              </a:rPr>
              <a:t>．</a:t>
            </a:r>
            <a:endParaRPr kumimoji="1" lang="ja-JP" altLang="en-US" sz="3600" dirty="0">
              <a:solidFill>
                <a:schemeClr val="tx1"/>
              </a:solidFill>
              <a:latin typeface="+mn-ea"/>
            </a:endParaRPr>
          </a:p>
        </p:txBody>
      </p:sp>
      <p:sp>
        <p:nvSpPr>
          <p:cNvPr id="22" name="角丸四角形 21"/>
          <p:cNvSpPr/>
          <p:nvPr/>
        </p:nvSpPr>
        <p:spPr>
          <a:xfrm>
            <a:off x="528264" y="7145417"/>
            <a:ext cx="7252224" cy="19956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記事を作成する過程でプロジェクトマネジメントが行われている</a:t>
            </a:r>
            <a:r>
              <a:rPr lang="ja-JP" altLang="en-US" sz="3600" smtClean="0">
                <a:solidFill>
                  <a:schemeClr val="tx1"/>
                </a:solidFill>
                <a:latin typeface="+mn-ea"/>
              </a:rPr>
              <a:t>と考える．</a:t>
            </a:r>
            <a:endParaRPr lang="ja-JP" altLang="en-US" sz="3600" dirty="0">
              <a:solidFill>
                <a:schemeClr val="tx1"/>
              </a:solidFill>
              <a:latin typeface="+mn-ea"/>
            </a:endParaRPr>
          </a:p>
        </p:txBody>
      </p:sp>
      <p:sp>
        <p:nvSpPr>
          <p:cNvPr id="28" name="正方形/長方形 27"/>
          <p:cNvSpPr/>
          <p:nvPr/>
        </p:nvSpPr>
        <p:spPr>
          <a:xfrm>
            <a:off x="493247" y="11539587"/>
            <a:ext cx="19273162" cy="138225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en-US" altLang="ja-JP" sz="3600" dirty="0">
                <a:solidFill>
                  <a:schemeClr val="tx1"/>
                </a:solidFill>
                <a:latin typeface="+mn-ea"/>
              </a:rPr>
              <a:t>Wikipedia</a:t>
            </a:r>
            <a:r>
              <a:rPr lang="ja-JP" altLang="en-US" sz="3600" dirty="0">
                <a:solidFill>
                  <a:schemeClr val="tx1"/>
                </a:solidFill>
                <a:latin typeface="+mn-ea"/>
              </a:rPr>
              <a:t>から編集履歴データ</a:t>
            </a:r>
            <a:r>
              <a:rPr lang="ja-JP" altLang="en-US" sz="3600" dirty="0" smtClean="0">
                <a:solidFill>
                  <a:schemeClr val="tx1"/>
                </a:solidFill>
                <a:latin typeface="+mn-ea"/>
              </a:rPr>
              <a:t>をデータマイニング</a:t>
            </a:r>
            <a:r>
              <a:rPr lang="ja-JP" altLang="en-US" sz="3600" dirty="0">
                <a:solidFill>
                  <a:schemeClr val="tx1"/>
                </a:solidFill>
                <a:latin typeface="+mn-ea"/>
              </a:rPr>
              <a:t>をすることにより，</a:t>
            </a:r>
            <a:r>
              <a:rPr lang="en-US" altLang="ja-JP" sz="3600" dirty="0">
                <a:solidFill>
                  <a:schemeClr val="tx1"/>
                </a:solidFill>
                <a:latin typeface="+mn-ea"/>
              </a:rPr>
              <a:t>Wikipedia</a:t>
            </a:r>
            <a:r>
              <a:rPr lang="ja-JP" altLang="en-US" sz="3600" dirty="0">
                <a:solidFill>
                  <a:schemeClr val="tx1"/>
                </a:solidFill>
                <a:latin typeface="+mn-ea"/>
              </a:rPr>
              <a:t>におけるプロジェクトマネジメントの状況の調査・分析を目的とする．</a:t>
            </a:r>
            <a:endParaRPr lang="en-US" altLang="ja-JP" sz="3600" dirty="0" smtClean="0">
              <a:solidFill>
                <a:schemeClr val="tx1"/>
              </a:solidFill>
              <a:latin typeface="+mn-ea"/>
            </a:endParaRPr>
          </a:p>
        </p:txBody>
      </p:sp>
      <p:sp>
        <p:nvSpPr>
          <p:cNvPr id="44" name="正方形/長方形 43"/>
          <p:cNvSpPr/>
          <p:nvPr/>
        </p:nvSpPr>
        <p:spPr>
          <a:xfrm>
            <a:off x="9845651" y="15453009"/>
            <a:ext cx="10933922" cy="138922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編集</a:t>
            </a:r>
            <a:r>
              <a:rPr lang="ja-JP" altLang="en-US" sz="3600" dirty="0">
                <a:solidFill>
                  <a:schemeClr val="tx1"/>
                </a:solidFill>
                <a:latin typeface="+mn-ea"/>
              </a:rPr>
              <a:t>履歴を取得し分析するため，統計解析ソフト「</a:t>
            </a:r>
            <a:r>
              <a:rPr lang="en-US" altLang="ja-JP" sz="3600" dirty="0">
                <a:solidFill>
                  <a:schemeClr val="tx1"/>
                </a:solidFill>
                <a:latin typeface="+mn-ea"/>
              </a:rPr>
              <a:t>R</a:t>
            </a:r>
            <a:r>
              <a:rPr lang="ja-JP" altLang="en-US" sz="3600" dirty="0">
                <a:solidFill>
                  <a:schemeClr val="tx1"/>
                </a:solidFill>
                <a:latin typeface="+mn-ea"/>
              </a:rPr>
              <a:t>」を使用しヒストグラムを作成した．</a:t>
            </a:r>
            <a:endParaRPr lang="en-US" altLang="ja-JP" sz="3600" dirty="0" smtClean="0">
              <a:solidFill>
                <a:schemeClr val="tx1"/>
              </a:solidFill>
              <a:latin typeface="+mn-ea"/>
            </a:endParaRPr>
          </a:p>
        </p:txBody>
      </p:sp>
      <p:sp>
        <p:nvSpPr>
          <p:cNvPr id="46" name="正方形/長方形 45"/>
          <p:cNvSpPr/>
          <p:nvPr/>
        </p:nvSpPr>
        <p:spPr>
          <a:xfrm>
            <a:off x="510735" y="28173435"/>
            <a:ext cx="20166510" cy="150378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分析の精度を</a:t>
            </a:r>
            <a:r>
              <a:rPr lang="ja-JP" altLang="en-US" sz="3600" dirty="0" smtClean="0">
                <a:solidFill>
                  <a:schemeClr val="tx1"/>
                </a:solidFill>
                <a:latin typeface="+mn-ea"/>
              </a:rPr>
              <a:t>上げるため</a:t>
            </a:r>
            <a:r>
              <a:rPr lang="ja-JP" altLang="en-US" sz="3600" dirty="0">
                <a:solidFill>
                  <a:schemeClr val="tx1"/>
                </a:solidFill>
                <a:latin typeface="+mn-ea"/>
              </a:rPr>
              <a:t>，引き続き</a:t>
            </a:r>
            <a:r>
              <a:rPr lang="en-US" altLang="ja-JP" sz="3600" dirty="0">
                <a:solidFill>
                  <a:schemeClr val="tx1"/>
                </a:solidFill>
                <a:latin typeface="+mn-ea"/>
              </a:rPr>
              <a:t>Wikipedia</a:t>
            </a:r>
            <a:r>
              <a:rPr lang="ja-JP" altLang="en-US" sz="3600" dirty="0">
                <a:solidFill>
                  <a:schemeClr val="tx1"/>
                </a:solidFill>
                <a:latin typeface="+mn-ea"/>
              </a:rPr>
              <a:t>の編集履歴データを取得する</a:t>
            </a:r>
            <a:r>
              <a:rPr lang="ja-JP" altLang="en-US" sz="3600" dirty="0" smtClean="0">
                <a:solidFill>
                  <a:schemeClr val="tx1"/>
                </a:solidFill>
                <a:latin typeface="+mn-ea"/>
              </a:rPr>
              <a:t>．</a:t>
            </a:r>
            <a:endParaRPr lang="en-US" altLang="ja-JP" sz="3600" dirty="0" smtClean="0">
              <a:solidFill>
                <a:schemeClr val="tx1"/>
              </a:solidFill>
              <a:latin typeface="+mn-ea"/>
            </a:endParaRPr>
          </a:p>
          <a:p>
            <a:r>
              <a:rPr lang="ja-JP" altLang="en-US" sz="3600" dirty="0" smtClean="0">
                <a:solidFill>
                  <a:schemeClr val="tx1"/>
                </a:solidFill>
                <a:latin typeface="+mn-ea"/>
              </a:rPr>
              <a:t>また，他</a:t>
            </a:r>
            <a:r>
              <a:rPr lang="ja-JP" altLang="en-US" sz="3600" dirty="0">
                <a:solidFill>
                  <a:schemeClr val="tx1"/>
                </a:solidFill>
                <a:latin typeface="+mn-ea"/>
              </a:rPr>
              <a:t>の分析</a:t>
            </a:r>
            <a:r>
              <a:rPr lang="ja-JP" altLang="en-US" sz="3600" dirty="0" smtClean="0">
                <a:solidFill>
                  <a:schemeClr val="tx1"/>
                </a:solidFill>
                <a:latin typeface="+mn-ea"/>
              </a:rPr>
              <a:t>手法を用いて分析を行う．</a:t>
            </a:r>
            <a:endParaRPr lang="en-US" altLang="ja-JP" sz="3600" dirty="0" smtClean="0">
              <a:solidFill>
                <a:schemeClr val="tx1"/>
              </a:solidFill>
              <a:latin typeface="+mn-ea"/>
            </a:endParaRPr>
          </a:p>
          <a:p>
            <a:endParaRPr lang="en-US" altLang="ja-JP" sz="3600" dirty="0" smtClean="0">
              <a:solidFill>
                <a:schemeClr val="tx1"/>
              </a:solidFill>
              <a:latin typeface="+mn-ea"/>
            </a:endParaRPr>
          </a:p>
        </p:txBody>
      </p:sp>
      <p:sp>
        <p:nvSpPr>
          <p:cNvPr id="25" name="角丸四角形 24"/>
          <p:cNvSpPr/>
          <p:nvPr/>
        </p:nvSpPr>
        <p:spPr>
          <a:xfrm>
            <a:off x="493247" y="4406633"/>
            <a:ext cx="12710364" cy="209550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とは，誰でも書き込み編集が行えるオープンなオンライン百科</a:t>
            </a:r>
            <a:r>
              <a:rPr kumimoji="1" lang="ja-JP" altLang="en-US" sz="3600" dirty="0" smtClean="0">
                <a:solidFill>
                  <a:schemeClr val="tx1"/>
                </a:solidFill>
                <a:latin typeface="+mn-ea"/>
              </a:rPr>
              <a:t>事典で</a:t>
            </a:r>
            <a:r>
              <a:rPr kumimoji="1" lang="ja-JP" altLang="en-US" sz="3600" dirty="0" smtClean="0">
                <a:solidFill>
                  <a:schemeClr val="tx1"/>
                </a:solidFill>
                <a:latin typeface="+mn-ea"/>
              </a:rPr>
              <a:t>ある．</a:t>
            </a:r>
            <a:endParaRPr kumimoji="1" lang="en-US" altLang="ja-JP" sz="3600" dirty="0" smtClean="0">
              <a:solidFill>
                <a:schemeClr val="tx1"/>
              </a:solidFill>
              <a:latin typeface="+mn-ea"/>
            </a:endParaRPr>
          </a:p>
          <a:p>
            <a:endParaRPr kumimoji="1" lang="en-US" altLang="ja-JP" sz="3600" dirty="0" smtClean="0">
              <a:solidFill>
                <a:schemeClr val="tx1"/>
              </a:solidFill>
              <a:latin typeface="+mn-ea"/>
            </a:endParaRPr>
          </a:p>
        </p:txBody>
      </p:sp>
      <p:sp>
        <p:nvSpPr>
          <p:cNvPr id="4" name="正方形/長方形 3"/>
          <p:cNvSpPr/>
          <p:nvPr/>
        </p:nvSpPr>
        <p:spPr>
          <a:xfrm>
            <a:off x="180232" y="10243443"/>
            <a:ext cx="20906812" cy="2921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9510000" y="14656211"/>
            <a:ext cx="11605225" cy="119076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0232" y="26805283"/>
            <a:ext cx="20881529" cy="3240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80233" y="14627574"/>
            <a:ext cx="8712968" cy="11936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80232" y="2939975"/>
            <a:ext cx="20872389" cy="99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t>背景</a:t>
            </a:r>
            <a:endParaRPr kumimoji="1" lang="ja-JP" altLang="en-US" b="1" dirty="0"/>
          </a:p>
        </p:txBody>
      </p:sp>
      <p:sp>
        <p:nvSpPr>
          <p:cNvPr id="35" name="正方形/長方形 34"/>
          <p:cNvSpPr/>
          <p:nvPr/>
        </p:nvSpPr>
        <p:spPr>
          <a:xfrm>
            <a:off x="180232" y="10243443"/>
            <a:ext cx="20872389" cy="99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t>目的</a:t>
            </a:r>
            <a:endParaRPr kumimoji="1" lang="ja-JP" altLang="en-US" b="1" dirty="0"/>
          </a:p>
        </p:txBody>
      </p:sp>
      <p:sp>
        <p:nvSpPr>
          <p:cNvPr id="38" name="正方形/長方形 37"/>
          <p:cNvSpPr/>
          <p:nvPr/>
        </p:nvSpPr>
        <p:spPr>
          <a:xfrm>
            <a:off x="180232" y="13630151"/>
            <a:ext cx="8696041" cy="99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t>研究方法</a:t>
            </a:r>
            <a:endParaRPr kumimoji="1" lang="ja-JP" altLang="en-US" b="1" dirty="0"/>
          </a:p>
        </p:txBody>
      </p:sp>
      <p:sp>
        <p:nvSpPr>
          <p:cNvPr id="40" name="正方形/長方形 39"/>
          <p:cNvSpPr/>
          <p:nvPr/>
        </p:nvSpPr>
        <p:spPr>
          <a:xfrm>
            <a:off x="9509998" y="13658788"/>
            <a:ext cx="11605227" cy="997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t>現在</a:t>
            </a:r>
            <a:r>
              <a:rPr lang="ja-JP" altLang="en-US" b="1" dirty="0" smtClean="0"/>
              <a:t>の進捗状況</a:t>
            </a:r>
            <a:endParaRPr kumimoji="1" lang="ja-JP" altLang="en-US" b="1" dirty="0"/>
          </a:p>
        </p:txBody>
      </p:sp>
      <p:sp>
        <p:nvSpPr>
          <p:cNvPr id="42" name="正方形/長方形 41"/>
          <p:cNvSpPr/>
          <p:nvPr/>
        </p:nvSpPr>
        <p:spPr>
          <a:xfrm>
            <a:off x="214655" y="26805283"/>
            <a:ext cx="20872389" cy="1034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t>今後の計画</a:t>
            </a:r>
            <a:endParaRPr kumimoji="1" lang="ja-JP" altLang="en-US" b="1" dirty="0"/>
          </a:p>
        </p:txBody>
      </p:sp>
      <p:sp>
        <p:nvSpPr>
          <p:cNvPr id="56" name="正方形/長方形 55"/>
          <p:cNvSpPr/>
          <p:nvPr/>
        </p:nvSpPr>
        <p:spPr>
          <a:xfrm>
            <a:off x="627129" y="15092923"/>
            <a:ext cx="7729360" cy="477351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742950" indent="-742950">
              <a:buFont typeface="+mj-lt"/>
              <a:buAutoNum type="arabicPeriod"/>
            </a:pPr>
            <a:r>
              <a:rPr lang="en-US" altLang="ja-JP" sz="3600" dirty="0" smtClean="0">
                <a:solidFill>
                  <a:schemeClr val="tx1"/>
                </a:solidFill>
                <a:latin typeface="+mn-ea"/>
              </a:rPr>
              <a:t>Wikipedia</a:t>
            </a:r>
            <a:r>
              <a:rPr lang="ja-JP" altLang="en-US" sz="3600" dirty="0" smtClean="0">
                <a:solidFill>
                  <a:schemeClr val="tx1"/>
                </a:solidFill>
                <a:latin typeface="+mn-ea"/>
              </a:rPr>
              <a:t>の編集履歴から編集回数や版の情報量を取得．</a:t>
            </a:r>
          </a:p>
          <a:p>
            <a:pPr marL="742950" indent="-742950">
              <a:buFont typeface="+mj-lt"/>
              <a:buAutoNum type="arabicPeriod"/>
            </a:pPr>
            <a:r>
              <a:rPr lang="ja-JP" altLang="en-US" sz="3600" dirty="0" smtClean="0">
                <a:solidFill>
                  <a:schemeClr val="tx1"/>
                </a:solidFill>
                <a:latin typeface="+mn-ea"/>
              </a:rPr>
              <a:t>編集回数や版の情報量などの要素を洗い出し，ヒストグラムを作成する．</a:t>
            </a:r>
            <a:endParaRPr lang="en-US" altLang="ja-JP" sz="3600" dirty="0" smtClean="0">
              <a:solidFill>
                <a:schemeClr val="tx1"/>
              </a:solidFill>
              <a:latin typeface="+mn-ea"/>
            </a:endParaRPr>
          </a:p>
          <a:p>
            <a:pPr marL="742950" indent="-742950">
              <a:buFont typeface="+mj-lt"/>
              <a:buAutoNum type="arabicPeriod"/>
            </a:pPr>
            <a:r>
              <a:rPr lang="ja-JP" altLang="en-US" sz="3600" dirty="0">
                <a:solidFill>
                  <a:schemeClr val="tx1"/>
                </a:solidFill>
                <a:latin typeface="+mn-ea"/>
              </a:rPr>
              <a:t>その結果から</a:t>
            </a:r>
            <a:r>
              <a:rPr lang="en-US" altLang="ja-JP" sz="3600" dirty="0">
                <a:solidFill>
                  <a:schemeClr val="tx1"/>
                </a:solidFill>
                <a:latin typeface="+mn-ea"/>
              </a:rPr>
              <a:t>Wikipedia</a:t>
            </a:r>
            <a:r>
              <a:rPr lang="ja-JP" altLang="en-US" sz="3600" dirty="0">
                <a:solidFill>
                  <a:schemeClr val="tx1"/>
                </a:solidFill>
                <a:latin typeface="+mn-ea"/>
              </a:rPr>
              <a:t>におけるプロジェクトマネジメントの状況を分析する</a:t>
            </a:r>
            <a:r>
              <a:rPr lang="ja-JP" altLang="en-US" sz="3600" dirty="0" smtClean="0">
                <a:solidFill>
                  <a:schemeClr val="tx1"/>
                </a:solidFill>
                <a:latin typeface="+mn-ea"/>
              </a:rPr>
              <a:t>．</a:t>
            </a:r>
            <a:endParaRPr lang="ja-JP" altLang="en-US" sz="3600" dirty="0">
              <a:solidFill>
                <a:schemeClr val="tx1"/>
              </a:solidFill>
              <a:latin typeface="+mn-ea"/>
            </a:endParaRPr>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16" y="20502413"/>
            <a:ext cx="7399413" cy="4121453"/>
          </a:xfrm>
          <a:prstGeom prst="rect">
            <a:avLst/>
          </a:prstGeom>
        </p:spPr>
      </p:pic>
      <p:sp>
        <p:nvSpPr>
          <p:cNvPr id="15" name="テキスト ボックス 14"/>
          <p:cNvSpPr txBox="1"/>
          <p:nvPr/>
        </p:nvSpPr>
        <p:spPr>
          <a:xfrm>
            <a:off x="880636" y="25440307"/>
            <a:ext cx="7312161" cy="646331"/>
          </a:xfrm>
          <a:prstGeom prst="rect">
            <a:avLst/>
          </a:prstGeom>
          <a:noFill/>
        </p:spPr>
        <p:txBody>
          <a:bodyPr wrap="square" rtlCol="0">
            <a:spAutoFit/>
          </a:bodyPr>
          <a:lstStyle/>
          <a:p>
            <a:r>
              <a:rPr kumimoji="1" lang="en-US" altLang="ja-JP" sz="3600" dirty="0" smtClean="0"/>
              <a:t>Wikipedia</a:t>
            </a:r>
            <a:r>
              <a:rPr kumimoji="1" lang="ja-JP" altLang="en-US" sz="3600" dirty="0" smtClean="0"/>
              <a:t>の変更履歴のウェブページ</a:t>
            </a:r>
            <a:endParaRPr kumimoji="1" lang="ja-JP" altLang="en-US" sz="3600" dirty="0"/>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9498" y="17112936"/>
            <a:ext cx="8306226" cy="8284831"/>
          </a:xfrm>
          <a:prstGeom prst="rect">
            <a:avLst/>
          </a:prstGeom>
        </p:spPr>
      </p:pic>
      <p:sp>
        <p:nvSpPr>
          <p:cNvPr id="19" name="テキスト ボックス 18"/>
          <p:cNvSpPr txBox="1"/>
          <p:nvPr/>
        </p:nvSpPr>
        <p:spPr>
          <a:xfrm>
            <a:off x="11028134" y="25586589"/>
            <a:ext cx="8568953" cy="646331"/>
          </a:xfrm>
          <a:prstGeom prst="rect">
            <a:avLst/>
          </a:prstGeom>
          <a:noFill/>
        </p:spPr>
        <p:txBody>
          <a:bodyPr wrap="square" rtlCol="0">
            <a:spAutoFit/>
          </a:bodyPr>
          <a:lstStyle/>
          <a:p>
            <a:pPr algn="ctr"/>
            <a:r>
              <a:rPr kumimoji="1" lang="ja-JP" altLang="en-US" sz="3600" dirty="0" smtClean="0"/>
              <a:t>作成したヒストグラム</a:t>
            </a:r>
            <a:endParaRPr kumimoji="1" lang="ja-JP" altLang="en-US" sz="3600" dirty="0"/>
          </a:p>
        </p:txBody>
      </p: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1522</TotalTime>
  <Words>200</Words>
  <Application>Microsoft Office PowerPoint</Application>
  <PresentationFormat>ユーザー設定</PresentationFormat>
  <Paragraphs>20</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harukawa</cp:lastModifiedBy>
  <cp:revision>127</cp:revision>
  <dcterms:created xsi:type="dcterms:W3CDTF">2012-09-17T17:26:59Z</dcterms:created>
  <dcterms:modified xsi:type="dcterms:W3CDTF">2016-10-06T18:21:02Z</dcterms:modified>
</cp:coreProperties>
</file>