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7" autoAdjust="0"/>
  </p:normalViewPr>
  <p:slideViewPr>
    <p:cSldViewPr snapToGrid="0">
      <p:cViewPr varScale="1">
        <p:scale>
          <a:sx n="20" d="100"/>
          <a:sy n="20" d="100"/>
        </p:scale>
        <p:origin x="2462"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3772" y="9404941"/>
            <a:ext cx="18176081" cy="6489548"/>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821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59715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00405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06403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0"/>
            <a:ext cx="18176081" cy="6012994"/>
          </a:xfrm>
        </p:spPr>
        <p:txBody>
          <a:bodyPr anchor="t"/>
          <a:lstStyle>
            <a:lvl1pPr algn="l">
              <a:defRPr sz="9354"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689159" y="12831929"/>
            <a:ext cx="18176081" cy="6622701"/>
          </a:xfrm>
        </p:spPr>
        <p:txBody>
          <a:bodyPr anchor="b"/>
          <a:lstStyle>
            <a:lvl1pPr marL="0" indent="0">
              <a:buNone/>
              <a:defRPr sz="4677">
                <a:solidFill>
                  <a:schemeClr val="tx1">
                    <a:tint val="75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7925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069181"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0870010"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458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069181" y="6776884"/>
            <a:ext cx="9448148"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069181" y="9601167"/>
            <a:ext cx="9448148"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0862586" y="6776884"/>
            <a:ext cx="9451859"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10862586" y="9601167"/>
            <a:ext cx="9451859"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4360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4" name="フッター プレースホルダ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438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3" name="フッター プレースホルダ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18575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3" y="1205402"/>
            <a:ext cx="7035065" cy="5129967"/>
          </a:xfrm>
        </p:spPr>
        <p:txBody>
          <a:bodyPr anchor="b"/>
          <a:lstStyle>
            <a:lvl1pPr algn="l">
              <a:defRPr sz="4677"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8360404" y="1205404"/>
            <a:ext cx="11954040" cy="2583905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069183" y="6335371"/>
            <a:ext cx="7035065" cy="20709089"/>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3556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0" y="21192649"/>
            <a:ext cx="12830175" cy="2501912"/>
          </a:xfrm>
        </p:spPr>
        <p:txBody>
          <a:bodyPr anchor="b"/>
          <a:lstStyle>
            <a:lvl1pPr algn="l">
              <a:defRPr sz="4677"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4191340" y="2705146"/>
            <a:ext cx="12830175" cy="18165128"/>
          </a:xfrm>
        </p:spPr>
        <p:txBody>
          <a:bodyPr rtlCol="0">
            <a:normAutofit/>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pPr lvl="0"/>
            <a:r>
              <a:rPr lang="ja-JP" altLang="en-US" noProof="0" smtClean="0"/>
              <a:t>図を追加</a:t>
            </a:r>
          </a:p>
        </p:txBody>
      </p:sp>
      <p:sp>
        <p:nvSpPr>
          <p:cNvPr id="4" name="テキスト プレースホルダ 3"/>
          <p:cNvSpPr>
            <a:spLocks noGrp="1"/>
          </p:cNvSpPr>
          <p:nvPr>
            <p:ph type="body" sz="half" idx="2"/>
          </p:nvPr>
        </p:nvSpPr>
        <p:spPr>
          <a:xfrm>
            <a:off x="4191340" y="23694561"/>
            <a:ext cx="12830175" cy="3553130"/>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2015/10/8</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2735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1069181" y="1212412"/>
            <a:ext cx="19245263"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1069181" y="7064219"/>
            <a:ext cx="19245263" cy="199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69181" y="28060639"/>
            <a:ext cx="4989513" cy="1611875"/>
          </a:xfrm>
          <a:prstGeom prst="rect">
            <a:avLst/>
          </a:prstGeom>
        </p:spPr>
        <p:txBody>
          <a:bodyPr vert="horz" wrap="square" lIns="91440" tIns="45720" rIns="91440" bIns="45720" numCol="1" anchor="ctr" anchorCtr="0" compatLnSpc="1">
            <a:prstTxWarp prst="textNoShape">
              <a:avLst/>
            </a:prstTxWarp>
          </a:bodyPr>
          <a:lstStyle>
            <a:lvl1pPr>
              <a:defRPr sz="2806">
                <a:solidFill>
                  <a:srgbClr val="898989"/>
                </a:solidFill>
                <a:latin typeface="Calibri" panose="020F0502020204030204" pitchFamily="34" charset="0"/>
              </a:defRPr>
            </a:lvl1pPr>
          </a:lstStyle>
          <a:p>
            <a:fld id="{FF7A58FD-EF7A-4BF1-AE4A-3BD5BDDA2978}" type="datetimeFigureOut">
              <a:rPr kumimoji="1" lang="ja-JP" altLang="en-US" smtClean="0"/>
              <a:t>2015/10/8</a:t>
            </a:fld>
            <a:endParaRPr kumimoji="1" lang="ja-JP" altLang="en-US"/>
          </a:p>
        </p:txBody>
      </p:sp>
      <p:sp>
        <p:nvSpPr>
          <p:cNvPr id="5" name="フッター プレースホルダ 4"/>
          <p:cNvSpPr>
            <a:spLocks noGrp="1"/>
          </p:cNvSpPr>
          <p:nvPr>
            <p:ph type="ftr" sz="quarter" idx="3"/>
          </p:nvPr>
        </p:nvSpPr>
        <p:spPr>
          <a:xfrm>
            <a:off x="7306072" y="28060639"/>
            <a:ext cx="6771481" cy="1611875"/>
          </a:xfrm>
          <a:prstGeom prst="rect">
            <a:avLst/>
          </a:prstGeom>
        </p:spPr>
        <p:txBody>
          <a:bodyPr vert="horz" lIns="91440" tIns="45720" rIns="91440" bIns="45720" rtlCol="0" anchor="ctr"/>
          <a:lstStyle>
            <a:lvl1pPr algn="ctr" fontAlgn="auto">
              <a:spcBef>
                <a:spcPts val="0"/>
              </a:spcBef>
              <a:spcAft>
                <a:spcPts val="0"/>
              </a:spcAft>
              <a:defRPr sz="2806">
                <a:solidFill>
                  <a:schemeClr val="tx1">
                    <a:tint val="75000"/>
                  </a:schemeClr>
                </a:solidFill>
                <a:latin typeface="+mn-lt"/>
                <a:ea typeface="+mn-ea"/>
                <a:cs typeface="+mn-cs"/>
              </a:defRPr>
            </a:lvl1pPr>
          </a:lstStyle>
          <a:p>
            <a:endParaRPr kumimoji="1" lang="ja-JP" altLang="en-US"/>
          </a:p>
        </p:txBody>
      </p:sp>
      <p:sp>
        <p:nvSpPr>
          <p:cNvPr id="6" name="スライド番号プレースホルダ 5"/>
          <p:cNvSpPr>
            <a:spLocks noGrp="1"/>
          </p:cNvSpPr>
          <p:nvPr>
            <p:ph type="sldNum" sz="quarter" idx="4"/>
          </p:nvPr>
        </p:nvSpPr>
        <p:spPr>
          <a:xfrm>
            <a:off x="15324931" y="28060639"/>
            <a:ext cx="4989513" cy="1611875"/>
          </a:xfrm>
          <a:prstGeom prst="rect">
            <a:avLst/>
          </a:prstGeom>
        </p:spPr>
        <p:txBody>
          <a:bodyPr vert="horz" wrap="square" lIns="91440" tIns="45720" rIns="91440" bIns="45720" numCol="1" anchor="ctr" anchorCtr="0" compatLnSpc="1">
            <a:prstTxWarp prst="textNoShape">
              <a:avLst/>
            </a:prstTxWarp>
          </a:bodyPr>
          <a:lstStyle>
            <a:lvl1pPr algn="r">
              <a:defRPr sz="2806">
                <a:solidFill>
                  <a:srgbClr val="898989"/>
                </a:solidFill>
                <a:latin typeface="Calibri" panose="020F0502020204030204" pitchFamily="34" charset="0"/>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3411867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1069162" rtl="0" eaLnBrk="1" fontAlgn="base" hangingPunct="1">
        <a:spcBef>
          <a:spcPct val="0"/>
        </a:spcBef>
        <a:spcAft>
          <a:spcPct val="0"/>
        </a:spcAft>
        <a:defRPr kumimoji="1" sz="10289" kern="1200">
          <a:solidFill>
            <a:schemeClr val="tx1"/>
          </a:solidFill>
          <a:latin typeface="+mj-lt"/>
          <a:ea typeface="+mj-ea"/>
          <a:cs typeface="ＭＳ Ｐゴシック" charset="-128"/>
        </a:defRPr>
      </a:lvl1pPr>
      <a:lvl2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2pPr>
      <a:lvl3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3pPr>
      <a:lvl4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4pPr>
      <a:lvl5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5pPr>
      <a:lvl6pPr marL="1069162"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6pPr>
      <a:lvl7pPr marL="2138324"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7pPr>
      <a:lvl8pPr marL="3207487"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8pPr>
      <a:lvl9pPr marL="4276649"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9pPr>
    </p:titleStyle>
    <p:bodyStyle>
      <a:lvl1pPr marL="801872" indent="-801872" algn="l" defTabSz="1069162" rtl="0" eaLnBrk="1" fontAlgn="base" hangingPunct="1">
        <a:spcBef>
          <a:spcPct val="20000"/>
        </a:spcBef>
        <a:spcAft>
          <a:spcPct val="0"/>
        </a:spcAft>
        <a:buFont typeface="Arial" panose="020B0604020202020204" pitchFamily="34" charset="0"/>
        <a:buChar char="•"/>
        <a:defRPr kumimoji="1" sz="7483" kern="1200">
          <a:solidFill>
            <a:schemeClr val="tx1"/>
          </a:solidFill>
          <a:latin typeface="+mn-lt"/>
          <a:ea typeface="+mn-ea"/>
          <a:cs typeface="ＭＳ Ｐゴシック" charset="-128"/>
        </a:defRPr>
      </a:lvl1pPr>
      <a:lvl2pPr marL="1737389" indent="-668226" algn="l" defTabSz="1069162" rtl="0" eaLnBrk="1" fontAlgn="base" hangingPunct="1">
        <a:spcBef>
          <a:spcPct val="20000"/>
        </a:spcBef>
        <a:spcAft>
          <a:spcPct val="0"/>
        </a:spcAft>
        <a:buFont typeface="Arial" panose="020B0604020202020204" pitchFamily="34" charset="0"/>
        <a:buChar char="–"/>
        <a:defRPr kumimoji="1" sz="6548" kern="1200">
          <a:solidFill>
            <a:schemeClr val="tx1"/>
          </a:solidFill>
          <a:latin typeface="+mn-lt"/>
          <a:ea typeface="+mn-ea"/>
          <a:cs typeface="+mn-cs"/>
        </a:defRPr>
      </a:lvl2pPr>
      <a:lvl3pPr marL="2672906" indent="-534581" algn="l" defTabSz="1069162" rtl="0" eaLnBrk="1" fontAlgn="base" hangingPunct="1">
        <a:spcBef>
          <a:spcPct val="20000"/>
        </a:spcBef>
        <a:spcAft>
          <a:spcPct val="0"/>
        </a:spcAft>
        <a:buFont typeface="Arial" panose="020B0604020202020204" pitchFamily="34" charset="0"/>
        <a:buChar char="•"/>
        <a:defRPr kumimoji="1" sz="5612" kern="1200">
          <a:solidFill>
            <a:schemeClr val="tx1"/>
          </a:solidFill>
          <a:latin typeface="+mn-lt"/>
          <a:ea typeface="+mn-ea"/>
          <a:cs typeface="+mn-cs"/>
        </a:defRPr>
      </a:lvl3pPr>
      <a:lvl4pPr marL="3742068"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4pPr>
      <a:lvl5pPr marL="4811230"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5pPr>
      <a:lvl6pPr marL="5880392"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6pPr>
      <a:lvl7pPr marL="6949554"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7pPr>
      <a:lvl8pPr marL="8018717"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8pPr>
      <a:lvl9pPr marL="9087879"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9pPr>
    </p:bodyStyle>
    <p:otherStyle>
      <a:defPPr>
        <a:defRPr lang="ja-JP"/>
      </a:defPPr>
      <a:lvl1pPr marL="0" algn="l" defTabSz="1069162" rtl="0" eaLnBrk="1" latinLnBrk="0" hangingPunct="1">
        <a:defRPr kumimoji="1" sz="4209" kern="1200">
          <a:solidFill>
            <a:schemeClr val="tx1"/>
          </a:solidFill>
          <a:latin typeface="+mn-lt"/>
          <a:ea typeface="+mn-ea"/>
          <a:cs typeface="+mn-cs"/>
        </a:defRPr>
      </a:lvl1pPr>
      <a:lvl2pPr marL="1069162" algn="l" defTabSz="1069162" rtl="0" eaLnBrk="1" latinLnBrk="0" hangingPunct="1">
        <a:defRPr kumimoji="1" sz="4209" kern="1200">
          <a:solidFill>
            <a:schemeClr val="tx1"/>
          </a:solidFill>
          <a:latin typeface="+mn-lt"/>
          <a:ea typeface="+mn-ea"/>
          <a:cs typeface="+mn-cs"/>
        </a:defRPr>
      </a:lvl2pPr>
      <a:lvl3pPr marL="2138324" algn="l" defTabSz="1069162" rtl="0" eaLnBrk="1" latinLnBrk="0" hangingPunct="1">
        <a:defRPr kumimoji="1" sz="4209" kern="1200">
          <a:solidFill>
            <a:schemeClr val="tx1"/>
          </a:solidFill>
          <a:latin typeface="+mn-lt"/>
          <a:ea typeface="+mn-ea"/>
          <a:cs typeface="+mn-cs"/>
        </a:defRPr>
      </a:lvl3pPr>
      <a:lvl4pPr marL="3207487" algn="l" defTabSz="1069162" rtl="0" eaLnBrk="1" latinLnBrk="0" hangingPunct="1">
        <a:defRPr kumimoji="1" sz="4209" kern="1200">
          <a:solidFill>
            <a:schemeClr val="tx1"/>
          </a:solidFill>
          <a:latin typeface="+mn-lt"/>
          <a:ea typeface="+mn-ea"/>
          <a:cs typeface="+mn-cs"/>
        </a:defRPr>
      </a:lvl4pPr>
      <a:lvl5pPr marL="4276649" algn="l" defTabSz="1069162" rtl="0" eaLnBrk="1" latinLnBrk="0" hangingPunct="1">
        <a:defRPr kumimoji="1" sz="4209" kern="1200">
          <a:solidFill>
            <a:schemeClr val="tx1"/>
          </a:solidFill>
          <a:latin typeface="+mn-lt"/>
          <a:ea typeface="+mn-ea"/>
          <a:cs typeface="+mn-cs"/>
        </a:defRPr>
      </a:lvl5pPr>
      <a:lvl6pPr marL="5345811" algn="l" defTabSz="1069162" rtl="0" eaLnBrk="1" latinLnBrk="0" hangingPunct="1">
        <a:defRPr kumimoji="1" sz="4209" kern="1200">
          <a:solidFill>
            <a:schemeClr val="tx1"/>
          </a:solidFill>
          <a:latin typeface="+mn-lt"/>
          <a:ea typeface="+mn-ea"/>
          <a:cs typeface="+mn-cs"/>
        </a:defRPr>
      </a:lvl6pPr>
      <a:lvl7pPr marL="6414973" algn="l" defTabSz="1069162" rtl="0" eaLnBrk="1" latinLnBrk="0" hangingPunct="1">
        <a:defRPr kumimoji="1" sz="4209" kern="1200">
          <a:solidFill>
            <a:schemeClr val="tx1"/>
          </a:solidFill>
          <a:latin typeface="+mn-lt"/>
          <a:ea typeface="+mn-ea"/>
          <a:cs typeface="+mn-cs"/>
        </a:defRPr>
      </a:lvl7pPr>
      <a:lvl8pPr marL="7484135" algn="l" defTabSz="1069162" rtl="0" eaLnBrk="1" latinLnBrk="0" hangingPunct="1">
        <a:defRPr kumimoji="1" sz="4209" kern="1200">
          <a:solidFill>
            <a:schemeClr val="tx1"/>
          </a:solidFill>
          <a:latin typeface="+mn-lt"/>
          <a:ea typeface="+mn-ea"/>
          <a:cs typeface="+mn-cs"/>
        </a:defRPr>
      </a:lvl8pPr>
      <a:lvl9pPr marL="8553298" algn="l" defTabSz="1069162"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15" name="正方形/長方形 14"/>
          <p:cNvSpPr/>
          <p:nvPr/>
        </p:nvSpPr>
        <p:spPr>
          <a:xfrm>
            <a:off x="231387" y="13911287"/>
            <a:ext cx="10427631" cy="575380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sz="5400" dirty="0" smtClean="0">
              <a:solidFill>
                <a:schemeClr val="tx1"/>
              </a:solidFill>
              <a:effectLst/>
            </a:endParaRPr>
          </a:p>
          <a:p>
            <a:endParaRPr lang="en-US" altLang="ja-JP" sz="4400" dirty="0" smtClean="0">
              <a:solidFill>
                <a:schemeClr val="tx1"/>
              </a:solidFill>
            </a:endParaRPr>
          </a:p>
          <a:p>
            <a:r>
              <a:rPr lang="ja-JP" altLang="en-US" sz="4400" dirty="0" smtClean="0">
                <a:solidFill>
                  <a:schemeClr val="tx1"/>
                </a:solidFill>
              </a:rPr>
              <a:t>農業情報は，研究や小売などにより</a:t>
            </a:r>
            <a:r>
              <a:rPr lang="ja-JP" altLang="en-US" sz="4400" dirty="0">
                <a:solidFill>
                  <a:schemeClr val="tx1"/>
                </a:solidFill>
              </a:rPr>
              <a:t>視点，用語が</a:t>
            </a:r>
            <a:r>
              <a:rPr lang="ja-JP" altLang="en-US" sz="4400" dirty="0" smtClean="0">
                <a:solidFill>
                  <a:schemeClr val="tx1"/>
                </a:solidFill>
              </a:rPr>
              <a:t>異なるため，語彙</a:t>
            </a:r>
            <a:r>
              <a:rPr lang="ja-JP" altLang="en-US" sz="4400" dirty="0">
                <a:solidFill>
                  <a:schemeClr val="tx1"/>
                </a:solidFill>
              </a:rPr>
              <a:t>を目的に応じた最適な語彙への翻訳ができるような仕組みを作ることが目的である．</a:t>
            </a:r>
            <a:r>
              <a:rPr lang="ja-JP" altLang="en-US" sz="5400" dirty="0" smtClean="0">
                <a:effectLst/>
              </a:rPr>
              <a:t/>
            </a:r>
            <a:br>
              <a:rPr lang="ja-JP" altLang="en-US" sz="5400" dirty="0" smtClean="0">
                <a:effectLst/>
              </a:rPr>
            </a:br>
            <a:endParaRPr kumimoji="1" lang="ja-JP" altLang="en-US" sz="5400" dirty="0">
              <a:solidFill>
                <a:schemeClr val="tx1"/>
              </a:solidFill>
            </a:endParaRPr>
          </a:p>
        </p:txBody>
      </p:sp>
      <p:sp>
        <p:nvSpPr>
          <p:cNvPr id="10" name="正方形/長方形 9"/>
          <p:cNvSpPr/>
          <p:nvPr/>
        </p:nvSpPr>
        <p:spPr>
          <a:xfrm>
            <a:off x="243458" y="3509680"/>
            <a:ext cx="20647959" cy="9604281"/>
          </a:xfrm>
          <a:prstGeom prst="rect">
            <a:avLst/>
          </a:prstGeom>
          <a:solidFill>
            <a:schemeClr val="accent5">
              <a:lumMod val="20000"/>
              <a:lumOff val="8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p:cNvSpPr>
            <a:spLocks noGrp="1"/>
          </p:cNvSpPr>
          <p:nvPr>
            <p:ph type="ctrTitle"/>
          </p:nvPr>
        </p:nvSpPr>
        <p:spPr>
          <a:xfrm>
            <a:off x="2165092" y="952826"/>
            <a:ext cx="18176081" cy="763734"/>
          </a:xfrm>
        </p:spPr>
        <p:txBody>
          <a:bodyPr>
            <a:noAutofit/>
          </a:bodyPr>
          <a:lstStyle/>
          <a:p>
            <a:r>
              <a:rPr lang="ja-JP" altLang="en-US" sz="7200"/>
              <a:t>農業における</a:t>
            </a:r>
            <a:r>
              <a:rPr lang="en-US" altLang="ja-JP" sz="7200"/>
              <a:t>Wiki</a:t>
            </a:r>
            <a:r>
              <a:rPr lang="ja-JP" altLang="en-US" sz="7200"/>
              <a:t>を活用する知の構造化</a:t>
            </a:r>
            <a:endParaRPr kumimoji="1" lang="ja-JP" altLang="en-US" sz="7200" dirty="0"/>
          </a:p>
        </p:txBody>
      </p:sp>
      <p:sp>
        <p:nvSpPr>
          <p:cNvPr id="3" name="サブタイトル 2"/>
          <p:cNvSpPr>
            <a:spLocks noGrp="1"/>
          </p:cNvSpPr>
          <p:nvPr>
            <p:ph type="subTitle" idx="1"/>
          </p:nvPr>
        </p:nvSpPr>
        <p:spPr>
          <a:xfrm>
            <a:off x="5524499" y="2428733"/>
            <a:ext cx="15859125" cy="1125521"/>
          </a:xfrm>
        </p:spPr>
        <p:txBody>
          <a:bodyPr/>
          <a:lstStyle/>
          <a:p>
            <a:r>
              <a:rPr kumimoji="1" lang="en-US" altLang="ja-JP" sz="6000" dirty="0" smtClean="0">
                <a:solidFill>
                  <a:schemeClr val="tx1"/>
                </a:solidFill>
                <a:latin typeface="+mj-ea"/>
                <a:ea typeface="+mj-ea"/>
              </a:rPr>
              <a:t>PM</a:t>
            </a:r>
            <a:r>
              <a:rPr kumimoji="1" lang="ja-JP" altLang="en-US" sz="6000" dirty="0" smtClean="0">
                <a:solidFill>
                  <a:schemeClr val="tx1"/>
                </a:solidFill>
                <a:latin typeface="+mj-ea"/>
                <a:ea typeface="+mj-ea"/>
              </a:rPr>
              <a:t>コース　矢吹研究室　</a:t>
            </a:r>
            <a:r>
              <a:rPr kumimoji="1" lang="en-US" altLang="ja-JP" sz="6000" dirty="0" smtClean="0">
                <a:solidFill>
                  <a:schemeClr val="tx1"/>
                </a:solidFill>
                <a:latin typeface="+mj-ea"/>
                <a:ea typeface="+mj-ea"/>
              </a:rPr>
              <a:t>1242034</a:t>
            </a:r>
            <a:r>
              <a:rPr kumimoji="1" lang="ja-JP" altLang="en-US" sz="6000" dirty="0" smtClean="0">
                <a:solidFill>
                  <a:schemeClr val="tx1"/>
                </a:solidFill>
                <a:latin typeface="+mj-ea"/>
                <a:ea typeface="+mj-ea"/>
              </a:rPr>
              <a:t>　小池克人</a:t>
            </a:r>
            <a:endParaRPr kumimoji="1" lang="ja-JP" altLang="en-US" sz="6000" dirty="0">
              <a:solidFill>
                <a:schemeClr val="tx1"/>
              </a:solidFill>
              <a:latin typeface="+mj-ea"/>
              <a:ea typeface="+mj-ea"/>
            </a:endParaRPr>
          </a:p>
        </p:txBody>
      </p:sp>
      <p:sp>
        <p:nvSpPr>
          <p:cNvPr id="8" name="正方形/長方形 7"/>
          <p:cNvSpPr/>
          <p:nvPr/>
        </p:nvSpPr>
        <p:spPr>
          <a:xfrm>
            <a:off x="439930" y="4947325"/>
            <a:ext cx="6303447" cy="7966740"/>
          </a:xfrm>
          <a:prstGeom prst="rect">
            <a:avLst/>
          </a:prstGeom>
          <a:solidFill>
            <a:schemeClr val="bg1"/>
          </a:solidFill>
          <a:ln>
            <a:solidFill>
              <a:srgbClr val="0070C0"/>
            </a:solidFill>
          </a:ln>
        </p:spPr>
        <p:style>
          <a:lnRef idx="0">
            <a:schemeClr val="accent6"/>
          </a:lnRef>
          <a:fillRef idx="3">
            <a:schemeClr val="accent6"/>
          </a:fillRef>
          <a:effectRef idx="3">
            <a:schemeClr val="accent6"/>
          </a:effectRef>
          <a:fontRef idx="minor">
            <a:schemeClr val="lt1"/>
          </a:fontRef>
        </p:style>
        <p:txBody>
          <a:bodyPr rtlCol="0" anchor="ctr"/>
          <a:lstStyle/>
          <a:p>
            <a:r>
              <a:rPr kumimoji="1" lang="ja-JP" altLang="en-US" dirty="0" smtClean="0">
                <a:solidFill>
                  <a:schemeClr val="tx1"/>
                </a:solidFill>
              </a:rPr>
              <a:t>アイベリー，</a:t>
            </a:r>
            <a:r>
              <a:rPr kumimoji="1" lang="ja-JP" altLang="en-US" dirty="0" err="1" smtClean="0">
                <a:solidFill>
                  <a:schemeClr val="tx1"/>
                </a:solidFill>
              </a:rPr>
              <a:t>あか</a:t>
            </a:r>
            <a:r>
              <a:rPr kumimoji="1" lang="ja-JP" altLang="en-US" dirty="0" smtClean="0">
                <a:solidFill>
                  <a:schemeClr val="tx1"/>
                </a:solidFill>
              </a:rPr>
              <a:t>ねっ娘，あきひめ</a:t>
            </a:r>
            <a:r>
              <a:rPr lang="ja-JP" altLang="en-US" dirty="0">
                <a:solidFill>
                  <a:schemeClr val="tx1"/>
                </a:solidFill>
              </a:rPr>
              <a:t>，あまおう</a:t>
            </a:r>
            <a:r>
              <a:rPr lang="ja-JP" altLang="en-US" dirty="0" smtClean="0">
                <a:solidFill>
                  <a:schemeClr val="tx1"/>
                </a:solidFill>
              </a:rPr>
              <a:t>，</a:t>
            </a:r>
            <a:endParaRPr lang="en-US" altLang="ja-JP" dirty="0" smtClean="0">
              <a:solidFill>
                <a:schemeClr val="tx1"/>
              </a:solidFill>
            </a:endParaRPr>
          </a:p>
          <a:p>
            <a:r>
              <a:rPr lang="ja-JP" altLang="en-US" dirty="0" smtClean="0">
                <a:solidFill>
                  <a:schemeClr val="tx1"/>
                </a:solidFill>
              </a:rPr>
              <a:t>あす</a:t>
            </a:r>
            <a:r>
              <a:rPr kumimoji="1" lang="ja-JP" altLang="en-US" dirty="0" smtClean="0">
                <a:solidFill>
                  <a:schemeClr val="tx1"/>
                </a:solidFill>
              </a:rPr>
              <a:t>かルビー，あまおとめ，あわゆき，えちごひめ，エラン，おおきみ，おい</a:t>
            </a:r>
            <a:r>
              <a:rPr kumimoji="1" lang="en-US" altLang="ja-JP" dirty="0" smtClean="0">
                <a:solidFill>
                  <a:schemeClr val="tx1"/>
                </a:solidFill>
              </a:rPr>
              <a:t>C</a:t>
            </a:r>
            <a:r>
              <a:rPr kumimoji="1" lang="ja-JP" altLang="en-US" dirty="0" err="1" smtClean="0">
                <a:solidFill>
                  <a:schemeClr val="tx1"/>
                </a:solidFill>
              </a:rPr>
              <a:t>べり</a:t>
            </a:r>
            <a:r>
              <a:rPr kumimoji="1" lang="ja-JP" altLang="en-US" dirty="0" smtClean="0">
                <a:solidFill>
                  <a:schemeClr val="tx1"/>
                </a:solidFill>
              </a:rPr>
              <a:t>ーおとめ</a:t>
            </a:r>
            <a:r>
              <a:rPr kumimoji="1" lang="ja-JP" altLang="en-US" dirty="0" err="1" smtClean="0">
                <a:solidFill>
                  <a:schemeClr val="tx1"/>
                </a:solidFill>
              </a:rPr>
              <a:t>ごころ</a:t>
            </a:r>
            <a:r>
              <a:rPr kumimoji="1" lang="ja-JP" altLang="en-US" dirty="0" smtClean="0">
                <a:solidFill>
                  <a:schemeClr val="tx1"/>
                </a:solidFill>
              </a:rPr>
              <a:t>，かおりの</a:t>
            </a:r>
            <a:r>
              <a:rPr kumimoji="1" lang="en-US" altLang="ja-JP" dirty="0" smtClean="0">
                <a:solidFill>
                  <a:schemeClr val="tx1"/>
                </a:solidFill>
              </a:rPr>
              <a:t>‥</a:t>
            </a:r>
            <a:r>
              <a:rPr kumimoji="1" lang="en-US" altLang="ja-JP" dirty="0" err="1" smtClean="0">
                <a:solidFill>
                  <a:schemeClr val="tx1"/>
                </a:solidFill>
              </a:rPr>
              <a:t>etc</a:t>
            </a:r>
            <a:endParaRPr kumimoji="1" lang="en-US" altLang="ja-JP" dirty="0" smtClean="0">
              <a:solidFill>
                <a:schemeClr val="tx1"/>
              </a:solidFill>
            </a:endParaRPr>
          </a:p>
          <a:p>
            <a:r>
              <a:rPr lang="ja-JP" altLang="en-US" sz="6000" dirty="0" smtClean="0">
                <a:solidFill>
                  <a:schemeClr val="tx1"/>
                </a:solidFill>
              </a:rPr>
              <a:t>→</a:t>
            </a:r>
            <a:r>
              <a:rPr lang="ja-JP" altLang="en-US" sz="6000" dirty="0" smtClean="0">
                <a:solidFill>
                  <a:srgbClr val="FF0000"/>
                </a:solidFill>
              </a:rPr>
              <a:t>種類が多い！</a:t>
            </a:r>
            <a:endParaRPr kumimoji="1" lang="ja-JP" altLang="en-US" sz="6000" dirty="0">
              <a:solidFill>
                <a:srgbClr val="FF0000"/>
              </a:solidFill>
            </a:endParaRPr>
          </a:p>
        </p:txBody>
      </p:sp>
      <p:sp>
        <p:nvSpPr>
          <p:cNvPr id="13" name="円/楕円 12"/>
          <p:cNvSpPr/>
          <p:nvPr/>
        </p:nvSpPr>
        <p:spPr>
          <a:xfrm>
            <a:off x="147424" y="13081930"/>
            <a:ext cx="325432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目的</a:t>
            </a:r>
            <a:endParaRPr kumimoji="1" lang="ja-JP" altLang="en-US" dirty="0">
              <a:solidFill>
                <a:schemeClr val="tx1"/>
              </a:solidFill>
            </a:endParaRPr>
          </a:p>
        </p:txBody>
      </p:sp>
      <p:sp>
        <p:nvSpPr>
          <p:cNvPr id="14" name="円/楕円 13"/>
          <p:cNvSpPr/>
          <p:nvPr/>
        </p:nvSpPr>
        <p:spPr>
          <a:xfrm>
            <a:off x="30286" y="2925410"/>
            <a:ext cx="3459383"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背景</a:t>
            </a:r>
            <a:endParaRPr kumimoji="1" lang="ja-JP" altLang="en-US" dirty="0">
              <a:solidFill>
                <a:schemeClr val="tx1"/>
              </a:solidFill>
            </a:endParaRPr>
          </a:p>
        </p:txBody>
      </p:sp>
      <p:sp>
        <p:nvSpPr>
          <p:cNvPr id="42" name="正方形/長方形 41"/>
          <p:cNvSpPr/>
          <p:nvPr/>
        </p:nvSpPr>
        <p:spPr>
          <a:xfrm>
            <a:off x="10930067" y="13813645"/>
            <a:ext cx="10240016" cy="58514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smtClean="0">
                <a:solidFill>
                  <a:schemeClr val="tx1"/>
                </a:solidFill>
                <a:effectLst/>
              </a:rPr>
              <a:t>①</a:t>
            </a:r>
            <a:r>
              <a:rPr lang="en-US" altLang="ja-JP" sz="4400" dirty="0" err="1">
                <a:solidFill>
                  <a:schemeClr val="tx1"/>
                </a:solidFill>
              </a:rPr>
              <a:t>MediaWiki</a:t>
            </a:r>
            <a:r>
              <a:rPr lang="ja-JP" altLang="en-US" sz="4400" dirty="0">
                <a:solidFill>
                  <a:schemeClr val="tx1"/>
                </a:solidFill>
              </a:rPr>
              <a:t>のサーバーを立ち上げる．</a:t>
            </a:r>
            <a:endParaRPr lang="ja-JP" altLang="en-US" sz="4400" dirty="0" smtClean="0">
              <a:solidFill>
                <a:schemeClr val="tx1"/>
              </a:solidFill>
              <a:effectLst/>
            </a:endParaRPr>
          </a:p>
          <a:p>
            <a:r>
              <a:rPr lang="ja-JP" altLang="en-US" sz="4400" dirty="0" smtClean="0">
                <a:solidFill>
                  <a:schemeClr val="tx1"/>
                </a:solidFill>
                <a:effectLst/>
              </a:rPr>
              <a:t>②</a:t>
            </a:r>
            <a:r>
              <a:rPr lang="en-US" altLang="ja-JP" sz="4400" dirty="0" err="1">
                <a:solidFill>
                  <a:schemeClr val="tx1"/>
                </a:solidFill>
              </a:rPr>
              <a:t>MediaWiki</a:t>
            </a:r>
            <a:r>
              <a:rPr lang="ja-JP" altLang="en-US" sz="4400" dirty="0">
                <a:solidFill>
                  <a:schemeClr val="tx1"/>
                </a:solidFill>
              </a:rPr>
              <a:t>に知識を登録をする</a:t>
            </a:r>
            <a:r>
              <a:rPr lang="ja-JP" altLang="en-US" sz="4400" dirty="0" smtClean="0">
                <a:solidFill>
                  <a:schemeClr val="tx1"/>
                </a:solidFill>
              </a:rPr>
              <a:t>．</a:t>
            </a:r>
            <a:endParaRPr lang="ja-JP" altLang="en-US" sz="4400" dirty="0" smtClean="0">
              <a:solidFill>
                <a:schemeClr val="tx1"/>
              </a:solidFill>
              <a:effectLst/>
            </a:endParaRPr>
          </a:p>
          <a:p>
            <a:r>
              <a:rPr lang="ja-JP" altLang="en-US" sz="4400" dirty="0">
                <a:solidFill>
                  <a:schemeClr val="tx1"/>
                </a:solidFill>
              </a:rPr>
              <a:t>③登録した情報</a:t>
            </a:r>
            <a:r>
              <a:rPr lang="ja-JP" altLang="en-US" sz="4400" dirty="0" smtClean="0">
                <a:solidFill>
                  <a:schemeClr val="tx1"/>
                </a:solidFill>
              </a:rPr>
              <a:t>から単語間</a:t>
            </a:r>
            <a:r>
              <a:rPr lang="ja-JP" altLang="en-US" sz="4400" dirty="0">
                <a:solidFill>
                  <a:schemeClr val="tx1"/>
                </a:solidFill>
              </a:rPr>
              <a:t>の関連</a:t>
            </a:r>
            <a:r>
              <a:rPr lang="ja-JP" altLang="en-US" sz="4400" dirty="0" smtClean="0">
                <a:solidFill>
                  <a:schemeClr val="tx1"/>
                </a:solidFill>
              </a:rPr>
              <a:t>情報　を</a:t>
            </a:r>
            <a:r>
              <a:rPr lang="ja-JP" altLang="en-US" sz="4400" dirty="0">
                <a:solidFill>
                  <a:schemeClr val="tx1"/>
                </a:solidFill>
              </a:rPr>
              <a:t>抽出をする</a:t>
            </a:r>
            <a:r>
              <a:rPr lang="ja-JP" altLang="en-US" sz="4400" dirty="0" smtClean="0">
                <a:solidFill>
                  <a:schemeClr val="tx1"/>
                </a:solidFill>
              </a:rPr>
              <a:t>．</a:t>
            </a:r>
            <a:endParaRPr lang="en-US" altLang="ja-JP" sz="4400" dirty="0" smtClean="0">
              <a:solidFill>
                <a:schemeClr val="tx1"/>
              </a:solidFill>
            </a:endParaRPr>
          </a:p>
          <a:p>
            <a:r>
              <a:rPr lang="ja-JP" altLang="en-US" sz="4400" dirty="0">
                <a:solidFill>
                  <a:schemeClr val="tx1"/>
                </a:solidFill>
              </a:rPr>
              <a:t>④抽出した情報を使って，用語の翻訳を試みる</a:t>
            </a:r>
            <a:r>
              <a:rPr lang="ja-JP" altLang="en-US" sz="4400" dirty="0" smtClean="0">
                <a:solidFill>
                  <a:schemeClr val="tx1"/>
                </a:solidFill>
              </a:rPr>
              <a:t>．</a:t>
            </a:r>
            <a:endParaRPr lang="ja-JP" altLang="en-US" sz="4400" dirty="0">
              <a:solidFill>
                <a:schemeClr val="tx1"/>
              </a:solidFill>
            </a:endParaRPr>
          </a:p>
        </p:txBody>
      </p:sp>
      <p:sp>
        <p:nvSpPr>
          <p:cNvPr id="43" name="円/楕円 42"/>
          <p:cNvSpPr/>
          <p:nvPr/>
        </p:nvSpPr>
        <p:spPr>
          <a:xfrm>
            <a:off x="10930066" y="13178310"/>
            <a:ext cx="3951542"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研究方法</a:t>
            </a:r>
            <a:endParaRPr kumimoji="1" lang="ja-JP" altLang="en-US" dirty="0">
              <a:solidFill>
                <a:schemeClr val="tx1"/>
              </a:solidFill>
            </a:endParaRPr>
          </a:p>
        </p:txBody>
      </p:sp>
      <p:sp>
        <p:nvSpPr>
          <p:cNvPr id="44" name="正方形/長方形 43"/>
          <p:cNvSpPr/>
          <p:nvPr/>
        </p:nvSpPr>
        <p:spPr>
          <a:xfrm>
            <a:off x="114249" y="20734197"/>
            <a:ext cx="21010736" cy="2816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4400" dirty="0">
                <a:solidFill>
                  <a:schemeClr val="tx1"/>
                </a:solidFill>
              </a:rPr>
              <a:t>検索システムのプロトタイプの開発のための準備をして</a:t>
            </a:r>
            <a:r>
              <a:rPr lang="ja-JP" altLang="en-US" sz="4400" dirty="0" smtClean="0">
                <a:solidFill>
                  <a:schemeClr val="tx1"/>
                </a:solidFill>
              </a:rPr>
              <a:t>いる</a:t>
            </a:r>
            <a:endParaRPr lang="en-US" altLang="ja-JP" sz="4400" dirty="0" smtClean="0">
              <a:solidFill>
                <a:schemeClr val="tx1"/>
              </a:solidFill>
              <a:effectLst/>
            </a:endParaRPr>
          </a:p>
        </p:txBody>
      </p:sp>
      <p:sp>
        <p:nvSpPr>
          <p:cNvPr id="45" name="円/楕円 44"/>
          <p:cNvSpPr/>
          <p:nvPr/>
        </p:nvSpPr>
        <p:spPr>
          <a:xfrm>
            <a:off x="30286" y="20022024"/>
            <a:ext cx="3776467" cy="1424346"/>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進捗状況</a:t>
            </a:r>
            <a:endParaRPr kumimoji="1" lang="ja-JP" altLang="en-US" dirty="0">
              <a:solidFill>
                <a:schemeClr val="tx1"/>
              </a:solidFill>
            </a:endParaRPr>
          </a:p>
        </p:txBody>
      </p:sp>
      <p:sp>
        <p:nvSpPr>
          <p:cNvPr id="49" name="正方形/長方形 48"/>
          <p:cNvSpPr/>
          <p:nvPr/>
        </p:nvSpPr>
        <p:spPr>
          <a:xfrm>
            <a:off x="114249" y="24487647"/>
            <a:ext cx="21010736" cy="562912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altLang="ja-JP" dirty="0" smtClean="0">
              <a:solidFill>
                <a:schemeClr val="tx1"/>
              </a:solidFill>
              <a:effectLst/>
            </a:endParaRPr>
          </a:p>
          <a:p>
            <a:r>
              <a:rPr lang="ja-JP" altLang="en-US" sz="7200" dirty="0" smtClean="0">
                <a:solidFill>
                  <a:schemeClr val="tx1"/>
                </a:solidFill>
                <a:effectLst/>
              </a:rPr>
              <a:t>・</a:t>
            </a:r>
            <a:r>
              <a:rPr lang="en-US" altLang="ja-JP" sz="7200" dirty="0" err="1" smtClean="0">
                <a:solidFill>
                  <a:schemeClr val="tx1"/>
                </a:solidFill>
                <a:effectLst/>
              </a:rPr>
              <a:t>Mediawaki</a:t>
            </a:r>
            <a:r>
              <a:rPr lang="ja-JP" altLang="en-US" sz="7200" dirty="0" smtClean="0">
                <a:solidFill>
                  <a:schemeClr val="tx1"/>
                </a:solidFill>
              </a:rPr>
              <a:t>を</a:t>
            </a:r>
            <a:r>
              <a:rPr lang="ja-JP" altLang="en-US" sz="7200" dirty="0" smtClean="0">
                <a:solidFill>
                  <a:schemeClr val="tx1"/>
                </a:solidFill>
                <a:effectLst/>
              </a:rPr>
              <a:t>立ち上げる．</a:t>
            </a:r>
            <a:endParaRPr lang="en-US" altLang="ja-JP" sz="7200" dirty="0" smtClean="0">
              <a:solidFill>
                <a:schemeClr val="tx1"/>
              </a:solidFill>
              <a:effectLst/>
            </a:endParaRPr>
          </a:p>
          <a:p>
            <a:r>
              <a:rPr lang="ja-JP" altLang="en-US" sz="7200" dirty="0" smtClean="0">
                <a:solidFill>
                  <a:schemeClr val="tx1"/>
                </a:solidFill>
                <a:effectLst/>
              </a:rPr>
              <a:t>・データを入力する．</a:t>
            </a:r>
            <a:endParaRPr lang="en-US" altLang="ja-JP" sz="7200" dirty="0" smtClean="0">
              <a:solidFill>
                <a:schemeClr val="tx1"/>
              </a:solidFill>
              <a:effectLst/>
            </a:endParaRPr>
          </a:p>
          <a:p>
            <a:r>
              <a:rPr lang="ja-JP" altLang="en-US" sz="7200" dirty="0">
                <a:solidFill>
                  <a:schemeClr val="tx1"/>
                </a:solidFill>
              </a:rPr>
              <a:t>・入力</a:t>
            </a:r>
            <a:r>
              <a:rPr lang="ja-JP" altLang="en-US" sz="7200" dirty="0" smtClean="0">
                <a:solidFill>
                  <a:schemeClr val="tx1"/>
                </a:solidFill>
              </a:rPr>
              <a:t>したデータ</a:t>
            </a:r>
            <a:r>
              <a:rPr lang="ja-JP" altLang="en-US" sz="7200" dirty="0">
                <a:solidFill>
                  <a:schemeClr val="tx1"/>
                </a:solidFill>
              </a:rPr>
              <a:t>を抽出できるかを</a:t>
            </a:r>
            <a:r>
              <a:rPr lang="ja-JP" altLang="en-US" sz="7200" dirty="0" smtClean="0">
                <a:solidFill>
                  <a:schemeClr val="tx1"/>
                </a:solidFill>
              </a:rPr>
              <a:t>実験する．</a:t>
            </a:r>
            <a:endParaRPr lang="ja-JP" altLang="en-US" sz="7200" dirty="0">
              <a:solidFill>
                <a:schemeClr val="tx1"/>
              </a:solidFill>
            </a:endParaRPr>
          </a:p>
          <a:p>
            <a:endParaRPr kumimoji="1" lang="ja-JP" altLang="en-US" dirty="0">
              <a:solidFill>
                <a:schemeClr val="tx1"/>
              </a:solidFill>
            </a:endParaRPr>
          </a:p>
        </p:txBody>
      </p:sp>
      <p:sp>
        <p:nvSpPr>
          <p:cNvPr id="50" name="円/楕円 49"/>
          <p:cNvSpPr/>
          <p:nvPr/>
        </p:nvSpPr>
        <p:spPr>
          <a:xfrm>
            <a:off x="30286" y="23783347"/>
            <a:ext cx="5173884" cy="1551102"/>
          </a:xfrm>
          <a:prstGeom prst="ellipse">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今後の計画</a:t>
            </a:r>
            <a:endParaRPr kumimoji="1" lang="ja-JP" altLang="en-US" dirty="0">
              <a:solidFill>
                <a:schemeClr val="tx1"/>
              </a:solidFill>
            </a:endParaRPr>
          </a:p>
        </p:txBody>
      </p:sp>
      <p:sp>
        <p:nvSpPr>
          <p:cNvPr id="55" name="正方形/長方形 54"/>
          <p:cNvSpPr/>
          <p:nvPr/>
        </p:nvSpPr>
        <p:spPr>
          <a:xfrm>
            <a:off x="231387" y="4306367"/>
            <a:ext cx="5369071" cy="13224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いちごだけでも</a:t>
            </a:r>
            <a:r>
              <a:rPr lang="en-US" altLang="ja-JP" dirty="0" smtClean="0">
                <a:solidFill>
                  <a:schemeClr val="tx1"/>
                </a:solidFill>
              </a:rPr>
              <a:t>‥</a:t>
            </a:r>
            <a:endParaRPr kumimoji="1" lang="ja-JP" altLang="en-US" dirty="0">
              <a:solidFill>
                <a:schemeClr val="tx1"/>
              </a:solidFill>
            </a:endParaRPr>
          </a:p>
        </p:txBody>
      </p:sp>
      <p:sp>
        <p:nvSpPr>
          <p:cNvPr id="5" name="右矢印 4"/>
          <p:cNvSpPr/>
          <p:nvPr/>
        </p:nvSpPr>
        <p:spPr>
          <a:xfrm>
            <a:off x="6743379" y="9419463"/>
            <a:ext cx="8498834" cy="18167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ja-JP" altLang="en-US" sz="5400" dirty="0">
                <a:solidFill>
                  <a:schemeClr val="bg1"/>
                </a:solidFill>
              </a:rPr>
              <a:t>分野によっても名前が違う</a:t>
            </a:r>
            <a:endParaRPr lang="en-US" altLang="ja-JP" sz="5400" dirty="0">
              <a:solidFill>
                <a:schemeClr val="bg1"/>
              </a:solidFill>
            </a:endParaRPr>
          </a:p>
        </p:txBody>
      </p:sp>
      <p:sp>
        <p:nvSpPr>
          <p:cNvPr id="23" name="正方形/長方形 22"/>
          <p:cNvSpPr/>
          <p:nvPr/>
        </p:nvSpPr>
        <p:spPr>
          <a:xfrm>
            <a:off x="15242213" y="4491442"/>
            <a:ext cx="5509079" cy="8558376"/>
          </a:xfrm>
          <a:prstGeom prst="rect">
            <a:avLst/>
          </a:prstGeom>
          <a:solidFill>
            <a:schemeClr val="bg1"/>
          </a:solidFill>
          <a:ln>
            <a:solidFill>
              <a:srgbClr val="0070C0"/>
            </a:solidFill>
          </a:ln>
        </p:spPr>
        <p:style>
          <a:lnRef idx="0">
            <a:schemeClr val="accent6"/>
          </a:lnRef>
          <a:fillRef idx="3">
            <a:schemeClr val="accent6"/>
          </a:fillRef>
          <a:effectRef idx="3">
            <a:schemeClr val="accent6"/>
          </a:effectRef>
          <a:fontRef idx="minor">
            <a:schemeClr val="lt1"/>
          </a:fontRef>
        </p:style>
        <p:txBody>
          <a:bodyPr rtlCol="0" anchor="ctr"/>
          <a:lstStyle/>
          <a:p>
            <a:pPr>
              <a:lnSpc>
                <a:spcPct val="200000"/>
              </a:lnSpc>
            </a:pPr>
            <a:r>
              <a:rPr lang="ja-JP" altLang="en-US" sz="6000" dirty="0" smtClean="0">
                <a:solidFill>
                  <a:schemeClr val="tx1"/>
                </a:solidFill>
              </a:rPr>
              <a:t>　</a:t>
            </a:r>
            <a:r>
              <a:rPr lang="ja-JP" altLang="en-US" sz="6600" dirty="0" smtClean="0">
                <a:solidFill>
                  <a:schemeClr val="tx1"/>
                </a:solidFill>
              </a:rPr>
              <a:t>翻訳</a:t>
            </a:r>
            <a:r>
              <a:rPr lang="ja-JP" altLang="en-US" sz="6600" dirty="0" smtClean="0">
                <a:solidFill>
                  <a:schemeClr val="tx1"/>
                </a:solidFill>
              </a:rPr>
              <a:t>できる</a:t>
            </a:r>
            <a:endParaRPr lang="en-US" altLang="ja-JP" sz="6600" dirty="0" smtClean="0">
              <a:solidFill>
                <a:schemeClr val="tx1"/>
              </a:solidFill>
            </a:endParaRPr>
          </a:p>
          <a:p>
            <a:pPr>
              <a:lnSpc>
                <a:spcPct val="200000"/>
              </a:lnSpc>
            </a:pPr>
            <a:r>
              <a:rPr lang="ja-JP" altLang="en-US" sz="6600" dirty="0" smtClean="0">
                <a:solidFill>
                  <a:schemeClr val="tx1"/>
                </a:solidFill>
              </a:rPr>
              <a:t>システムを作りたい</a:t>
            </a:r>
            <a:r>
              <a:rPr lang="ja-JP" altLang="en-US" sz="6600" dirty="0" smtClean="0">
                <a:solidFill>
                  <a:schemeClr val="tx1"/>
                </a:solidFill>
              </a:rPr>
              <a:t>　　</a:t>
            </a:r>
            <a:endParaRPr lang="en-US" altLang="ja-JP" sz="6600" dirty="0" smtClean="0">
              <a:solidFill>
                <a:schemeClr val="tx1"/>
              </a:solidFill>
            </a:endParaRPr>
          </a:p>
        </p:txBody>
      </p:sp>
      <p:sp>
        <p:nvSpPr>
          <p:cNvPr id="20" name="正方形/長方形 19"/>
          <p:cNvSpPr/>
          <p:nvPr/>
        </p:nvSpPr>
        <p:spPr>
          <a:xfrm>
            <a:off x="13799705" y="4138524"/>
            <a:ext cx="4688719" cy="10649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ja-JP" altLang="en-US" sz="5400" dirty="0" smtClean="0">
                <a:solidFill>
                  <a:schemeClr val="tx1"/>
                </a:solidFill>
              </a:rPr>
              <a:t>　そこで</a:t>
            </a:r>
            <a:endParaRPr lang="en-US" altLang="ja-JP" sz="5400" dirty="0">
              <a:solidFill>
                <a:schemeClr val="tx1"/>
              </a:solidFill>
            </a:endParaRPr>
          </a:p>
        </p:txBody>
      </p:sp>
    </p:spTree>
    <p:extLst>
      <p:ext uri="{BB962C8B-B14F-4D97-AF65-F5344CB8AC3E}">
        <p14:creationId xmlns:p14="http://schemas.microsoft.com/office/powerpoint/2010/main" val="217120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2" id="{6F9EBA26-69F1-4317-BBCB-21FFFE2458B2}" vid="{4A997A54-B57D-41B5-85CB-D10BAC124639}"/>
    </a:ext>
  </a:extLst>
</a:theme>
</file>

<file path=docProps/app.xml><?xml version="1.0" encoding="utf-8"?>
<Properties xmlns="http://schemas.openxmlformats.org/officeDocument/2006/extended-properties" xmlns:vt="http://schemas.openxmlformats.org/officeDocument/2006/docPropsVTypes">
  <Template>テーマ2</Template>
  <TotalTime>2896</TotalTime>
  <Words>180</Words>
  <Application>Microsoft Office PowerPoint</Application>
  <PresentationFormat>ユーザー設定</PresentationFormat>
  <Paragraphs>27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テーマ2</vt:lpstr>
      <vt:lpstr>農業におけるWikiを活用する知の構造化</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koike</cp:lastModifiedBy>
  <cp:revision>54</cp:revision>
  <dcterms:created xsi:type="dcterms:W3CDTF">2014-12-16T10:11:28Z</dcterms:created>
  <dcterms:modified xsi:type="dcterms:W3CDTF">2015-10-08T08:56:56Z</dcterms:modified>
</cp:coreProperties>
</file>