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"/>
  </p:notesMasterIdLst>
  <p:sldIdLst>
    <p:sldId id="256" r:id="rId2"/>
    <p:sldId id="257" r:id="rId3"/>
  </p:sldIdLst>
  <p:sldSz cx="21386800" cy="30279975"/>
  <p:notesSz cx="20929600" cy="29819600"/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14" autoAdjust="0"/>
  </p:normalViewPr>
  <p:slideViewPr>
    <p:cSldViewPr>
      <p:cViewPr>
        <p:scale>
          <a:sx n="50" d="100"/>
          <a:sy n="50" d="100"/>
        </p:scale>
        <p:origin x="-744" y="1800"/>
      </p:cViewPr>
      <p:guideLst>
        <p:guide orient="horz" pos="9537"/>
        <p:guide pos="67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5" y="4"/>
            <a:ext cx="9069492" cy="1490981"/>
          </a:xfrm>
          <a:prstGeom prst="rect">
            <a:avLst/>
          </a:prstGeom>
        </p:spPr>
        <p:txBody>
          <a:bodyPr vert="horz" lIns="289901" tIns="144947" rIns="289901" bIns="144947" rtlCol="0"/>
          <a:lstStyle>
            <a:lvl1pPr algn="l">
              <a:defRPr sz="38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11855268" y="4"/>
            <a:ext cx="9069492" cy="1490981"/>
          </a:xfrm>
          <a:prstGeom prst="rect">
            <a:avLst/>
          </a:prstGeom>
        </p:spPr>
        <p:txBody>
          <a:bodyPr vert="horz" lIns="289901" tIns="144947" rIns="289901" bIns="144947" rtlCol="0"/>
          <a:lstStyle>
            <a:lvl1pPr algn="r">
              <a:defRPr sz="3800"/>
            </a:lvl1pPr>
          </a:lstStyle>
          <a:p>
            <a:fld id="{EC0EB58C-8A35-458C-95AD-7DF193BD4E4D}" type="datetimeFigureOut">
              <a:rPr kumimoji="1" lang="ja-JP" altLang="en-US" smtClean="0"/>
              <a:pPr/>
              <a:t>2013/10/10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6516688" y="2238375"/>
            <a:ext cx="7896225" cy="111791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289901" tIns="144947" rIns="289901" bIns="144947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2092960" y="14164310"/>
            <a:ext cx="16743680" cy="13418820"/>
          </a:xfrm>
          <a:prstGeom prst="rect">
            <a:avLst/>
          </a:prstGeom>
        </p:spPr>
        <p:txBody>
          <a:bodyPr vert="horz" lIns="289901" tIns="144947" rIns="289901" bIns="144947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5" y="28323449"/>
            <a:ext cx="9069492" cy="1490981"/>
          </a:xfrm>
          <a:prstGeom prst="rect">
            <a:avLst/>
          </a:prstGeom>
        </p:spPr>
        <p:txBody>
          <a:bodyPr vert="horz" lIns="289901" tIns="144947" rIns="289901" bIns="144947" rtlCol="0" anchor="b"/>
          <a:lstStyle>
            <a:lvl1pPr algn="l">
              <a:defRPr sz="38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11855268" y="28323449"/>
            <a:ext cx="9069492" cy="1490981"/>
          </a:xfrm>
          <a:prstGeom prst="rect">
            <a:avLst/>
          </a:prstGeom>
        </p:spPr>
        <p:txBody>
          <a:bodyPr vert="horz" lIns="289901" tIns="144947" rIns="289901" bIns="144947" rtlCol="0" anchor="b"/>
          <a:lstStyle>
            <a:lvl1pPr algn="r">
              <a:defRPr sz="3800"/>
            </a:lvl1pPr>
          </a:lstStyle>
          <a:p>
            <a:fld id="{32FE8C2F-EC99-4AC5-87E3-F1A07DFC218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074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6516688" y="2238375"/>
            <a:ext cx="7896225" cy="11179175"/>
          </a:xfrm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E8C2F-EC99-4AC5-87E3-F1A07DFC218E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ja-JP" altLang="en-US" sz="12600" dirty="0">
                <a:solidFill>
                  <a:schemeClr val="bg1"/>
                </a:solidFill>
              </a:rPr>
              <a:t>１．チケットをプロジェクトの情報の中　　</a:t>
            </a:r>
            <a:endParaRPr lang="en-US" altLang="ja-JP" sz="12600" dirty="0">
              <a:solidFill>
                <a:schemeClr val="bg1"/>
              </a:solidFill>
            </a:endParaRPr>
          </a:p>
          <a:p>
            <a:r>
              <a:rPr lang="ja-JP" altLang="en-US" sz="12600" dirty="0">
                <a:solidFill>
                  <a:schemeClr val="bg1"/>
                </a:solidFill>
              </a:rPr>
              <a:t>　　心とする</a:t>
            </a:r>
            <a:endParaRPr lang="en-US" altLang="ja-JP" sz="12600" dirty="0">
              <a:solidFill>
                <a:schemeClr val="bg1"/>
              </a:solidFill>
            </a:endParaRPr>
          </a:p>
          <a:p>
            <a:r>
              <a:rPr lang="ja-JP" altLang="en-US" sz="12600" dirty="0">
                <a:solidFill>
                  <a:schemeClr val="bg1"/>
                </a:solidFill>
              </a:rPr>
              <a:t>２．チケットによる作業の割り振りと進</a:t>
            </a:r>
            <a:endParaRPr lang="en-US" altLang="ja-JP" sz="12600" dirty="0">
              <a:solidFill>
                <a:schemeClr val="bg1"/>
              </a:solidFill>
            </a:endParaRPr>
          </a:p>
          <a:p>
            <a:r>
              <a:rPr lang="ja-JP" altLang="en-US" sz="12600" dirty="0">
                <a:solidFill>
                  <a:schemeClr val="bg1"/>
                </a:solidFill>
              </a:rPr>
              <a:t>　　捗管理</a:t>
            </a:r>
            <a:endParaRPr lang="en-US" altLang="ja-JP" sz="12600" dirty="0">
              <a:solidFill>
                <a:schemeClr val="bg1"/>
              </a:solidFill>
            </a:endParaRPr>
          </a:p>
          <a:p>
            <a:r>
              <a:rPr lang="ja-JP" altLang="en-US" sz="12600" dirty="0">
                <a:solidFill>
                  <a:schemeClr val="bg1"/>
                </a:solidFill>
              </a:rPr>
              <a:t>３．チケットなしのコミットは禁止</a:t>
            </a:r>
          </a:p>
          <a:p>
            <a:r>
              <a:rPr lang="ja-JP" altLang="en-US" sz="12600" dirty="0">
                <a:solidFill>
                  <a:schemeClr val="bg1"/>
                </a:solidFill>
              </a:rPr>
              <a:t>　　とする</a:t>
            </a:r>
            <a:r>
              <a:rPr lang="en-US" altLang="ja-JP" sz="12600" dirty="0">
                <a:solidFill>
                  <a:schemeClr val="bg1"/>
                </a:solidFill>
              </a:rPr>
              <a:t>No Ticket, No Commit!</a:t>
            </a:r>
            <a:endParaRPr lang="ja-JP" altLang="en-US" sz="12600" dirty="0">
              <a:solidFill>
                <a:schemeClr val="bg1"/>
              </a:solidFill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E8C2F-EC99-4AC5-87E3-F1A07DFC218E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534670" y="1009333"/>
            <a:ext cx="20338847" cy="26646378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495061" y="23639234"/>
            <a:ext cx="20403007" cy="5879296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010" y="7065328"/>
            <a:ext cx="18178780" cy="7859671"/>
          </a:xfrm>
        </p:spPr>
        <p:txBody>
          <a:bodyPr anchor="b">
            <a:normAutofit/>
          </a:bodyPr>
          <a:lstStyle>
            <a:lvl1pPr>
              <a:defRPr sz="1420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020" y="15700732"/>
            <a:ext cx="14970760" cy="6504587"/>
          </a:xfrm>
        </p:spPr>
        <p:txBody>
          <a:bodyPr>
            <a:normAutofit/>
          </a:bodyPr>
          <a:lstStyle>
            <a:lvl1pPr marL="0" indent="0" algn="ctr">
              <a:buNone/>
              <a:defRPr sz="6500">
                <a:solidFill>
                  <a:srgbClr val="FFFFFF"/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2244-99F7-406A-8A26-43C4486D79DC}" type="datetimeFigureOut">
              <a:rPr kumimoji="1" lang="ja-JP" altLang="en-US" smtClean="0"/>
              <a:pPr/>
              <a:t>2013/10/10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25D4-CB76-4BD9-9ED1-39A23F2508B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2244-99F7-406A-8A26-43C4486D79DC}" type="datetimeFigureOut">
              <a:rPr kumimoji="1" lang="ja-JP" altLang="en-US" smtClean="0"/>
              <a:pPr/>
              <a:t>2013/10/10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25D4-CB76-4BD9-9ED1-39A23F2508B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534670" y="1009332"/>
            <a:ext cx="20338847" cy="6298235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2244-99F7-406A-8A26-43C4486D79DC}" type="datetimeFigureOut">
              <a:rPr kumimoji="1" lang="ja-JP" altLang="en-US" smtClean="0"/>
              <a:pPr/>
              <a:t>2013/10/10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25D4-CB76-4BD9-9ED1-39A23F2508B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495061" y="3153351"/>
            <a:ext cx="20403007" cy="5879296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05430" y="6392441"/>
            <a:ext cx="4812030" cy="19812822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340" y="6392439"/>
            <a:ext cx="14079643" cy="19812826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2244-99F7-406A-8A26-43C4486D79DC}" type="datetimeFigureOut">
              <a:rPr kumimoji="1" lang="ja-JP" altLang="en-US" smtClean="0"/>
              <a:pPr/>
              <a:t>2013/10/10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25D4-CB76-4BD9-9ED1-39A23F2508B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534670" y="1009333"/>
            <a:ext cx="20338847" cy="20913369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14144287" y="18560026"/>
            <a:ext cx="6727648" cy="3152623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295232" tIns="147616" rIns="295232" bIns="14761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6126299" y="17993538"/>
            <a:ext cx="12968005" cy="3753595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295232" tIns="147616" rIns="295232" bIns="14761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6616080" y="18047722"/>
            <a:ext cx="12788998" cy="3418626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295232" tIns="147616" rIns="295232" bIns="14761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13119972" y="17988612"/>
            <a:ext cx="7737044" cy="2876770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295232" tIns="147616" rIns="295232" bIns="14761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495061" y="17919648"/>
            <a:ext cx="20403007" cy="5871763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295232" tIns="147616" rIns="295232" bIns="14761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908" y="10877302"/>
            <a:ext cx="18178780" cy="6728883"/>
          </a:xfrm>
        </p:spPr>
        <p:txBody>
          <a:bodyPr anchor="t">
            <a:normAutofit/>
          </a:bodyPr>
          <a:lstStyle>
            <a:lvl1pPr algn="ctr">
              <a:defRPr sz="14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8115" y="6346735"/>
            <a:ext cx="15010367" cy="4149482"/>
          </a:xfrm>
        </p:spPr>
        <p:txBody>
          <a:bodyPr anchor="b">
            <a:normAutofit/>
          </a:bodyPr>
          <a:lstStyle>
            <a:lvl1pPr marL="0" indent="0" algn="ctr">
              <a:buNone/>
              <a:defRPr sz="6500">
                <a:solidFill>
                  <a:srgbClr val="FFFFFF"/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2244-99F7-406A-8A26-43C4486D79DC}" type="datetimeFigureOut">
              <a:rPr kumimoji="1" lang="ja-JP" altLang="en-US" smtClean="0"/>
              <a:pPr/>
              <a:t>2013/10/10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25D4-CB76-4BD9-9ED1-39A23F2508B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2244-99F7-406A-8A26-43C4486D79DC}" type="datetimeFigureOut">
              <a:rPr kumimoji="1" lang="ja-JP" altLang="en-US" smtClean="0"/>
              <a:pPr/>
              <a:t>2013/10/10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25D4-CB76-4BD9-9ED1-39A23F2508B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82621" y="11829377"/>
            <a:ext cx="8939682" cy="1522073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10864495" y="11829377"/>
            <a:ext cx="8939682" cy="1522073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2623" y="11824617"/>
            <a:ext cx="8939682" cy="2824727"/>
          </a:xfrm>
        </p:spPr>
        <p:txBody>
          <a:bodyPr anchor="ctr"/>
          <a:lstStyle>
            <a:lvl1pPr marL="0" indent="0" algn="ctr">
              <a:buNone/>
              <a:defRPr sz="7700" b="0">
                <a:solidFill>
                  <a:schemeClr val="tx2"/>
                </a:solidFill>
                <a:latin typeface="+mj-lt"/>
              </a:defRPr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4206" y="15139990"/>
            <a:ext cx="8934684" cy="11908724"/>
          </a:xfrm>
        </p:spPr>
        <p:txBody>
          <a:bodyPr/>
          <a:lstStyle>
            <a:lvl1pPr>
              <a:defRPr sz="6500"/>
            </a:lvl1pPr>
            <a:lvl2pPr>
              <a:defRPr sz="5800"/>
            </a:lvl2pPr>
            <a:lvl3pPr>
              <a:defRPr sz="5200"/>
            </a:lvl3pPr>
            <a:lvl4pPr>
              <a:defRPr sz="4500"/>
            </a:lvl4pPr>
            <a:lvl5pPr>
              <a:defRPr sz="45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71624" y="11824613"/>
            <a:ext cx="8939682" cy="2824727"/>
          </a:xfrm>
        </p:spPr>
        <p:txBody>
          <a:bodyPr anchor="ctr"/>
          <a:lstStyle>
            <a:lvl1pPr marL="0" indent="0" algn="ctr">
              <a:buNone/>
              <a:defRPr sz="7700" b="0" i="0">
                <a:solidFill>
                  <a:schemeClr val="tx2"/>
                </a:solidFill>
                <a:latin typeface="+mj-lt"/>
              </a:defRPr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198" y="15139990"/>
            <a:ext cx="8939682" cy="11908724"/>
          </a:xfrm>
        </p:spPr>
        <p:txBody>
          <a:bodyPr/>
          <a:lstStyle>
            <a:lvl1pPr>
              <a:defRPr sz="6500"/>
            </a:lvl1pPr>
            <a:lvl2pPr>
              <a:defRPr sz="5800"/>
            </a:lvl2pPr>
            <a:lvl3pPr>
              <a:defRPr sz="5200"/>
            </a:lvl3pPr>
            <a:lvl4pPr>
              <a:defRPr sz="4500"/>
            </a:lvl4pPr>
            <a:lvl5pPr>
              <a:defRPr sz="45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2244-99F7-406A-8A26-43C4486D79DC}" type="datetimeFigureOut">
              <a:rPr kumimoji="1" lang="ja-JP" altLang="en-US" smtClean="0"/>
              <a:pPr/>
              <a:t>2013/10/10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25D4-CB76-4BD9-9ED1-39A23F2508B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2244-99F7-406A-8A26-43C4486D79DC}" type="datetimeFigureOut">
              <a:rPr kumimoji="1" lang="ja-JP" altLang="en-US" smtClean="0"/>
              <a:pPr/>
              <a:t>2013/10/10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25D4-CB76-4BD9-9ED1-39A23F2508B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534670" y="1009332"/>
            <a:ext cx="20338847" cy="6298235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495061" y="3153352"/>
            <a:ext cx="20403007" cy="5871763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2244-99F7-406A-8A26-43C4486D79DC}" type="datetimeFigureOut">
              <a:rPr kumimoji="1" lang="ja-JP" altLang="en-US" smtClean="0"/>
              <a:pPr/>
              <a:t>2013/10/10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25D4-CB76-4BD9-9ED1-39A23F2508B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534670" y="1009332"/>
            <a:ext cx="20338847" cy="6298235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2244-99F7-406A-8A26-43C4486D79DC}" type="datetimeFigureOut">
              <a:rPr kumimoji="1" lang="ja-JP" altLang="en-US" smtClean="0"/>
              <a:pPr/>
              <a:t>2013/10/10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25D4-CB76-4BD9-9ED1-39A23F2508B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8680" y="15812878"/>
            <a:ext cx="7841827" cy="8411109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1937"/>
              </a:spcAft>
              <a:buNone/>
              <a:defRPr sz="5800">
                <a:solidFill>
                  <a:schemeClr val="tx2"/>
                </a:solidFill>
              </a:defRPr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495061" y="3153351"/>
            <a:ext cx="20403007" cy="5879296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2138680" y="10093325"/>
            <a:ext cx="7841827" cy="5531142"/>
          </a:xfrm>
        </p:spPr>
        <p:txBody>
          <a:bodyPr anchor="b">
            <a:noAutofit/>
          </a:bodyPr>
          <a:lstStyle>
            <a:lvl1pPr algn="l">
              <a:defRPr sz="1030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0422" y="8074660"/>
            <a:ext cx="9131200" cy="16822208"/>
          </a:xfrm>
        </p:spPr>
        <p:txBody>
          <a:bodyPr anchor="ctr"/>
          <a:lstStyle>
            <a:lvl1pPr>
              <a:buClr>
                <a:schemeClr val="bg1"/>
              </a:buClr>
              <a:defRPr sz="71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65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5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52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5200">
                <a:solidFill>
                  <a:schemeClr val="tx2"/>
                </a:solidFill>
              </a:defRPr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534670" y="1009333"/>
            <a:ext cx="20338847" cy="26646378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495061" y="23639234"/>
            <a:ext cx="20403007" cy="5879296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0108" y="1495309"/>
            <a:ext cx="8917353" cy="10728834"/>
          </a:xfrm>
        </p:spPr>
        <p:txBody>
          <a:bodyPr anchor="b">
            <a:normAutofit/>
          </a:bodyPr>
          <a:lstStyle>
            <a:lvl1pPr algn="l">
              <a:defRPr sz="90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86491" y="12298904"/>
            <a:ext cx="8930970" cy="10691449"/>
          </a:xfrm>
        </p:spPr>
        <p:txBody>
          <a:bodyPr>
            <a:normAutofit/>
          </a:bodyPr>
          <a:lstStyle>
            <a:lvl1pPr marL="0" indent="0">
              <a:buNone/>
              <a:defRPr sz="5800">
                <a:solidFill>
                  <a:srgbClr val="FFFFFF"/>
                </a:solidFill>
              </a:defRPr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2244-99F7-406A-8A26-43C4486D79DC}" type="datetimeFigureOut">
              <a:rPr kumimoji="1" lang="ja-JP" altLang="en-US" smtClean="0"/>
              <a:pPr/>
              <a:t>2013/10/10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25D4-CB76-4BD9-9ED1-39A23F2508B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60457" y="6055995"/>
            <a:ext cx="8340852" cy="12919456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10300">
                <a:solidFill>
                  <a:schemeClr val="bg1"/>
                </a:solidFill>
              </a:defRPr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534670" y="1009333"/>
            <a:ext cx="20338847" cy="10900791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495061" y="7415146"/>
            <a:ext cx="20403007" cy="5871763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340" y="1493812"/>
            <a:ext cx="19248120" cy="5531142"/>
          </a:xfrm>
          <a:prstGeom prst="rect">
            <a:avLst/>
          </a:prstGeom>
        </p:spPr>
        <p:txBody>
          <a:bodyPr vert="horz" lIns="295232" tIns="147616" rIns="295232" bIns="147616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77255" y="27596213"/>
            <a:ext cx="8856647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r">
              <a:defRPr sz="3200">
                <a:solidFill>
                  <a:schemeClr val="tx2"/>
                </a:solidFill>
              </a:defRPr>
            </a:lvl1pPr>
          </a:lstStyle>
          <a:p>
            <a:fld id="{C8142244-99F7-406A-8A26-43C4486D79DC}" type="datetimeFigureOut">
              <a:rPr kumimoji="1" lang="ja-JP" altLang="en-US" smtClean="0"/>
              <a:pPr/>
              <a:t>2013/10/10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2899" y="27596213"/>
            <a:ext cx="8856650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34711" y="27596208"/>
            <a:ext cx="2717382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ctr">
              <a:defRPr sz="3200">
                <a:solidFill>
                  <a:schemeClr val="tx2"/>
                </a:solidFill>
              </a:defRPr>
            </a:lvl1pPr>
          </a:lstStyle>
          <a:p>
            <a:fld id="{82B825D4-CB76-4BD9-9ED1-39A23F2508B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9669" y="11812930"/>
            <a:ext cx="17327268" cy="15235781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2952323" rtl="0" eaLnBrk="1" latinLnBrk="0" hangingPunct="1">
        <a:spcBef>
          <a:spcPct val="0"/>
        </a:spcBef>
        <a:buNone/>
        <a:defRPr kumimoji="1" sz="142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885697" indent="-885697" algn="l" defTabSz="2952323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7700" kern="1200">
          <a:solidFill>
            <a:schemeClr val="tx2"/>
          </a:solidFill>
          <a:latin typeface="+mn-lt"/>
          <a:ea typeface="+mn-ea"/>
          <a:cs typeface="+mn-cs"/>
        </a:defRPr>
      </a:lvl1pPr>
      <a:lvl2pPr marL="1860580" indent="-885697" algn="l" defTabSz="2952323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7100" kern="1200">
          <a:solidFill>
            <a:schemeClr val="tx2"/>
          </a:solidFill>
          <a:latin typeface="+mn-lt"/>
          <a:ea typeface="+mn-ea"/>
          <a:cs typeface="+mn-cs"/>
        </a:defRPr>
      </a:lvl2pPr>
      <a:lvl3pPr marL="2762679" indent="-738081" algn="l" defTabSz="2952323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6500" kern="1200">
          <a:solidFill>
            <a:schemeClr val="tx2"/>
          </a:solidFill>
          <a:latin typeface="+mn-lt"/>
          <a:ea typeface="+mn-ea"/>
          <a:cs typeface="+mn-cs"/>
        </a:defRPr>
      </a:lvl3pPr>
      <a:lvl4pPr marL="3690404" indent="-738081" algn="l" defTabSz="2952323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5800" kern="1200">
          <a:solidFill>
            <a:schemeClr val="tx2"/>
          </a:solidFill>
          <a:latin typeface="+mn-lt"/>
          <a:ea typeface="+mn-ea"/>
          <a:cs typeface="+mn-cs"/>
        </a:defRPr>
      </a:lvl4pPr>
      <a:lvl5pPr marL="4723717" indent="-738081" algn="l" defTabSz="2952323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5200" kern="1200">
          <a:solidFill>
            <a:schemeClr val="tx2"/>
          </a:solidFill>
          <a:latin typeface="+mn-lt"/>
          <a:ea typeface="+mn-ea"/>
          <a:cs typeface="+mn-cs"/>
        </a:defRPr>
      </a:lvl5pPr>
      <a:lvl6pPr marL="5757030" indent="-738081" algn="l" defTabSz="2952323" rtl="0" eaLnBrk="1" latinLnBrk="0" hangingPunct="1">
        <a:spcBef>
          <a:spcPts val="1240"/>
        </a:spcBef>
        <a:buClr>
          <a:schemeClr val="accent1"/>
        </a:buClr>
        <a:buFont typeface="Symbol" pitchFamily="18" charset="2"/>
        <a:buChar char="*"/>
        <a:defRPr kumimoji="1" sz="4500" kern="1200">
          <a:solidFill>
            <a:schemeClr val="tx2"/>
          </a:solidFill>
          <a:latin typeface="+mn-lt"/>
          <a:ea typeface="+mn-ea"/>
          <a:cs typeface="+mn-cs"/>
        </a:defRPr>
      </a:lvl6pPr>
      <a:lvl7pPr marL="6790344" indent="-738081" algn="l" defTabSz="2952323" rtl="0" eaLnBrk="1" latinLnBrk="0" hangingPunct="1">
        <a:spcBef>
          <a:spcPts val="1240"/>
        </a:spcBef>
        <a:buClr>
          <a:schemeClr val="accent1"/>
        </a:buClr>
        <a:buFont typeface="Symbol" pitchFamily="18" charset="2"/>
        <a:buChar char="*"/>
        <a:defRPr kumimoji="1" sz="4500" kern="1200">
          <a:solidFill>
            <a:schemeClr val="tx2"/>
          </a:solidFill>
          <a:latin typeface="+mn-lt"/>
          <a:ea typeface="+mn-ea"/>
          <a:cs typeface="+mn-cs"/>
        </a:defRPr>
      </a:lvl7pPr>
      <a:lvl8pPr marL="7823657" indent="-738081" algn="l" defTabSz="2952323" rtl="0" eaLnBrk="1" latinLnBrk="0" hangingPunct="1">
        <a:spcBef>
          <a:spcPts val="1240"/>
        </a:spcBef>
        <a:buClr>
          <a:schemeClr val="accent1"/>
        </a:buClr>
        <a:buFont typeface="Symbol" pitchFamily="18" charset="2"/>
        <a:buChar char="*"/>
        <a:defRPr kumimoji="1" sz="4500" kern="1200">
          <a:solidFill>
            <a:schemeClr val="tx2"/>
          </a:solidFill>
          <a:latin typeface="+mn-lt"/>
          <a:ea typeface="+mn-ea"/>
          <a:cs typeface="+mn-cs"/>
        </a:defRPr>
      </a:lvl8pPr>
      <a:lvl9pPr marL="8856970" indent="-738081" algn="l" defTabSz="2952323" rtl="0" eaLnBrk="1" latinLnBrk="0" hangingPunct="1">
        <a:spcBef>
          <a:spcPts val="1240"/>
        </a:spcBef>
        <a:buClr>
          <a:schemeClr val="accent1"/>
        </a:buClr>
        <a:buFont typeface="Symbol" pitchFamily="18" charset="2"/>
        <a:buChar char="*"/>
        <a:defRPr kumimoji="1" sz="45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角丸四角形 133"/>
          <p:cNvSpPr/>
          <p:nvPr/>
        </p:nvSpPr>
        <p:spPr>
          <a:xfrm>
            <a:off x="828304" y="4499201"/>
            <a:ext cx="19946216" cy="1017273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角丸四角形 73"/>
          <p:cNvSpPr/>
          <p:nvPr/>
        </p:nvSpPr>
        <p:spPr>
          <a:xfrm>
            <a:off x="848781" y="15811474"/>
            <a:ext cx="19946216" cy="579664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1 つの角を丸めた四角形 7"/>
          <p:cNvSpPr/>
          <p:nvPr/>
        </p:nvSpPr>
        <p:spPr>
          <a:xfrm>
            <a:off x="756296" y="3762723"/>
            <a:ext cx="4032448" cy="1080120"/>
          </a:xfrm>
          <a:prstGeom prst="snip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背景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grpSp>
        <p:nvGrpSpPr>
          <p:cNvPr id="46" name="グループ化 45"/>
          <p:cNvGrpSpPr/>
          <p:nvPr/>
        </p:nvGrpSpPr>
        <p:grpSpPr>
          <a:xfrm>
            <a:off x="13555801" y="4842843"/>
            <a:ext cx="6930687" cy="4653591"/>
            <a:chOff x="13717736" y="4797764"/>
            <a:chExt cx="6930687" cy="5142585"/>
          </a:xfrm>
        </p:grpSpPr>
        <p:sp>
          <p:nvSpPr>
            <p:cNvPr id="47" name="角丸四角形 46"/>
            <p:cNvSpPr/>
            <p:nvPr/>
          </p:nvSpPr>
          <p:spPr>
            <a:xfrm>
              <a:off x="13717736" y="5130875"/>
              <a:ext cx="6930687" cy="480947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ja-JP" sz="2800" dirty="0" smtClean="0">
                <a:latin typeface="HGPｺﾞｼｯｸE" pitchFamily="50" charset="-128"/>
                <a:ea typeface="HGPｺﾞｼｯｸE" pitchFamily="50" charset="-128"/>
              </a:endParaRPr>
            </a:p>
            <a:p>
              <a:pPr algn="ctr"/>
              <a:endParaRPr lang="en-US" altLang="ja-JP" sz="2800" dirty="0" smtClean="0">
                <a:latin typeface="HGPｺﾞｼｯｸE" pitchFamily="50" charset="-128"/>
                <a:ea typeface="HGPｺﾞｼｯｸE" pitchFamily="50" charset="-128"/>
              </a:endParaRPr>
            </a:p>
            <a:p>
              <a:pPr algn="ctr"/>
              <a:endParaRPr kumimoji="1" lang="en-US" altLang="ja-JP" sz="2800" dirty="0" smtClean="0"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48" name="対角する 2 つの角を切り取った四角形 47"/>
            <p:cNvSpPr/>
            <p:nvPr/>
          </p:nvSpPr>
          <p:spPr>
            <a:xfrm>
              <a:off x="14633579" y="4797764"/>
              <a:ext cx="5050580" cy="715505"/>
            </a:xfrm>
            <a:prstGeom prst="snip2Diag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600" dirty="0" smtClean="0">
                  <a:latin typeface="HGPｺﾞｼｯｸE" pitchFamily="50" charset="-128"/>
                  <a:ea typeface="HGPｺﾞｼｯｸE" pitchFamily="50" charset="-128"/>
                </a:rPr>
                <a:t>チケット</a:t>
              </a:r>
              <a:endParaRPr lang="en-US" altLang="ja-JP" sz="3600" dirty="0"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14149784" y="5778947"/>
              <a:ext cx="6120680" cy="714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3600" dirty="0" smtClean="0">
                  <a:latin typeface="HGPｺﾞｼｯｸE" pitchFamily="50" charset="-128"/>
                  <a:ea typeface="HGPｺﾞｼｯｸE" pitchFamily="50" charset="-128"/>
                </a:rPr>
                <a:t>チケット＝やることリスト</a:t>
              </a:r>
              <a:endParaRPr kumimoji="1" lang="ja-JP" altLang="en-US" sz="3600" dirty="0"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50" name="下矢印 49"/>
            <p:cNvSpPr/>
            <p:nvPr/>
          </p:nvSpPr>
          <p:spPr>
            <a:xfrm>
              <a:off x="16310024" y="6571035"/>
              <a:ext cx="1584176" cy="936104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51" name="テキスト ボックス 50"/>
            <p:cNvSpPr txBox="1"/>
            <p:nvPr/>
          </p:nvSpPr>
          <p:spPr>
            <a:xfrm>
              <a:off x="14077776" y="7697029"/>
              <a:ext cx="6264696" cy="1938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3600" dirty="0" smtClean="0">
                  <a:latin typeface="HGPｺﾞｼｯｸE" pitchFamily="50" charset="-128"/>
                  <a:ea typeface="HGPｺﾞｼｯｸE" pitchFamily="50" charset="-128"/>
                </a:rPr>
                <a:t>開発において必要であるすべての</a:t>
              </a:r>
              <a:r>
                <a:rPr lang="ja-JP" altLang="en-US" sz="3600" dirty="0" smtClean="0">
                  <a:latin typeface="HGPｺﾞｼｯｸE" pitchFamily="50" charset="-128"/>
                  <a:ea typeface="HGPｺﾞｼｯｸE" pitchFamily="50" charset="-128"/>
                </a:rPr>
                <a:t>タスク</a:t>
              </a:r>
              <a:r>
                <a:rPr kumimoji="1" lang="ja-JP" altLang="en-US" sz="3600" dirty="0" smtClean="0">
                  <a:latin typeface="HGPｺﾞｼｯｸE" pitchFamily="50" charset="-128"/>
                  <a:ea typeface="HGPｺﾞｼｯｸE" pitchFamily="50" charset="-128"/>
                </a:rPr>
                <a:t>を記載し</a:t>
              </a:r>
              <a:r>
                <a:rPr lang="en-US" altLang="ja-JP" sz="3600" dirty="0" smtClean="0">
                  <a:latin typeface="HGPｺﾞｼｯｸE" pitchFamily="50" charset="-128"/>
                  <a:ea typeface="HGPｺﾞｼｯｸE" pitchFamily="50" charset="-128"/>
                </a:rPr>
                <a:t>WEB</a:t>
              </a:r>
              <a:r>
                <a:rPr lang="ja-JP" altLang="en-US" sz="3600" dirty="0" smtClean="0">
                  <a:latin typeface="HGPｺﾞｼｯｸE" pitchFamily="50" charset="-128"/>
                  <a:ea typeface="HGPｺﾞｼｯｸE" pitchFamily="50" charset="-128"/>
                </a:rPr>
                <a:t>で共有して</a:t>
              </a:r>
              <a:r>
                <a:rPr lang="ja-JP" altLang="en-US" sz="3600" dirty="0">
                  <a:latin typeface="HGPｺﾞｼｯｸE" pitchFamily="50" charset="-128"/>
                  <a:ea typeface="HGPｺﾞｼｯｸE" pitchFamily="50" charset="-128"/>
                </a:rPr>
                <a:t>いるもの</a:t>
              </a:r>
              <a:endParaRPr kumimoji="1" lang="en-US" altLang="ja-JP" sz="3600" dirty="0" smtClean="0">
                <a:latin typeface="HGPｺﾞｼｯｸE" pitchFamily="50" charset="-128"/>
                <a:ea typeface="HGPｺﾞｼｯｸE" pitchFamily="50" charset="-128"/>
              </a:endParaRPr>
            </a:p>
          </p:txBody>
        </p:sp>
      </p:grpSp>
      <p:grpSp>
        <p:nvGrpSpPr>
          <p:cNvPr id="53" name="グループ化 52"/>
          <p:cNvGrpSpPr/>
          <p:nvPr/>
        </p:nvGrpSpPr>
        <p:grpSpPr>
          <a:xfrm>
            <a:off x="1396494" y="4770835"/>
            <a:ext cx="11601161" cy="8928992"/>
            <a:chOff x="535769" y="4770835"/>
            <a:chExt cx="12461887" cy="8928992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grpSp>
          <p:nvGrpSpPr>
            <p:cNvPr id="9" name="グループ化 8"/>
            <p:cNvGrpSpPr/>
            <p:nvPr/>
          </p:nvGrpSpPr>
          <p:grpSpPr>
            <a:xfrm>
              <a:off x="535769" y="4770835"/>
              <a:ext cx="12461887" cy="8928992"/>
              <a:chOff x="4022459" y="5006439"/>
              <a:chExt cx="12822238" cy="8941312"/>
            </a:xfrm>
          </p:grpSpPr>
          <p:grpSp>
            <p:nvGrpSpPr>
              <p:cNvPr id="10" name="グループ化 1035"/>
              <p:cNvGrpSpPr/>
              <p:nvPr/>
            </p:nvGrpSpPr>
            <p:grpSpPr>
              <a:xfrm>
                <a:off x="4022459" y="5006439"/>
                <a:ext cx="12822238" cy="3458082"/>
                <a:chOff x="1924019" y="5320541"/>
                <a:chExt cx="12822238" cy="3458082"/>
              </a:xfrm>
            </p:grpSpPr>
            <p:sp>
              <p:nvSpPr>
                <p:cNvPr id="17" name="テキスト ボックス 16"/>
                <p:cNvSpPr txBox="1"/>
                <p:nvPr/>
              </p:nvSpPr>
              <p:spPr>
                <a:xfrm>
                  <a:off x="2275253" y="5320541"/>
                  <a:ext cx="11714762" cy="7705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4400" dirty="0" smtClean="0">
                      <a:latin typeface="HGPｺﾞｼｯｸE" pitchFamily="50" charset="-128"/>
                      <a:ea typeface="HGPｺﾞｼｯｸE" pitchFamily="50" charset="-128"/>
                    </a:rPr>
                    <a:t>注目されているアジャイル開発において</a:t>
                  </a:r>
                  <a:endParaRPr kumimoji="1" lang="ja-JP" altLang="en-US" sz="4400" dirty="0">
                    <a:latin typeface="HGPｺﾞｼｯｸE" pitchFamily="50" charset="-128"/>
                    <a:ea typeface="HGPｺﾞｼｯｸE" pitchFamily="50" charset="-128"/>
                  </a:endParaRPr>
                </a:p>
              </p:txBody>
            </p:sp>
            <p:grpSp>
              <p:nvGrpSpPr>
                <p:cNvPr id="18" name="グループ化 1033"/>
                <p:cNvGrpSpPr/>
                <p:nvPr/>
              </p:nvGrpSpPr>
              <p:grpSpPr>
                <a:xfrm>
                  <a:off x="1924019" y="6065873"/>
                  <a:ext cx="12822238" cy="2712750"/>
                  <a:chOff x="2127562" y="6089982"/>
                  <a:chExt cx="12822238" cy="2712750"/>
                </a:xfrm>
              </p:grpSpPr>
              <p:grpSp>
                <p:nvGrpSpPr>
                  <p:cNvPr id="19" name="グループ化 1031"/>
                  <p:cNvGrpSpPr/>
                  <p:nvPr/>
                </p:nvGrpSpPr>
                <p:grpSpPr>
                  <a:xfrm>
                    <a:off x="2127562" y="6089982"/>
                    <a:ext cx="12202959" cy="2312640"/>
                    <a:chOff x="2412480" y="6346627"/>
                    <a:chExt cx="13219872" cy="2634483"/>
                  </a:xfrm>
                </p:grpSpPr>
                <p:sp>
                  <p:nvSpPr>
                    <p:cNvPr id="23" name="ホームベース 22"/>
                    <p:cNvSpPr/>
                    <p:nvPr/>
                  </p:nvSpPr>
                  <p:spPr>
                    <a:xfrm>
                      <a:off x="2412480" y="7153101"/>
                      <a:ext cx="1858639" cy="720080"/>
                    </a:xfrm>
                    <a:prstGeom prst="homePlate">
                      <a:avLst/>
                    </a:prstGeom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ja-JP" altLang="en-US" sz="4000" dirty="0" smtClean="0">
                          <a:latin typeface="HGPｺﾞｼｯｸE" pitchFamily="50" charset="-128"/>
                          <a:ea typeface="HGPｺﾞｼｯｸE" pitchFamily="50" charset="-128"/>
                        </a:rPr>
                        <a:t>企画</a:t>
                      </a:r>
                      <a:endParaRPr kumimoji="1" lang="ja-JP" altLang="en-US" sz="4000" dirty="0">
                        <a:latin typeface="HGPｺﾞｼｯｸE" pitchFamily="50" charset="-128"/>
                        <a:ea typeface="HGPｺﾞｼｯｸE" pitchFamily="50" charset="-128"/>
                      </a:endParaRPr>
                    </a:p>
                  </p:txBody>
                </p:sp>
                <p:sp>
                  <p:nvSpPr>
                    <p:cNvPr id="24" name="ホームベース 23"/>
                    <p:cNvSpPr/>
                    <p:nvPr/>
                  </p:nvSpPr>
                  <p:spPr>
                    <a:xfrm>
                      <a:off x="4428704" y="6346627"/>
                      <a:ext cx="3528392" cy="2232248"/>
                    </a:xfrm>
                    <a:prstGeom prst="homePlate">
                      <a:avLst/>
                    </a:prstGeom>
                  </p:spPr>
                  <p:style>
                    <a:lnRef idx="1">
                      <a:schemeClr val="accent4"/>
                    </a:lnRef>
                    <a:fillRef idx="3">
                      <a:schemeClr val="accent4"/>
                    </a:fillRef>
                    <a:effectRef idx="2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HGPｺﾞｼｯｸE" pitchFamily="50" charset="-128"/>
                        <a:ea typeface="HGPｺﾞｼｯｸE" pitchFamily="50" charset="-128"/>
                      </a:endParaRPr>
                    </a:p>
                  </p:txBody>
                </p:sp>
                <p:sp>
                  <p:nvSpPr>
                    <p:cNvPr id="25" name="下カーブ矢印 24"/>
                    <p:cNvSpPr/>
                    <p:nvPr/>
                  </p:nvSpPr>
                  <p:spPr>
                    <a:xfrm>
                      <a:off x="5076776" y="6499027"/>
                      <a:ext cx="1440160" cy="864096"/>
                    </a:xfrm>
                    <a:prstGeom prst="curvedDownArrow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2"/>
                    </a:lnRef>
                    <a:fillRef idx="1">
                      <a:schemeClr val="lt1"/>
                    </a:fillRef>
                    <a:effectRef idx="0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  <a:latin typeface="HGPｺﾞｼｯｸE" pitchFamily="50" charset="-128"/>
                        <a:ea typeface="HGPｺﾞｼｯｸE" pitchFamily="50" charset="-128"/>
                      </a:endParaRPr>
                    </a:p>
                  </p:txBody>
                </p:sp>
                <p:sp>
                  <p:nvSpPr>
                    <p:cNvPr id="26" name="上カーブ矢印 25"/>
                    <p:cNvSpPr/>
                    <p:nvPr/>
                  </p:nvSpPr>
                  <p:spPr>
                    <a:xfrm flipH="1">
                      <a:off x="4932760" y="7504757"/>
                      <a:ext cx="1492284" cy="938485"/>
                    </a:xfrm>
                    <a:prstGeom prst="curvedUpArrow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2"/>
                    </a:lnRef>
                    <a:fillRef idx="1">
                      <a:schemeClr val="lt1"/>
                    </a:fillRef>
                    <a:effectRef idx="0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  <a:latin typeface="HGPｺﾞｼｯｸE" pitchFamily="50" charset="-128"/>
                        <a:ea typeface="HGPｺﾞｼｯｸE" pitchFamily="50" charset="-128"/>
                      </a:endParaRPr>
                    </a:p>
                  </p:txBody>
                </p:sp>
                <p:sp>
                  <p:nvSpPr>
                    <p:cNvPr id="27" name="テキスト ボックス 26"/>
                    <p:cNvSpPr txBox="1"/>
                    <p:nvPr/>
                  </p:nvSpPr>
                  <p:spPr>
                    <a:xfrm>
                      <a:off x="5508824" y="7333507"/>
                      <a:ext cx="2524639" cy="52663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ja-JP" altLang="en-US" sz="2400" dirty="0" smtClean="0">
                          <a:latin typeface="HGPｺﾞｼｯｸE" pitchFamily="50" charset="-128"/>
                          <a:ea typeface="HGPｺﾞｼｯｸE" pitchFamily="50" charset="-128"/>
                        </a:rPr>
                        <a:t>プログラミング</a:t>
                      </a:r>
                      <a:endParaRPr kumimoji="1" lang="ja-JP" altLang="en-US" sz="2400" dirty="0">
                        <a:latin typeface="HGPｺﾞｼｯｸE" pitchFamily="50" charset="-128"/>
                        <a:ea typeface="HGPｺﾞｼｯｸE" pitchFamily="50" charset="-128"/>
                      </a:endParaRPr>
                    </a:p>
                  </p:txBody>
                </p:sp>
                <p:sp>
                  <p:nvSpPr>
                    <p:cNvPr id="28" name="テキスト ボックス 27"/>
                    <p:cNvSpPr txBox="1"/>
                    <p:nvPr/>
                  </p:nvSpPr>
                  <p:spPr>
                    <a:xfrm>
                      <a:off x="4428704" y="6871993"/>
                      <a:ext cx="2870537" cy="52663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ja-JP" altLang="en-US" sz="2400" dirty="0">
                          <a:latin typeface="HGPｺﾞｼｯｸE" pitchFamily="50" charset="-128"/>
                          <a:ea typeface="HGPｺﾞｼｯｸE" pitchFamily="50" charset="-128"/>
                        </a:rPr>
                        <a:t>要求定義</a:t>
                      </a:r>
                      <a:endParaRPr kumimoji="1" lang="ja-JP" altLang="en-US" sz="2400" dirty="0">
                        <a:latin typeface="HGPｺﾞｼｯｸE" pitchFamily="50" charset="-128"/>
                        <a:ea typeface="HGPｺﾞｼｯｸE" pitchFamily="50" charset="-128"/>
                      </a:endParaRPr>
                    </a:p>
                  </p:txBody>
                </p:sp>
                <p:sp>
                  <p:nvSpPr>
                    <p:cNvPr id="29" name="テキスト ボックス 28"/>
                    <p:cNvSpPr txBox="1"/>
                    <p:nvPr/>
                  </p:nvSpPr>
                  <p:spPr>
                    <a:xfrm>
                      <a:off x="4428704" y="7743166"/>
                      <a:ext cx="1512168" cy="52663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ja-JP" altLang="en-US" sz="2400" dirty="0">
                          <a:latin typeface="HGPｺﾞｼｯｸE" pitchFamily="50" charset="-128"/>
                          <a:ea typeface="HGPｺﾞｼｯｸE" pitchFamily="50" charset="-128"/>
                        </a:rPr>
                        <a:t>テスト</a:t>
                      </a:r>
                      <a:endParaRPr kumimoji="1" lang="ja-JP" altLang="en-US" sz="2400" dirty="0">
                        <a:latin typeface="HGPｺﾞｼｯｸE" pitchFamily="50" charset="-128"/>
                        <a:ea typeface="HGPｺﾞｼｯｸE" pitchFamily="50" charset="-128"/>
                      </a:endParaRPr>
                    </a:p>
                  </p:txBody>
                </p:sp>
                <p:sp>
                  <p:nvSpPr>
                    <p:cNvPr id="30" name="ホームベース 29"/>
                    <p:cNvSpPr/>
                    <p:nvPr/>
                  </p:nvSpPr>
                  <p:spPr>
                    <a:xfrm>
                      <a:off x="8089603" y="6355011"/>
                      <a:ext cx="3528392" cy="2232248"/>
                    </a:xfrm>
                    <a:prstGeom prst="homePlate">
                      <a:avLst/>
                    </a:prstGeom>
                  </p:spPr>
                  <p:style>
                    <a:lnRef idx="1">
                      <a:schemeClr val="accent4"/>
                    </a:lnRef>
                    <a:fillRef idx="3">
                      <a:schemeClr val="accent4"/>
                    </a:fillRef>
                    <a:effectRef idx="2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HGPｺﾞｼｯｸE" pitchFamily="50" charset="-128"/>
                        <a:ea typeface="HGPｺﾞｼｯｸE" pitchFamily="50" charset="-128"/>
                      </a:endParaRPr>
                    </a:p>
                  </p:txBody>
                </p:sp>
                <p:sp>
                  <p:nvSpPr>
                    <p:cNvPr id="36" name="ホームベース 35"/>
                    <p:cNvSpPr/>
                    <p:nvPr/>
                  </p:nvSpPr>
                  <p:spPr>
                    <a:xfrm>
                      <a:off x="11773520" y="6355011"/>
                      <a:ext cx="3528392" cy="2232248"/>
                    </a:xfrm>
                    <a:prstGeom prst="homePlate">
                      <a:avLst/>
                    </a:prstGeom>
                  </p:spPr>
                  <p:style>
                    <a:lnRef idx="1">
                      <a:schemeClr val="accent4"/>
                    </a:lnRef>
                    <a:fillRef idx="3">
                      <a:schemeClr val="accent4"/>
                    </a:fillRef>
                    <a:effectRef idx="2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HGPｺﾞｼｯｸE" pitchFamily="50" charset="-128"/>
                        <a:ea typeface="HGPｺﾞｼｯｸE" pitchFamily="50" charset="-128"/>
                      </a:endParaRPr>
                    </a:p>
                  </p:txBody>
                </p:sp>
                <p:sp>
                  <p:nvSpPr>
                    <p:cNvPr id="42" name="二等辺三角形 41"/>
                    <p:cNvSpPr/>
                    <p:nvPr/>
                  </p:nvSpPr>
                  <p:spPr>
                    <a:xfrm>
                      <a:off x="7957096" y="8630010"/>
                      <a:ext cx="312277" cy="351100"/>
                    </a:xfrm>
                    <a:prstGeom prst="triangl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HGPｺﾞｼｯｸE" pitchFamily="50" charset="-128"/>
                        <a:ea typeface="HGPｺﾞｼｯｸE" pitchFamily="50" charset="-128"/>
                      </a:endParaRPr>
                    </a:p>
                  </p:txBody>
                </p:sp>
                <p:sp>
                  <p:nvSpPr>
                    <p:cNvPr id="43" name="二等辺三角形 42"/>
                    <p:cNvSpPr/>
                    <p:nvPr/>
                  </p:nvSpPr>
                  <p:spPr>
                    <a:xfrm>
                      <a:off x="15320075" y="8578875"/>
                      <a:ext cx="312277" cy="351100"/>
                    </a:xfrm>
                    <a:prstGeom prst="triangl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HGPｺﾞｼｯｸE" pitchFamily="50" charset="-128"/>
                        <a:ea typeface="HGPｺﾞｼｯｸE" pitchFamily="50" charset="-128"/>
                      </a:endParaRPr>
                    </a:p>
                  </p:txBody>
                </p:sp>
                <p:sp>
                  <p:nvSpPr>
                    <p:cNvPr id="44" name="二等辺三角形 43"/>
                    <p:cNvSpPr/>
                    <p:nvPr/>
                  </p:nvSpPr>
                  <p:spPr>
                    <a:xfrm>
                      <a:off x="11617995" y="8630010"/>
                      <a:ext cx="312277" cy="351100"/>
                    </a:xfrm>
                    <a:prstGeom prst="triangl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HGPｺﾞｼｯｸE" pitchFamily="50" charset="-128"/>
                        <a:ea typeface="HGPｺﾞｼｯｸE" pitchFamily="50" charset="-128"/>
                      </a:endParaRPr>
                    </a:p>
                  </p:txBody>
                </p:sp>
              </p:grpSp>
              <p:sp>
                <p:nvSpPr>
                  <p:cNvPr id="20" name="テキスト ボックス 19"/>
                  <p:cNvSpPr txBox="1"/>
                  <p:nvPr/>
                </p:nvSpPr>
                <p:spPr>
                  <a:xfrm>
                    <a:off x="6638417" y="8402622"/>
                    <a:ext cx="1526814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ja-JP" altLang="en-US" sz="2000" dirty="0" smtClean="0">
                        <a:latin typeface="HGPｺﾞｼｯｸE" pitchFamily="50" charset="-128"/>
                        <a:ea typeface="HGPｺﾞｼｯｸE" pitchFamily="50" charset="-128"/>
                      </a:rPr>
                      <a:t>リリース</a:t>
                    </a:r>
                    <a:endParaRPr kumimoji="1" lang="ja-JP" altLang="en-US" sz="2000" dirty="0">
                      <a:latin typeface="HGPｺﾞｼｯｸE" pitchFamily="50" charset="-128"/>
                      <a:ea typeface="HGPｺﾞｼｯｸE" pitchFamily="50" charset="-128"/>
                    </a:endParaRPr>
                  </a:p>
                </p:txBody>
              </p:sp>
              <p:sp>
                <p:nvSpPr>
                  <p:cNvPr id="21" name="テキスト ボックス 20"/>
                  <p:cNvSpPr txBox="1"/>
                  <p:nvPr/>
                </p:nvSpPr>
                <p:spPr>
                  <a:xfrm>
                    <a:off x="10005681" y="8402622"/>
                    <a:ext cx="1526814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ja-JP" altLang="en-US" sz="2000" dirty="0" smtClean="0">
                        <a:latin typeface="HGPｺﾞｼｯｸE" pitchFamily="50" charset="-128"/>
                        <a:ea typeface="HGPｺﾞｼｯｸE" pitchFamily="50" charset="-128"/>
                      </a:rPr>
                      <a:t>リリース</a:t>
                    </a:r>
                    <a:endParaRPr kumimoji="1" lang="ja-JP" altLang="en-US" sz="2000" dirty="0">
                      <a:latin typeface="HGPｺﾞｼｯｸE" pitchFamily="50" charset="-128"/>
                      <a:ea typeface="HGPｺﾞｼｯｸE" pitchFamily="50" charset="-128"/>
                    </a:endParaRPr>
                  </a:p>
                </p:txBody>
              </p:sp>
              <p:sp>
                <p:nvSpPr>
                  <p:cNvPr id="22" name="テキスト ボックス 21"/>
                  <p:cNvSpPr txBox="1"/>
                  <p:nvPr/>
                </p:nvSpPr>
                <p:spPr>
                  <a:xfrm>
                    <a:off x="13422986" y="8371235"/>
                    <a:ext cx="1526814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ja-JP" altLang="en-US" sz="2000" dirty="0" smtClean="0">
                        <a:latin typeface="HGPｺﾞｼｯｸE" pitchFamily="50" charset="-128"/>
                        <a:ea typeface="HGPｺﾞｼｯｸE" pitchFamily="50" charset="-128"/>
                      </a:rPr>
                      <a:t>リリース</a:t>
                    </a:r>
                    <a:endParaRPr kumimoji="1" lang="ja-JP" altLang="en-US" sz="2000" dirty="0">
                      <a:latin typeface="HGPｺﾞｼｯｸE" pitchFamily="50" charset="-128"/>
                      <a:ea typeface="HGPｺﾞｼｯｸE" pitchFamily="50" charset="-128"/>
                    </a:endParaRPr>
                  </a:p>
                </p:txBody>
              </p:sp>
            </p:grpSp>
          </p:grpSp>
          <p:sp>
            <p:nvSpPr>
              <p:cNvPr id="11" name="雲形吹き出し 10"/>
              <p:cNvSpPr/>
              <p:nvPr/>
            </p:nvSpPr>
            <p:spPr>
              <a:xfrm>
                <a:off x="4490634" y="7756203"/>
                <a:ext cx="4104249" cy="2029559"/>
              </a:xfrm>
              <a:prstGeom prst="cloudCallout">
                <a:avLst>
                  <a:gd name="adj1" fmla="val 52100"/>
                  <a:gd name="adj2" fmla="val -60680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kumimoji="1" lang="ja-JP" altLang="en-US" sz="2400" dirty="0" smtClean="0">
                    <a:latin typeface="HGPｺﾞｼｯｸE" pitchFamily="50" charset="-128"/>
                    <a:ea typeface="HGPｺﾞｼｯｸE" pitchFamily="50" charset="-128"/>
                  </a:rPr>
                  <a:t>・環境の変化</a:t>
                </a:r>
                <a:endParaRPr kumimoji="1" lang="en-US" altLang="ja-JP" sz="2400" dirty="0" smtClean="0">
                  <a:latin typeface="HGPｺﾞｼｯｸE" pitchFamily="50" charset="-128"/>
                  <a:ea typeface="HGPｺﾞｼｯｸE" pitchFamily="50" charset="-128"/>
                </a:endParaRPr>
              </a:p>
              <a:p>
                <a:r>
                  <a:rPr lang="ja-JP" altLang="en-US" sz="2400" dirty="0" smtClean="0">
                    <a:latin typeface="HGPｺﾞｼｯｸE" pitchFamily="50" charset="-128"/>
                    <a:ea typeface="HGPｺﾞｼｯｸE" pitchFamily="50" charset="-128"/>
                  </a:rPr>
                  <a:t>・要求の変化</a:t>
                </a:r>
                <a:endParaRPr lang="en-US" altLang="ja-JP" sz="2400" dirty="0" smtClean="0">
                  <a:latin typeface="HGPｺﾞｼｯｸE" pitchFamily="50" charset="-128"/>
                  <a:ea typeface="HGPｺﾞｼｯｸE" pitchFamily="50" charset="-128"/>
                </a:endParaRPr>
              </a:p>
              <a:p>
                <a:r>
                  <a:rPr kumimoji="1" lang="ja-JP" altLang="en-US" sz="2400" dirty="0" smtClean="0">
                    <a:latin typeface="HGPｺﾞｼｯｸE" pitchFamily="50" charset="-128"/>
                    <a:ea typeface="HGPｺﾞｼｯｸE" pitchFamily="50" charset="-128"/>
                  </a:rPr>
                  <a:t>・発見された問題</a:t>
                </a:r>
                <a:endParaRPr kumimoji="1" lang="en-US" altLang="ja-JP" sz="2400" dirty="0" smtClean="0">
                  <a:latin typeface="HGPｺﾞｼｯｸE" pitchFamily="50" charset="-128"/>
                  <a:ea typeface="HGPｺﾞｼｯｸE" pitchFamily="50" charset="-128"/>
                </a:endParaRPr>
              </a:p>
              <a:p>
                <a:r>
                  <a:rPr lang="ja-JP" altLang="en-US" sz="2400" dirty="0">
                    <a:latin typeface="HGPｺﾞｼｯｸE" pitchFamily="50" charset="-128"/>
                    <a:ea typeface="HGPｺﾞｼｯｸE" pitchFamily="50" charset="-128"/>
                  </a:rPr>
                  <a:t>　</a:t>
                </a:r>
                <a:r>
                  <a:rPr lang="ja-JP" altLang="en-US" sz="2400" dirty="0" smtClean="0">
                    <a:latin typeface="HGPｺﾞｼｯｸE" pitchFamily="50" charset="-128"/>
                    <a:ea typeface="HGPｺﾞｼｯｸE" pitchFamily="50" charset="-128"/>
                  </a:rPr>
                  <a:t>　　　　　</a:t>
                </a:r>
                <a:r>
                  <a:rPr lang="en-US" altLang="ja-JP" sz="2400" dirty="0" smtClean="0">
                    <a:latin typeface="HGPｺﾞｼｯｸE" pitchFamily="50" charset="-128"/>
                    <a:ea typeface="HGPｺﾞｼｯｸE" pitchFamily="50" charset="-128"/>
                  </a:rPr>
                  <a:t>etc...</a:t>
                </a:r>
                <a:endParaRPr kumimoji="1" lang="ja-JP" altLang="en-US" sz="2400" dirty="0">
                  <a:latin typeface="HGPｺﾞｼｯｸE" pitchFamily="50" charset="-128"/>
                  <a:ea typeface="HGPｺﾞｼｯｸE" pitchFamily="50" charset="-128"/>
                </a:endParaRPr>
              </a:p>
            </p:txBody>
          </p:sp>
          <p:sp>
            <p:nvSpPr>
              <p:cNvPr id="12" name="上矢印 11"/>
              <p:cNvSpPr/>
              <p:nvPr/>
            </p:nvSpPr>
            <p:spPr>
              <a:xfrm rot="10800000">
                <a:off x="9029349" y="8518772"/>
                <a:ext cx="2992882" cy="1084774"/>
              </a:xfrm>
              <a:prstGeom prst="upArrow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GPｺﾞｼｯｸE" pitchFamily="50" charset="-128"/>
                  <a:ea typeface="HGPｺﾞｼｯｸE" pitchFamily="50" charset="-128"/>
                </a:endParaRPr>
              </a:p>
            </p:txBody>
          </p:sp>
          <p:sp>
            <p:nvSpPr>
              <p:cNvPr id="13" name="テキスト ボックス 12"/>
              <p:cNvSpPr txBox="1"/>
              <p:nvPr/>
            </p:nvSpPr>
            <p:spPr>
              <a:xfrm>
                <a:off x="4621133" y="9785761"/>
                <a:ext cx="11809312" cy="83099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4800" dirty="0" smtClean="0">
                    <a:solidFill>
                      <a:schemeClr val="tx1"/>
                    </a:solidFill>
                    <a:latin typeface="HGPｺﾞｼｯｸE" pitchFamily="50" charset="-128"/>
                    <a:ea typeface="HGPｺﾞｼｯｸE" pitchFamily="50" charset="-128"/>
                  </a:rPr>
                  <a:t>バグ管理と，バージョン管理が必要！</a:t>
                </a:r>
                <a:endParaRPr kumimoji="1" lang="ja-JP" altLang="en-US" sz="4800" dirty="0">
                  <a:solidFill>
                    <a:schemeClr val="tx1"/>
                  </a:solidFill>
                  <a:latin typeface="HGPｺﾞｼｯｸE" pitchFamily="50" charset="-128"/>
                  <a:ea typeface="HGPｺﾞｼｯｸE" pitchFamily="50" charset="-128"/>
                </a:endParaRPr>
              </a:p>
            </p:txBody>
          </p:sp>
          <p:sp>
            <p:nvSpPr>
              <p:cNvPr id="14" name="上矢印 13"/>
              <p:cNvSpPr/>
              <p:nvPr/>
            </p:nvSpPr>
            <p:spPr>
              <a:xfrm rot="10800000">
                <a:off x="9060593" y="10702921"/>
                <a:ext cx="2947297" cy="648966"/>
              </a:xfrm>
              <a:prstGeom prst="upArrow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GPｺﾞｼｯｸE" pitchFamily="50" charset="-128"/>
                  <a:ea typeface="HGPｺﾞｼｯｸE" pitchFamily="50" charset="-128"/>
                </a:endParaRPr>
              </a:p>
            </p:txBody>
          </p:sp>
          <p:sp>
            <p:nvSpPr>
              <p:cNvPr id="15" name="テキスト ボックス 14"/>
              <p:cNvSpPr txBox="1"/>
              <p:nvPr/>
            </p:nvSpPr>
            <p:spPr>
              <a:xfrm>
                <a:off x="8604435" y="10886057"/>
                <a:ext cx="398654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kumimoji="1" lang="ja-JP" altLang="en-US" sz="4800" dirty="0">
                  <a:latin typeface="HGPｺﾞｼｯｸE" pitchFamily="50" charset="-128"/>
                  <a:ea typeface="HGPｺﾞｼｯｸE" pitchFamily="50" charset="-128"/>
                </a:endParaRPr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4652444" y="13178310"/>
                <a:ext cx="11809312" cy="769441"/>
              </a:xfrm>
              <a:prstGeom prst="rect">
                <a:avLst/>
              </a:prstGeom>
              <a:ln w="76200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4400" dirty="0" smtClean="0">
                    <a:latin typeface="HGPｺﾞｼｯｸE" pitchFamily="50" charset="-128"/>
                    <a:ea typeface="HGPｺﾞｼｯｸE" pitchFamily="50" charset="-128"/>
                  </a:rPr>
                  <a:t>チケット駆動開発が注目されている！！</a:t>
                </a:r>
                <a:endParaRPr kumimoji="1" lang="ja-JP" altLang="en-US" sz="4400" dirty="0">
                  <a:latin typeface="HGPｺﾞｼｯｸE" pitchFamily="50" charset="-128"/>
                  <a:ea typeface="HGPｺﾞｼｯｸE" pitchFamily="50" charset="-128"/>
                </a:endParaRPr>
              </a:p>
            </p:txBody>
          </p:sp>
        </p:grpSp>
        <p:sp>
          <p:nvSpPr>
            <p:cNvPr id="45" name="テキスト ボックス 44"/>
            <p:cNvSpPr txBox="1"/>
            <p:nvPr/>
          </p:nvSpPr>
          <p:spPr>
            <a:xfrm>
              <a:off x="3924648" y="11212646"/>
              <a:ext cx="5904656" cy="83099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ja-JP" altLang="en-US" sz="4800" dirty="0">
                  <a:latin typeface="HGPｺﾞｼｯｸE" pitchFamily="50" charset="-128"/>
                  <a:ea typeface="HGPｺﾞｼｯｸE" pitchFamily="50" charset="-128"/>
                </a:rPr>
                <a:t>チケットの利用</a:t>
              </a:r>
              <a:endParaRPr kumimoji="1" lang="ja-JP" altLang="en-US" sz="4800" dirty="0"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52" name="上矢印 51"/>
            <p:cNvSpPr/>
            <p:nvPr/>
          </p:nvSpPr>
          <p:spPr>
            <a:xfrm rot="10800000">
              <a:off x="5436816" y="12115650"/>
              <a:ext cx="2864467" cy="648072"/>
            </a:xfrm>
            <a:prstGeom prst="up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GPｺﾞｼｯｸE" pitchFamily="50" charset="-128"/>
                <a:ea typeface="HGPｺﾞｼｯｸE" pitchFamily="50" charset="-128"/>
              </a:endParaRPr>
            </a:p>
          </p:txBody>
        </p:sp>
      </p:grpSp>
      <p:grpSp>
        <p:nvGrpSpPr>
          <p:cNvPr id="54" name="グループ化 53"/>
          <p:cNvGrpSpPr/>
          <p:nvPr/>
        </p:nvGrpSpPr>
        <p:grpSpPr>
          <a:xfrm>
            <a:off x="12781632" y="9955411"/>
            <a:ext cx="8352928" cy="3888432"/>
            <a:chOff x="5508824" y="2826619"/>
            <a:chExt cx="12313368" cy="496855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5" name="正方形/長方形 54"/>
            <p:cNvSpPr/>
            <p:nvPr/>
          </p:nvSpPr>
          <p:spPr>
            <a:xfrm>
              <a:off x="5508824" y="2826619"/>
              <a:ext cx="12313368" cy="496855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4800"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56" name="テキスト ボックス 55"/>
            <p:cNvSpPr txBox="1"/>
            <p:nvPr/>
          </p:nvSpPr>
          <p:spPr>
            <a:xfrm>
              <a:off x="13645727" y="2970636"/>
              <a:ext cx="2088233" cy="12270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1800" dirty="0" smtClean="0">
                  <a:latin typeface="HGPｺﾞｼｯｸE" pitchFamily="50" charset="-128"/>
                  <a:ea typeface="HGPｺﾞｼｯｸE" pitchFamily="50" charset="-128"/>
                </a:rPr>
                <a:t>登録日時</a:t>
              </a:r>
              <a:endParaRPr kumimoji="1" lang="en-US" altLang="ja-JP" sz="1800" dirty="0" smtClean="0">
                <a:latin typeface="HGPｺﾞｼｯｸE" pitchFamily="50" charset="-128"/>
                <a:ea typeface="HGPｺﾞｼｯｸE" pitchFamily="50" charset="-128"/>
              </a:endParaRPr>
            </a:p>
            <a:p>
              <a:r>
                <a:rPr lang="ja-JP" altLang="en-US" sz="1800" dirty="0" smtClean="0">
                  <a:latin typeface="HGPｺﾞｼｯｸE" pitchFamily="50" charset="-128"/>
                  <a:ea typeface="HGPｺﾞｼｯｸE" pitchFamily="50" charset="-128"/>
                </a:rPr>
                <a:t>更新日時</a:t>
              </a:r>
              <a:r>
                <a:rPr kumimoji="1" lang="ja-JP" altLang="en-US" sz="2800" dirty="0" smtClean="0">
                  <a:latin typeface="HGPｺﾞｼｯｸE" pitchFamily="50" charset="-128"/>
                  <a:ea typeface="HGPｺﾞｼｯｸE" pitchFamily="50" charset="-128"/>
                </a:rPr>
                <a:t>　　　　　　　</a:t>
              </a:r>
              <a:endParaRPr kumimoji="1" lang="ja-JP" altLang="en-US" sz="2800" dirty="0"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57" name="テキスト ボックス 56"/>
            <p:cNvSpPr txBox="1"/>
            <p:nvPr/>
          </p:nvSpPr>
          <p:spPr>
            <a:xfrm>
              <a:off x="5724848" y="3042643"/>
              <a:ext cx="5616624" cy="80227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 smtClean="0">
                  <a:latin typeface="HGPｺﾞｼｯｸE" pitchFamily="50" charset="-128"/>
                  <a:ea typeface="HGPｺﾞｼｯｸE" pitchFamily="50" charset="-128"/>
                </a:rPr>
                <a:t>タイトル</a:t>
              </a:r>
              <a:endParaRPr kumimoji="1" lang="ja-JP" altLang="en-US" sz="2800" dirty="0"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58" name="テキスト ボックス 57"/>
            <p:cNvSpPr txBox="1"/>
            <p:nvPr/>
          </p:nvSpPr>
          <p:spPr>
            <a:xfrm>
              <a:off x="5652838" y="4050756"/>
              <a:ext cx="1872206" cy="5663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1800" dirty="0" smtClean="0">
                  <a:latin typeface="HGPｺﾞｼｯｸE" pitchFamily="50" charset="-128"/>
                  <a:ea typeface="HGPｺﾞｼｯｸE" pitchFamily="50" charset="-128"/>
                </a:rPr>
                <a:t>報告者</a:t>
              </a:r>
              <a:endParaRPr kumimoji="1" lang="ja-JP" altLang="en-US" sz="1800" dirty="0"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59" name="テキスト ボックス 58"/>
            <p:cNvSpPr txBox="1"/>
            <p:nvPr/>
          </p:nvSpPr>
          <p:spPr>
            <a:xfrm>
              <a:off x="5652838" y="4525194"/>
              <a:ext cx="1872206" cy="5663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800" dirty="0" smtClean="0">
                  <a:latin typeface="HGPｺﾞｼｯｸE" pitchFamily="50" charset="-128"/>
                  <a:ea typeface="HGPｺﾞｼｯｸE" pitchFamily="50" charset="-128"/>
                </a:rPr>
                <a:t>優先度</a:t>
              </a:r>
              <a:endParaRPr kumimoji="1" lang="ja-JP" altLang="en-US" sz="1800" dirty="0"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5652837" y="5029251"/>
              <a:ext cx="4669394" cy="4719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1800" dirty="0" smtClean="0">
                  <a:latin typeface="HGPｺﾞｼｯｸE" pitchFamily="50" charset="-128"/>
                  <a:ea typeface="HGPｺﾞｼｯｸE" pitchFamily="50" charset="-128"/>
                </a:rPr>
                <a:t>報告者チケットの種類</a:t>
              </a:r>
              <a:endParaRPr kumimoji="1" lang="ja-JP" altLang="en-US" sz="1800" dirty="0"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61" name="テキスト ボックス 60"/>
            <p:cNvSpPr txBox="1"/>
            <p:nvPr/>
          </p:nvSpPr>
          <p:spPr>
            <a:xfrm>
              <a:off x="5652838" y="5490914"/>
              <a:ext cx="3096343" cy="5663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800" smtClean="0">
                  <a:latin typeface="HGPｺﾞｼｯｸE" pitchFamily="50" charset="-128"/>
                  <a:ea typeface="HGPｺﾞｼｯｸE" pitchFamily="50" charset="-128"/>
                </a:rPr>
                <a:t>コンポネート</a:t>
              </a:r>
              <a:endParaRPr kumimoji="1" lang="ja-JP" altLang="en-US" sz="1800" dirty="0"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62" name="テキスト ボックス 61"/>
            <p:cNvSpPr txBox="1"/>
            <p:nvPr/>
          </p:nvSpPr>
          <p:spPr>
            <a:xfrm>
              <a:off x="5652838" y="6037362"/>
              <a:ext cx="1872206" cy="5663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800" dirty="0" smtClean="0">
                  <a:latin typeface="HGPｺﾞｼｯｸE" pitchFamily="50" charset="-128"/>
                  <a:ea typeface="HGPｺﾞｼｯｸE" pitchFamily="50" charset="-128"/>
                </a:rPr>
                <a:t>解決法</a:t>
              </a:r>
              <a:endParaRPr kumimoji="1" lang="ja-JP" altLang="en-US" sz="1800" dirty="0"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12349582" y="4021139"/>
              <a:ext cx="1872206" cy="5663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800" dirty="0" smtClean="0">
                  <a:latin typeface="HGPｺﾞｼｯｸE" pitchFamily="50" charset="-128"/>
                  <a:ea typeface="HGPｺﾞｼｯｸE" pitchFamily="50" charset="-128"/>
                </a:rPr>
                <a:t>担当者</a:t>
              </a:r>
              <a:endParaRPr kumimoji="1" lang="ja-JP" altLang="en-US" sz="1800" dirty="0"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64" name="テキスト ボックス 63"/>
            <p:cNvSpPr txBox="1"/>
            <p:nvPr/>
          </p:nvSpPr>
          <p:spPr>
            <a:xfrm>
              <a:off x="12349582" y="4525194"/>
              <a:ext cx="2736305" cy="5663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800" dirty="0" smtClean="0">
                  <a:latin typeface="HGPｺﾞｼｯｸE" pitchFamily="50" charset="-128"/>
                  <a:ea typeface="HGPｺﾞｼｯｸE" pitchFamily="50" charset="-128"/>
                </a:rPr>
                <a:t>マイルストーン</a:t>
              </a:r>
              <a:endParaRPr kumimoji="1" lang="ja-JP" altLang="en-US" sz="1800" dirty="0"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65" name="テキスト ボックス 64"/>
            <p:cNvSpPr txBox="1"/>
            <p:nvPr/>
          </p:nvSpPr>
          <p:spPr>
            <a:xfrm>
              <a:off x="12349582" y="5029251"/>
              <a:ext cx="1872206" cy="5663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800" dirty="0" smtClean="0">
                  <a:latin typeface="HGPｺﾞｼｯｸE" pitchFamily="50" charset="-128"/>
                  <a:ea typeface="HGPｺﾞｼｯｸE" pitchFamily="50" charset="-128"/>
                </a:rPr>
                <a:t>状況</a:t>
              </a:r>
              <a:endParaRPr kumimoji="1" lang="ja-JP" altLang="en-US" sz="1800" dirty="0">
                <a:latin typeface="HGPｺﾞｼｯｸE" pitchFamily="50" charset="-128"/>
                <a:ea typeface="HGPｺﾞｼｯｸE" pitchFamily="50" charset="-128"/>
              </a:endParaRPr>
            </a:p>
          </p:txBody>
        </p:sp>
        <p:cxnSp>
          <p:nvCxnSpPr>
            <p:cNvPr id="66" name="直線コネクタ 65"/>
            <p:cNvCxnSpPr/>
            <p:nvPr/>
          </p:nvCxnSpPr>
          <p:spPr>
            <a:xfrm>
              <a:off x="5508824" y="3978747"/>
              <a:ext cx="12313368" cy="0"/>
            </a:xfrm>
            <a:prstGeom prst="line">
              <a:avLst/>
            </a:prstGeom>
            <a:grp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7" name="直線コネクタ 66"/>
            <p:cNvCxnSpPr/>
            <p:nvPr/>
          </p:nvCxnSpPr>
          <p:spPr>
            <a:xfrm>
              <a:off x="5508824" y="4482803"/>
              <a:ext cx="12313368" cy="0"/>
            </a:xfrm>
            <a:prstGeom prst="line">
              <a:avLst/>
            </a:prstGeom>
            <a:grp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8" name="直線コネクタ 67"/>
            <p:cNvCxnSpPr/>
            <p:nvPr/>
          </p:nvCxnSpPr>
          <p:spPr>
            <a:xfrm>
              <a:off x="5508824" y="4986859"/>
              <a:ext cx="12313368" cy="0"/>
            </a:xfrm>
            <a:prstGeom prst="line">
              <a:avLst/>
            </a:prstGeom>
            <a:grp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9" name="直線コネクタ 68"/>
            <p:cNvCxnSpPr/>
            <p:nvPr/>
          </p:nvCxnSpPr>
          <p:spPr>
            <a:xfrm>
              <a:off x="5508824" y="5490915"/>
              <a:ext cx="12313368" cy="0"/>
            </a:xfrm>
            <a:prstGeom prst="line">
              <a:avLst/>
            </a:prstGeom>
            <a:grp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70" name="直線コネクタ 69"/>
            <p:cNvCxnSpPr/>
            <p:nvPr/>
          </p:nvCxnSpPr>
          <p:spPr>
            <a:xfrm>
              <a:off x="5508824" y="5994971"/>
              <a:ext cx="12313368" cy="0"/>
            </a:xfrm>
            <a:prstGeom prst="line">
              <a:avLst/>
            </a:prstGeom>
            <a:grp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71" name="直線コネクタ 70"/>
            <p:cNvCxnSpPr/>
            <p:nvPr/>
          </p:nvCxnSpPr>
          <p:spPr>
            <a:xfrm>
              <a:off x="5508824" y="6499027"/>
              <a:ext cx="12313368" cy="0"/>
            </a:xfrm>
            <a:prstGeom prst="line">
              <a:avLst/>
            </a:prstGeom>
            <a:grp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sp>
          <p:nvSpPr>
            <p:cNvPr id="72" name="テキスト ボックス 71"/>
            <p:cNvSpPr txBox="1"/>
            <p:nvPr/>
          </p:nvSpPr>
          <p:spPr>
            <a:xfrm>
              <a:off x="5652838" y="6541420"/>
              <a:ext cx="2592287" cy="9910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800" dirty="0" smtClean="0">
                  <a:latin typeface="HGPｺﾞｼｯｸE" pitchFamily="50" charset="-128"/>
                  <a:ea typeface="HGPｺﾞｼｯｸE" pitchFamily="50" charset="-128"/>
                </a:rPr>
                <a:t>チケットの詳細</a:t>
              </a:r>
              <a:endParaRPr kumimoji="1" lang="ja-JP" altLang="en-US" sz="1800" dirty="0">
                <a:latin typeface="HGPｺﾞｼｯｸE" pitchFamily="50" charset="-128"/>
                <a:ea typeface="HGPｺﾞｼｯｸE" pitchFamily="50" charset="-128"/>
              </a:endParaRPr>
            </a:p>
          </p:txBody>
        </p:sp>
      </p:grpSp>
      <p:grpSp>
        <p:nvGrpSpPr>
          <p:cNvPr id="79" name="グループ化 78"/>
          <p:cNvGrpSpPr/>
          <p:nvPr/>
        </p:nvGrpSpPr>
        <p:grpSpPr>
          <a:xfrm>
            <a:off x="823765" y="16246035"/>
            <a:ext cx="20382803" cy="4654592"/>
            <a:chOff x="535733" y="15057903"/>
            <a:chExt cx="20382803" cy="4654592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grpSp>
          <p:nvGrpSpPr>
            <p:cNvPr id="80" name="グループ化 98"/>
            <p:cNvGrpSpPr/>
            <p:nvPr/>
          </p:nvGrpSpPr>
          <p:grpSpPr>
            <a:xfrm>
              <a:off x="6732960" y="15464023"/>
              <a:ext cx="14185576" cy="4248472"/>
              <a:chOff x="6732960" y="15464023"/>
              <a:chExt cx="14185576" cy="4248472"/>
            </a:xfrm>
          </p:grpSpPr>
          <p:sp>
            <p:nvSpPr>
              <p:cNvPr id="86" name="角丸四角形 85"/>
              <p:cNvSpPr/>
              <p:nvPr/>
            </p:nvSpPr>
            <p:spPr>
              <a:xfrm>
                <a:off x="7669063" y="16086167"/>
                <a:ext cx="6048673" cy="3446308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ja-JP" sz="4000" dirty="0">
                  <a:solidFill>
                    <a:schemeClr val="tx1"/>
                  </a:solidFill>
                  <a:latin typeface="HGP創英角ｺﾞｼｯｸUB" pitchFamily="50" charset="-128"/>
                  <a:ea typeface="HGP創英角ｺﾞｼｯｸUB" pitchFamily="50" charset="-128"/>
                </a:endParaRPr>
              </a:p>
            </p:txBody>
          </p:sp>
          <p:sp>
            <p:nvSpPr>
              <p:cNvPr id="87" name="円/楕円 86"/>
              <p:cNvSpPr/>
              <p:nvPr/>
            </p:nvSpPr>
            <p:spPr>
              <a:xfrm>
                <a:off x="14808591" y="15464023"/>
                <a:ext cx="6109945" cy="4248472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600" dirty="0" smtClean="0">
                    <a:solidFill>
                      <a:schemeClr val="tx1"/>
                    </a:solidFill>
                    <a:latin typeface="HGP創英角ｺﾞｼｯｸUB" pitchFamily="50" charset="-128"/>
                    <a:ea typeface="HGP創英角ｺﾞｼｯｸUB" pitchFamily="50" charset="-128"/>
                  </a:rPr>
                  <a:t>チケットがどのようなものなのか明らかにする</a:t>
                </a:r>
                <a:endParaRPr kumimoji="1" lang="ja-JP" altLang="en-US" sz="3600" dirty="0">
                  <a:solidFill>
                    <a:schemeClr val="tx1"/>
                  </a:solidFill>
                  <a:latin typeface="HGP創英角ｺﾞｼｯｸUB" pitchFamily="50" charset="-128"/>
                  <a:ea typeface="HGP創英角ｺﾞｼｯｸUB" pitchFamily="50" charset="-128"/>
                </a:endParaRPr>
              </a:p>
            </p:txBody>
          </p:sp>
          <p:sp>
            <p:nvSpPr>
              <p:cNvPr id="88" name="右矢印 87"/>
              <p:cNvSpPr/>
              <p:nvPr/>
            </p:nvSpPr>
            <p:spPr>
              <a:xfrm>
                <a:off x="6732960" y="16364123"/>
                <a:ext cx="808902" cy="2772308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1" name="角丸四角形 80"/>
            <p:cNvSpPr/>
            <p:nvPr/>
          </p:nvSpPr>
          <p:spPr>
            <a:xfrm>
              <a:off x="7669063" y="15057903"/>
              <a:ext cx="6048673" cy="91017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800" dirty="0" err="1" smtClean="0">
                  <a:solidFill>
                    <a:schemeClr val="tx1"/>
                  </a:solidFill>
                  <a:latin typeface="HGP創英角ｺﾞｼｯｸUB" pitchFamily="50" charset="-128"/>
                  <a:ea typeface="HGP創英角ｺﾞｼｯｸUB" pitchFamily="50" charset="-128"/>
                </a:rPr>
                <a:t>GitHub</a:t>
              </a:r>
              <a:r>
                <a:rPr lang="ja-JP" altLang="en-US" sz="2800" dirty="0">
                  <a:solidFill>
                    <a:schemeClr val="tx1"/>
                  </a:solidFill>
                  <a:latin typeface="HGP創英角ｺﾞｼｯｸUB" pitchFamily="50" charset="-128"/>
                  <a:ea typeface="HGP創英角ｺﾞｼｯｸUB" pitchFamily="50" charset="-128"/>
                </a:rPr>
                <a:t>の</a:t>
              </a:r>
              <a:r>
                <a:rPr lang="ja-JP" altLang="en-US" sz="2800" dirty="0" smtClean="0">
                  <a:solidFill>
                    <a:schemeClr val="tx1"/>
                  </a:solidFill>
                  <a:latin typeface="HGP創英角ｺﾞｼｯｸUB" pitchFamily="50" charset="-128"/>
                  <a:ea typeface="HGP創英角ｺﾞｼｯｸUB" pitchFamily="50" charset="-128"/>
                </a:rPr>
                <a:t>プロジェクトにおいて</a:t>
              </a:r>
              <a:endParaRPr lang="en-US" altLang="ja-JP" sz="28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endParaRPr>
            </a:p>
            <a:p>
              <a:pPr algn="ctr"/>
              <a:r>
                <a:rPr lang="ja-JP" altLang="en-US" sz="2800" dirty="0" smtClean="0">
                  <a:solidFill>
                    <a:schemeClr val="tx1"/>
                  </a:solidFill>
                  <a:latin typeface="HGP創英角ｺﾞｼｯｸUB" pitchFamily="50" charset="-128"/>
                  <a:ea typeface="HGP創英角ｺﾞｼｯｸUB" pitchFamily="50" charset="-128"/>
                </a:rPr>
                <a:t>調査</a:t>
              </a:r>
              <a:endParaRPr lang="en-US" altLang="ja-JP" sz="2800" dirty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endParaRPr>
            </a:p>
          </p:txBody>
        </p:sp>
        <p:sp>
          <p:nvSpPr>
            <p:cNvPr id="82" name="角丸四角形 81"/>
            <p:cNvSpPr/>
            <p:nvPr/>
          </p:nvSpPr>
          <p:spPr>
            <a:xfrm>
              <a:off x="535733" y="16732088"/>
              <a:ext cx="6116443" cy="210838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000" dirty="0" smtClean="0">
                  <a:solidFill>
                    <a:schemeClr val="tx1"/>
                  </a:solidFill>
                  <a:latin typeface="HGPｺﾞｼｯｸE" pitchFamily="50" charset="-128"/>
                  <a:ea typeface="HGPｺﾞｼｯｸE" pitchFamily="50" charset="-128"/>
                </a:rPr>
                <a:t>チケットがどのようなものなのか</a:t>
              </a:r>
              <a:r>
                <a:rPr lang="ja-JP" altLang="en-US" sz="4000" dirty="0">
                  <a:solidFill>
                    <a:schemeClr val="tx1"/>
                  </a:solidFill>
                  <a:latin typeface="HGPｺﾞｼｯｸE" pitchFamily="50" charset="-128"/>
                  <a:ea typeface="HGPｺﾞｼｯｸE" pitchFamily="50" charset="-128"/>
                </a:rPr>
                <a:t>知りたい</a:t>
              </a:r>
              <a:endParaRPr kumimoji="1" lang="ja-JP" altLang="en-US" sz="4000" dirty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83" name="右矢印 82"/>
            <p:cNvSpPr/>
            <p:nvPr/>
          </p:nvSpPr>
          <p:spPr>
            <a:xfrm>
              <a:off x="13933760" y="16436131"/>
              <a:ext cx="808902" cy="2772308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9" name="1 つの角を丸めた四角形 88"/>
          <p:cNvSpPr/>
          <p:nvPr/>
        </p:nvSpPr>
        <p:spPr>
          <a:xfrm>
            <a:off x="828304" y="15103983"/>
            <a:ext cx="4032448" cy="1080120"/>
          </a:xfrm>
          <a:prstGeom prst="snip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HGPｺﾞｼｯｸE" pitchFamily="50" charset="-128"/>
                <a:ea typeface="HGPｺﾞｼｯｸE" pitchFamily="50" charset="-128"/>
              </a:rPr>
              <a:t>目的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10212137" y="18539405"/>
            <a:ext cx="1526421" cy="8439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/>
              <a:t>Issue</a:t>
            </a:r>
            <a:endParaRPr kumimoji="1" lang="ja-JP" altLang="en-US" sz="3200" dirty="0"/>
          </a:p>
        </p:txBody>
      </p:sp>
      <p:sp>
        <p:nvSpPr>
          <p:cNvPr id="3" name="円/楕円 2"/>
          <p:cNvSpPr/>
          <p:nvPr/>
        </p:nvSpPr>
        <p:spPr>
          <a:xfrm>
            <a:off x="8563385" y="17699769"/>
            <a:ext cx="1648752" cy="956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/>
              <a:t>利</a:t>
            </a:r>
            <a:r>
              <a:rPr kumimoji="1" lang="ja-JP" altLang="en-US" sz="2400" dirty="0" smtClean="0"/>
              <a:t>用法</a:t>
            </a:r>
            <a:endParaRPr kumimoji="1" lang="ja-JP" altLang="en-US" sz="2400" dirty="0"/>
          </a:p>
        </p:txBody>
      </p:sp>
      <p:sp>
        <p:nvSpPr>
          <p:cNvPr id="110" name="円/楕円 109"/>
          <p:cNvSpPr/>
          <p:nvPr/>
        </p:nvSpPr>
        <p:spPr>
          <a:xfrm>
            <a:off x="8173120" y="19306374"/>
            <a:ext cx="1995886" cy="956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利用頻度</a:t>
            </a:r>
            <a:endParaRPr kumimoji="1" lang="ja-JP" altLang="en-US" sz="2400" dirty="0"/>
          </a:p>
        </p:txBody>
      </p:sp>
      <p:sp>
        <p:nvSpPr>
          <p:cNvPr id="111" name="円/楕円 110"/>
          <p:cNvSpPr/>
          <p:nvPr/>
        </p:nvSpPr>
        <p:spPr>
          <a:xfrm>
            <a:off x="11908041" y="17856137"/>
            <a:ext cx="1648752" cy="956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/>
              <a:t>利</a:t>
            </a:r>
            <a:r>
              <a:rPr kumimoji="1" lang="ja-JP" altLang="en-US" sz="2400" dirty="0" smtClean="0"/>
              <a:t>用数</a:t>
            </a:r>
            <a:endParaRPr kumimoji="1" lang="ja-JP" altLang="en-US" sz="2400" dirty="0"/>
          </a:p>
        </p:txBody>
      </p:sp>
      <p:sp>
        <p:nvSpPr>
          <p:cNvPr id="133" name="円/楕円 132"/>
          <p:cNvSpPr/>
          <p:nvPr/>
        </p:nvSpPr>
        <p:spPr>
          <a:xfrm>
            <a:off x="11673641" y="19296297"/>
            <a:ext cx="1994880" cy="956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/>
              <a:t>利</a:t>
            </a:r>
            <a:r>
              <a:rPr kumimoji="1" lang="ja-JP" altLang="en-US" sz="2400" dirty="0" smtClean="0"/>
              <a:t>用目的</a:t>
            </a:r>
            <a:endParaRPr kumimoji="1" lang="ja-JP" altLang="en-US" sz="2400" dirty="0"/>
          </a:p>
        </p:txBody>
      </p:sp>
      <p:sp>
        <p:nvSpPr>
          <p:cNvPr id="5" name="正方形/長方形 4"/>
          <p:cNvSpPr/>
          <p:nvPr/>
        </p:nvSpPr>
        <p:spPr>
          <a:xfrm>
            <a:off x="1267598" y="738387"/>
            <a:ext cx="18840745" cy="25922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ソフトウェア開発におけるチケット駆動開発の調査</a:t>
            </a:r>
            <a:endParaRPr kumimoji="1" lang="en-US" altLang="ja-JP" dirty="0" smtClean="0"/>
          </a:p>
          <a:p>
            <a:pPr algn="ctr"/>
            <a:r>
              <a:rPr lang="ja-JP" altLang="en-US" sz="3600" dirty="0"/>
              <a:t>ソフトウェア開発</a:t>
            </a:r>
            <a:r>
              <a:rPr lang="ja-JP" altLang="en-US" sz="3600" dirty="0" smtClean="0"/>
              <a:t>コース</a:t>
            </a:r>
            <a:endParaRPr lang="en-US" altLang="ja-JP" sz="3600" dirty="0" smtClean="0"/>
          </a:p>
          <a:p>
            <a:pPr algn="ctr"/>
            <a:r>
              <a:rPr kumimoji="1" lang="en-US" altLang="ja-JP" sz="3600" dirty="0" smtClean="0"/>
              <a:t>0942038</a:t>
            </a:r>
            <a:r>
              <a:rPr kumimoji="1" lang="ja-JP" altLang="en-US" sz="3600" dirty="0" smtClean="0"/>
              <a:t>　久保孝樹</a:t>
            </a:r>
            <a:endParaRPr kumimoji="1" lang="ja-JP" altLang="en-US" sz="3600" dirty="0"/>
          </a:p>
        </p:txBody>
      </p:sp>
      <p:sp>
        <p:nvSpPr>
          <p:cNvPr id="115" name="下カーブ矢印 114"/>
          <p:cNvSpPr/>
          <p:nvPr/>
        </p:nvSpPr>
        <p:spPr>
          <a:xfrm>
            <a:off x="6698147" y="5634931"/>
            <a:ext cx="1202780" cy="757488"/>
          </a:xfrm>
          <a:prstGeom prst="curved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16" name="上カーブ矢印 115"/>
          <p:cNvSpPr/>
          <p:nvPr/>
        </p:nvSpPr>
        <p:spPr>
          <a:xfrm flipH="1">
            <a:off x="6577869" y="6516578"/>
            <a:ext cx="1246313" cy="822699"/>
          </a:xfrm>
          <a:prstGeom prst="curvedUp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17" name="テキスト ボックス 116"/>
          <p:cNvSpPr txBox="1"/>
          <p:nvPr/>
        </p:nvSpPr>
        <p:spPr>
          <a:xfrm>
            <a:off x="7013855" y="6416731"/>
            <a:ext cx="2108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HGPｺﾞｼｯｸE" pitchFamily="50" charset="-128"/>
                <a:ea typeface="HGPｺﾞｼｯｸE" pitchFamily="50" charset="-128"/>
              </a:rPr>
              <a:t>プログラミング</a:t>
            </a:r>
            <a:endParaRPr kumimoji="1" lang="ja-JP" altLang="en-US" sz="2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18" name="テキスト ボックス 117"/>
          <p:cNvSpPr txBox="1"/>
          <p:nvPr/>
        </p:nvSpPr>
        <p:spPr>
          <a:xfrm>
            <a:off x="6156896" y="5961882"/>
            <a:ext cx="239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HGPｺﾞｼｯｸE" pitchFamily="50" charset="-128"/>
                <a:ea typeface="HGPｺﾞｼｯｸE" pitchFamily="50" charset="-128"/>
              </a:rPr>
              <a:t>要求定義</a:t>
            </a:r>
            <a:endParaRPr kumimoji="1" lang="ja-JP" altLang="en-US" sz="2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6156896" y="6725574"/>
            <a:ext cx="1262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HGPｺﾞｼｯｸE" pitchFamily="50" charset="-128"/>
                <a:ea typeface="HGPｺﾞｼｯｸE" pitchFamily="50" charset="-128"/>
              </a:rPr>
              <a:t>テスト</a:t>
            </a:r>
            <a:endParaRPr kumimoji="1" lang="ja-JP" altLang="en-US" sz="2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20" name="下カーブ矢印 119"/>
          <p:cNvSpPr/>
          <p:nvPr/>
        </p:nvSpPr>
        <p:spPr>
          <a:xfrm>
            <a:off x="9736228" y="5658777"/>
            <a:ext cx="1202780" cy="757488"/>
          </a:xfrm>
          <a:prstGeom prst="curved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21" name="上カーブ矢印 120"/>
          <p:cNvSpPr/>
          <p:nvPr/>
        </p:nvSpPr>
        <p:spPr>
          <a:xfrm flipH="1">
            <a:off x="9615950" y="6540424"/>
            <a:ext cx="1246313" cy="822699"/>
          </a:xfrm>
          <a:prstGeom prst="curvedUp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10097062" y="6390302"/>
            <a:ext cx="2108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HGPｺﾞｼｯｸE" pitchFamily="50" charset="-128"/>
                <a:ea typeface="HGPｺﾞｼｯｸE" pitchFamily="50" charset="-128"/>
              </a:rPr>
              <a:t>プログラミング</a:t>
            </a:r>
            <a:endParaRPr kumimoji="1" lang="ja-JP" altLang="en-US" sz="2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9194977" y="5985728"/>
            <a:ext cx="239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HGPｺﾞｼｯｸE" pitchFamily="50" charset="-128"/>
                <a:ea typeface="HGPｺﾞｼｯｸE" pitchFamily="50" charset="-128"/>
              </a:rPr>
              <a:t>要求定義</a:t>
            </a:r>
            <a:endParaRPr kumimoji="1" lang="ja-JP" altLang="en-US" sz="2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29" name="テキスト ボックス 128"/>
          <p:cNvSpPr txBox="1"/>
          <p:nvPr/>
        </p:nvSpPr>
        <p:spPr>
          <a:xfrm>
            <a:off x="9194977" y="6749420"/>
            <a:ext cx="1262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HGPｺﾞｼｯｸE" pitchFamily="50" charset="-128"/>
                <a:ea typeface="HGPｺﾞｼｯｸE" pitchFamily="50" charset="-128"/>
              </a:rPr>
              <a:t>テスト</a:t>
            </a:r>
            <a:endParaRPr kumimoji="1" lang="ja-JP" altLang="en-US" sz="2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38" name="1 つの角を丸めた四角形 137"/>
          <p:cNvSpPr/>
          <p:nvPr/>
        </p:nvSpPr>
        <p:spPr>
          <a:xfrm>
            <a:off x="900312" y="21908739"/>
            <a:ext cx="4680520" cy="1080120"/>
          </a:xfrm>
          <a:prstGeom prst="snip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atin typeface="HGPｺﾞｼｯｸE" pitchFamily="50" charset="-128"/>
                <a:ea typeface="HGPｺﾞｼｯｸE" pitchFamily="50" charset="-128"/>
              </a:rPr>
              <a:t>研究方法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grpSp>
        <p:nvGrpSpPr>
          <p:cNvPr id="139" name="グループ化 138"/>
          <p:cNvGrpSpPr/>
          <p:nvPr/>
        </p:nvGrpSpPr>
        <p:grpSpPr>
          <a:xfrm>
            <a:off x="828304" y="23276890"/>
            <a:ext cx="19802200" cy="5256585"/>
            <a:chOff x="900312" y="4338787"/>
            <a:chExt cx="19514168" cy="5904656"/>
          </a:xfrm>
        </p:grpSpPr>
        <p:sp>
          <p:nvSpPr>
            <p:cNvPr id="140" name="角丸四角形 139"/>
            <p:cNvSpPr/>
            <p:nvPr/>
          </p:nvSpPr>
          <p:spPr>
            <a:xfrm>
              <a:off x="900312" y="5850955"/>
              <a:ext cx="19514168" cy="122413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4400" dirty="0" smtClean="0">
                  <a:latin typeface="HGS創英角ｺﾞｼｯｸUB" pitchFamily="50" charset="-128"/>
                  <a:ea typeface="HGS創英角ｺﾞｼｯｸUB" pitchFamily="50" charset="-128"/>
                </a:rPr>
                <a:t>２</a:t>
              </a:r>
              <a:r>
                <a:rPr lang="en-US" altLang="ja-JP" sz="4400" dirty="0" smtClean="0">
                  <a:latin typeface="HGS創英角ｺﾞｼｯｸUB" pitchFamily="50" charset="-128"/>
                  <a:ea typeface="HGS創英角ｺﾞｼｯｸUB" pitchFamily="50" charset="-128"/>
                </a:rPr>
                <a:t>.</a:t>
              </a:r>
              <a:r>
                <a:rPr lang="en-US" altLang="ja-JP" sz="4400" dirty="0" err="1" smtClean="0">
                  <a:latin typeface="HGS創英角ｺﾞｼｯｸUB" pitchFamily="50" charset="-128"/>
                  <a:ea typeface="HGS創英角ｺﾞｼｯｸUB" pitchFamily="50" charset="-128"/>
                </a:rPr>
                <a:t>GitHub</a:t>
              </a:r>
              <a:r>
                <a:rPr lang="en-US" altLang="ja-JP" sz="4400" dirty="0" smtClean="0">
                  <a:latin typeface="HGS創英角ｺﾞｼｯｸUB" pitchFamily="50" charset="-128"/>
                  <a:ea typeface="HGS創英角ｺﾞｼｯｸUB" pitchFamily="50" charset="-128"/>
                </a:rPr>
                <a:t> </a:t>
              </a:r>
              <a:r>
                <a:rPr lang="ja-JP" altLang="en-US" sz="4400" dirty="0" smtClean="0">
                  <a:latin typeface="HGS創英角ｺﾞｼｯｸUB" pitchFamily="50" charset="-128"/>
                  <a:ea typeface="HGS創英角ｺﾞｼｯｸUB" pitchFamily="50" charset="-128"/>
                </a:rPr>
                <a:t>内の</a:t>
              </a:r>
              <a:r>
                <a:rPr lang="en-US" altLang="ja-JP" sz="4400" dirty="0" smtClean="0">
                  <a:latin typeface="HGS創英角ｺﾞｼｯｸUB" pitchFamily="50" charset="-128"/>
                  <a:ea typeface="HGS創英角ｺﾞｼｯｸUB" pitchFamily="50" charset="-128"/>
                </a:rPr>
                <a:t>Issue</a:t>
              </a:r>
              <a:r>
                <a:rPr lang="ja-JP" altLang="en-US" sz="4400" dirty="0" smtClean="0">
                  <a:latin typeface="HGS創英角ｺﾞｼｯｸUB" pitchFamily="50" charset="-128"/>
                  <a:ea typeface="HGS創英角ｺﾞｼｯｸUB" pitchFamily="50" charset="-128"/>
                </a:rPr>
                <a:t>の使用データを収集するツールの開発をする</a:t>
              </a:r>
              <a:endParaRPr lang="en-US" altLang="ja-JP" sz="4400" dirty="0" smtClean="0"/>
            </a:p>
          </p:txBody>
        </p:sp>
        <p:sp>
          <p:nvSpPr>
            <p:cNvPr id="141" name="角丸四角形 140"/>
            <p:cNvSpPr/>
            <p:nvPr/>
          </p:nvSpPr>
          <p:spPr>
            <a:xfrm>
              <a:off x="900312" y="4338787"/>
              <a:ext cx="19514168" cy="122413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4400" dirty="0" smtClean="0">
                  <a:latin typeface="HGS創英角ｺﾞｼｯｸUB" pitchFamily="50" charset="-128"/>
                  <a:ea typeface="HGS創英角ｺﾞｼｯｸUB" pitchFamily="50" charset="-128"/>
                </a:rPr>
                <a:t>１</a:t>
              </a:r>
              <a:r>
                <a:rPr lang="en-US" altLang="ja-JP" sz="4400" dirty="0" smtClean="0">
                  <a:latin typeface="HGS創英角ｺﾞｼｯｸUB" pitchFamily="50" charset="-128"/>
                  <a:ea typeface="HGS創英角ｺﾞｼｯｸUB" pitchFamily="50" charset="-128"/>
                </a:rPr>
                <a:t>.</a:t>
              </a:r>
              <a:r>
                <a:rPr lang="ja-JP" altLang="en-US" sz="4400" dirty="0" smtClean="0">
                  <a:latin typeface="HGS創英角ｺﾞｼｯｸUB" pitchFamily="50" charset="-128"/>
                  <a:ea typeface="HGS創英角ｺﾞｼｯｸUB" pitchFamily="50" charset="-128"/>
                </a:rPr>
                <a:t>チケットが具体的にどのようなものなのか調査する</a:t>
              </a:r>
              <a:endParaRPr lang="en-US" altLang="ja-JP" sz="4400" dirty="0" smtClean="0"/>
            </a:p>
          </p:txBody>
        </p:sp>
        <p:sp>
          <p:nvSpPr>
            <p:cNvPr id="142" name="角丸四角形 141"/>
            <p:cNvSpPr/>
            <p:nvPr/>
          </p:nvSpPr>
          <p:spPr>
            <a:xfrm>
              <a:off x="900312" y="7435131"/>
              <a:ext cx="19514168" cy="122413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4400" dirty="0" smtClean="0">
                  <a:latin typeface="Times New Roman" pitchFamily="18" charset="0"/>
                  <a:ea typeface="HGS創英角ｺﾞｼｯｸUB" pitchFamily="50" charset="-128"/>
                </a:rPr>
                <a:t>３</a:t>
              </a:r>
              <a:r>
                <a:rPr lang="en-US" altLang="ja-JP" sz="4400" dirty="0" smtClean="0">
                  <a:latin typeface="Times New Roman" pitchFamily="18" charset="0"/>
                  <a:ea typeface="HGS創英角ｺﾞｼｯｸUB" pitchFamily="50" charset="-128"/>
                </a:rPr>
                <a:t>.</a:t>
              </a:r>
              <a:r>
                <a:rPr lang="ja-JP" altLang="en-US" sz="4400" dirty="0" smtClean="0">
                  <a:latin typeface="Times New Roman" pitchFamily="18" charset="0"/>
                  <a:ea typeface="HGS創英角ｺﾞｼｯｸUB" pitchFamily="50" charset="-128"/>
                </a:rPr>
                <a:t>収集したデータを解析し，チケットの使われ方を調査する</a:t>
              </a:r>
              <a:endParaRPr lang="en-US" altLang="ja-JP" sz="4400" dirty="0" smtClean="0">
                <a:latin typeface="Times New Roman" pitchFamily="18" charset="0"/>
                <a:ea typeface="HGS創英角ｺﾞｼｯｸUB" pitchFamily="50" charset="-128"/>
              </a:endParaRPr>
            </a:p>
          </p:txBody>
        </p:sp>
        <p:sp>
          <p:nvSpPr>
            <p:cNvPr id="143" name="角丸四角形 142"/>
            <p:cNvSpPr/>
            <p:nvPr/>
          </p:nvSpPr>
          <p:spPr>
            <a:xfrm>
              <a:off x="900312" y="9019307"/>
              <a:ext cx="19514168" cy="122413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4400" dirty="0" smtClean="0">
                  <a:latin typeface="HGS創英角ｺﾞｼｯｸUB" pitchFamily="50" charset="-128"/>
                  <a:ea typeface="HGS創英角ｺﾞｼｯｸUB" pitchFamily="50" charset="-128"/>
                </a:rPr>
                <a:t>４</a:t>
              </a:r>
              <a:r>
                <a:rPr lang="en-US" altLang="ja-JP" sz="4400" dirty="0" smtClean="0">
                  <a:latin typeface="HGS創英角ｺﾞｼｯｸUB" pitchFamily="50" charset="-128"/>
                  <a:ea typeface="HGS創英角ｺﾞｼｯｸUB" pitchFamily="50" charset="-128"/>
                </a:rPr>
                <a:t>.</a:t>
              </a:r>
              <a:r>
                <a:rPr lang="ja-JP" altLang="en-US" sz="4400" dirty="0" smtClean="0">
                  <a:latin typeface="HGS創英角ｺﾞｼｯｸUB" pitchFamily="50" charset="-128"/>
                  <a:ea typeface="HGS創英角ｺﾞｼｯｸUB" pitchFamily="50" charset="-128"/>
                </a:rPr>
                <a:t>チケットがどのような影響を与えるか調査する</a:t>
              </a:r>
              <a:endParaRPr lang="en-US" altLang="ja-JP" sz="4400" dirty="0" smtClean="0">
                <a:latin typeface="Times New Roman" pitchFamily="18" charset="0"/>
                <a:ea typeface="HGS創英角ｺﾞｼｯｸUB" pitchFamily="50" charset="-128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正方形/長方形 48"/>
          <p:cNvSpPr/>
          <p:nvPr/>
        </p:nvSpPr>
        <p:spPr>
          <a:xfrm>
            <a:off x="540272" y="1602483"/>
            <a:ext cx="20306256" cy="73448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0" name="1 つの角を丸めた四角形 9"/>
          <p:cNvSpPr/>
          <p:nvPr/>
        </p:nvSpPr>
        <p:spPr>
          <a:xfrm>
            <a:off x="900312" y="234331"/>
            <a:ext cx="4680520" cy="1080120"/>
          </a:xfrm>
          <a:prstGeom prst="snip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調査現状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grpSp>
        <p:nvGrpSpPr>
          <p:cNvPr id="47" name="グループ化 46"/>
          <p:cNvGrpSpPr/>
          <p:nvPr/>
        </p:nvGrpSpPr>
        <p:grpSpPr>
          <a:xfrm>
            <a:off x="9118974" y="2178547"/>
            <a:ext cx="11871570" cy="6192688"/>
            <a:chOff x="7201086" y="12115651"/>
            <a:chExt cx="14185714" cy="7416824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grpSp>
          <p:nvGrpSpPr>
            <p:cNvPr id="16" name="グループ化 15"/>
            <p:cNvGrpSpPr/>
            <p:nvPr/>
          </p:nvGrpSpPr>
          <p:grpSpPr>
            <a:xfrm>
              <a:off x="8029104" y="12547699"/>
              <a:ext cx="11449270" cy="6797192"/>
              <a:chOff x="4638146" y="13411795"/>
              <a:chExt cx="16748654" cy="8604956"/>
            </a:xfrm>
          </p:grpSpPr>
          <p:sp>
            <p:nvSpPr>
              <p:cNvPr id="12" name="フローチャート : 磁気ディスク 11"/>
              <p:cNvSpPr/>
              <p:nvPr/>
            </p:nvSpPr>
            <p:spPr>
              <a:xfrm>
                <a:off x="14118518" y="17076543"/>
                <a:ext cx="2376263" cy="1440160"/>
              </a:xfrm>
              <a:prstGeom prst="flowChartMagneticDisk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4800">
                  <a:latin typeface="HGPｺﾞｼｯｸE" pitchFamily="50" charset="-128"/>
                  <a:ea typeface="HGPｺﾞｼｯｸE" pitchFamily="50" charset="-128"/>
                </a:endParaRPr>
              </a:p>
            </p:txBody>
          </p:sp>
          <p:sp>
            <p:nvSpPr>
              <p:cNvPr id="13" name="下カーブ矢印 12"/>
              <p:cNvSpPr/>
              <p:nvPr/>
            </p:nvSpPr>
            <p:spPr>
              <a:xfrm>
                <a:off x="9793513" y="13411795"/>
                <a:ext cx="11593287" cy="4176464"/>
              </a:xfrm>
              <a:prstGeom prst="curvedDown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4800">
                  <a:solidFill>
                    <a:schemeClr val="tx1"/>
                  </a:solidFill>
                  <a:latin typeface="HGPｺﾞｼｯｸE" pitchFamily="50" charset="-128"/>
                  <a:ea typeface="HGPｺﾞｼｯｸE" pitchFamily="50" charset="-128"/>
                </a:endParaRPr>
              </a:p>
            </p:txBody>
          </p:sp>
          <p:sp>
            <p:nvSpPr>
              <p:cNvPr id="14" name="下カーブ矢印 13"/>
              <p:cNvSpPr/>
              <p:nvPr/>
            </p:nvSpPr>
            <p:spPr>
              <a:xfrm rot="10800000">
                <a:off x="9167654" y="17696271"/>
                <a:ext cx="11593287" cy="4320480"/>
              </a:xfrm>
              <a:prstGeom prst="curvedDown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4800">
                  <a:solidFill>
                    <a:schemeClr val="tx1"/>
                  </a:solidFill>
                  <a:latin typeface="HGPｺﾞｼｯｸE" pitchFamily="50" charset="-128"/>
                  <a:ea typeface="HGPｺﾞｼｯｸE" pitchFamily="50" charset="-128"/>
                </a:endParaRPr>
              </a:p>
            </p:txBody>
          </p:sp>
          <p:sp>
            <p:nvSpPr>
              <p:cNvPr id="15" name="下カーブ矢印 14"/>
              <p:cNvSpPr/>
              <p:nvPr/>
            </p:nvSpPr>
            <p:spPr>
              <a:xfrm rot="16200000">
                <a:off x="3705334" y="14560631"/>
                <a:ext cx="7560840" cy="5695216"/>
              </a:xfrm>
              <a:prstGeom prst="curvedDownArrow">
                <a:avLst>
                  <a:gd name="adj1" fmla="val 19095"/>
                  <a:gd name="adj2" fmla="val 48794"/>
                  <a:gd name="adj3" fmla="val 20801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4800">
                  <a:solidFill>
                    <a:schemeClr val="tx1"/>
                  </a:solidFill>
                  <a:latin typeface="HGPｺﾞｼｯｸE" pitchFamily="50" charset="-128"/>
                  <a:ea typeface="HGPｺﾞｼｯｸE" pitchFamily="50" charset="-128"/>
                </a:endParaRPr>
              </a:p>
            </p:txBody>
          </p:sp>
        </p:grpSp>
        <p:sp>
          <p:nvSpPr>
            <p:cNvPr id="17" name="正方形/長方形 16"/>
            <p:cNvSpPr/>
            <p:nvPr/>
          </p:nvSpPr>
          <p:spPr>
            <a:xfrm>
              <a:off x="17354352" y="13771835"/>
              <a:ext cx="4032448" cy="93610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 smtClean="0">
                  <a:latin typeface="HGPｺﾞｼｯｸE" pitchFamily="50" charset="-128"/>
                  <a:ea typeface="HGPｺﾞｼｯｸE" pitchFamily="50" charset="-128"/>
                </a:rPr>
                <a:t>タスクを書き出す</a:t>
              </a:r>
              <a:endParaRPr kumimoji="1" lang="ja-JP" altLang="en-US" sz="2800" dirty="0"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17354352" y="16940187"/>
              <a:ext cx="4032448" cy="93610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800" dirty="0">
                  <a:latin typeface="HGPｺﾞｼｯｸE" pitchFamily="50" charset="-128"/>
                  <a:ea typeface="HGPｺﾞｼｯｸE" pitchFamily="50" charset="-128"/>
                </a:rPr>
                <a:t>チケット</a:t>
              </a:r>
              <a:r>
                <a:rPr lang="ja-JP" altLang="en-US" sz="2800" dirty="0" smtClean="0">
                  <a:latin typeface="HGPｺﾞｼｯｸE" pitchFamily="50" charset="-128"/>
                  <a:ea typeface="HGPｺﾞｼｯｸE" pitchFamily="50" charset="-128"/>
                </a:rPr>
                <a:t>の解消</a:t>
              </a:r>
              <a:endParaRPr kumimoji="1" lang="ja-JP" altLang="en-US" sz="2800" dirty="0"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10405368" y="12115651"/>
              <a:ext cx="4032448" cy="93610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800" dirty="0">
                  <a:latin typeface="HGPｺﾞｼｯｸE" pitchFamily="50" charset="-128"/>
                  <a:ea typeface="HGPｺﾞｼｯｸE" pitchFamily="50" charset="-128"/>
                </a:rPr>
                <a:t>リテレーション計画</a:t>
              </a:r>
              <a:endParaRPr kumimoji="1" lang="ja-JP" altLang="en-US" sz="2800" dirty="0"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10405368" y="18380347"/>
              <a:ext cx="4032448" cy="93610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800" dirty="0">
                  <a:latin typeface="HGPｺﾞｼｯｸE" pitchFamily="50" charset="-128"/>
                  <a:ea typeface="HGPｺﾞｼｯｸE" pitchFamily="50" charset="-128"/>
                </a:rPr>
                <a:t>リリース</a:t>
              </a:r>
              <a:endParaRPr kumimoji="1" lang="ja-JP" altLang="en-US" sz="2800" dirty="0"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9109224" y="15716051"/>
              <a:ext cx="4032448" cy="93610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800" dirty="0">
                  <a:latin typeface="HGPｺﾞｼｯｸE" pitchFamily="50" charset="-128"/>
                  <a:ea typeface="HGPｺﾞｼｯｸE" pitchFamily="50" charset="-128"/>
                </a:rPr>
                <a:t>作業振り返り</a:t>
              </a:r>
              <a:endParaRPr kumimoji="1" lang="ja-JP" altLang="en-US" sz="2800" dirty="0"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7201086" y="14542991"/>
              <a:ext cx="4032447" cy="93610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800" dirty="0" smtClean="0">
                  <a:latin typeface="HGPｺﾞｼｯｸE" pitchFamily="50" charset="-128"/>
                  <a:ea typeface="HGPｺﾞｼｯｸE" pitchFamily="50" charset="-128"/>
                </a:rPr>
                <a:t>問題・顧客の要望</a:t>
              </a:r>
              <a:endParaRPr kumimoji="1" lang="ja-JP" altLang="en-US" sz="2800" dirty="0"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23" name="円/楕円 22"/>
            <p:cNvSpPr/>
            <p:nvPr/>
          </p:nvSpPr>
          <p:spPr>
            <a:xfrm>
              <a:off x="16526048" y="13123763"/>
              <a:ext cx="1512168" cy="100811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 smtClean="0">
                  <a:latin typeface="HGPｺﾞｼｯｸE" pitchFamily="50" charset="-128"/>
                  <a:ea typeface="HGPｺﾞｼｯｸE" pitchFamily="50" charset="-128"/>
                </a:rPr>
                <a:t>発行</a:t>
              </a:r>
              <a:endParaRPr kumimoji="1" lang="ja-JP" altLang="en-US" sz="2400" dirty="0"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25" name="円/楕円 24"/>
            <p:cNvSpPr/>
            <p:nvPr/>
          </p:nvSpPr>
          <p:spPr>
            <a:xfrm>
              <a:off x="16742072" y="17516251"/>
              <a:ext cx="1512168" cy="100811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dirty="0">
                  <a:latin typeface="HGPｺﾞｼｯｸE" pitchFamily="50" charset="-128"/>
                  <a:ea typeface="HGPｺﾞｼｯｸE" pitchFamily="50" charset="-128"/>
                </a:rPr>
                <a:t>更新</a:t>
              </a:r>
              <a:endParaRPr kumimoji="1" lang="ja-JP" altLang="en-US" sz="2400" dirty="0"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26" name="円/楕円 25"/>
            <p:cNvSpPr/>
            <p:nvPr/>
          </p:nvSpPr>
          <p:spPr>
            <a:xfrm>
              <a:off x="13429704" y="18524363"/>
              <a:ext cx="2520280" cy="100811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dirty="0">
                  <a:latin typeface="HGPｺﾞｼｯｸE" pitchFamily="50" charset="-128"/>
                  <a:ea typeface="HGPｺﾞｼｯｸE" pitchFamily="50" charset="-128"/>
                </a:rPr>
                <a:t>クローズ</a:t>
              </a:r>
              <a:endParaRPr kumimoji="1" lang="ja-JP" altLang="en-US" sz="2400" dirty="0"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27" name="円/楕円 26"/>
            <p:cNvSpPr/>
            <p:nvPr/>
          </p:nvSpPr>
          <p:spPr>
            <a:xfrm>
              <a:off x="12349584" y="16292115"/>
              <a:ext cx="1512168" cy="100811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dirty="0">
                  <a:latin typeface="HGPｺﾞｼｯｸE" pitchFamily="50" charset="-128"/>
                  <a:ea typeface="HGPｺﾞｼｯｸE" pitchFamily="50" charset="-128"/>
                </a:rPr>
                <a:t>集計</a:t>
              </a:r>
              <a:endParaRPr kumimoji="1" lang="ja-JP" altLang="en-US" sz="2400" dirty="0">
                <a:latin typeface="HGPｺﾞｼｯｸE" pitchFamily="50" charset="-128"/>
                <a:ea typeface="HGPｺﾞｼｯｸE" pitchFamily="50" charset="-128"/>
              </a:endParaRPr>
            </a:p>
          </p:txBody>
        </p:sp>
        <p:cxnSp>
          <p:nvCxnSpPr>
            <p:cNvPr id="29" name="直線矢印コネクタ 28"/>
            <p:cNvCxnSpPr>
              <a:stCxn id="17" idx="1"/>
            </p:cNvCxnSpPr>
            <p:nvPr/>
          </p:nvCxnSpPr>
          <p:spPr>
            <a:xfrm flipH="1">
              <a:off x="15877976" y="14239887"/>
              <a:ext cx="1476376" cy="12601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30" name="直線矢印コネクタ 29"/>
            <p:cNvCxnSpPr>
              <a:stCxn id="18" idx="1"/>
              <a:endCxn id="12" idx="4"/>
            </p:cNvCxnSpPr>
            <p:nvPr/>
          </p:nvCxnSpPr>
          <p:spPr>
            <a:xfrm flipH="1" flipV="1">
              <a:off x="16134222" y="16011345"/>
              <a:ext cx="1220130" cy="13968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34" name="直線矢印コネクタ 33"/>
            <p:cNvCxnSpPr>
              <a:stCxn id="12" idx="3"/>
              <a:endCxn id="26" idx="0"/>
            </p:cNvCxnSpPr>
            <p:nvPr/>
          </p:nvCxnSpPr>
          <p:spPr>
            <a:xfrm flipH="1">
              <a:off x="14689844" y="16580147"/>
              <a:ext cx="632179" cy="19442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39" name="直線矢印コネクタ 38"/>
            <p:cNvCxnSpPr>
              <a:stCxn id="12" idx="2"/>
              <a:endCxn id="21" idx="3"/>
            </p:cNvCxnSpPr>
            <p:nvPr/>
          </p:nvCxnSpPr>
          <p:spPr>
            <a:xfrm flipH="1">
              <a:off x="13141672" y="16011345"/>
              <a:ext cx="1368152" cy="1727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43" name="直線矢印コネクタ 42"/>
            <p:cNvCxnSpPr>
              <a:stCxn id="19" idx="2"/>
            </p:cNvCxnSpPr>
            <p:nvPr/>
          </p:nvCxnSpPr>
          <p:spPr>
            <a:xfrm>
              <a:off x="12421592" y="13051755"/>
              <a:ext cx="2160240" cy="25202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51" name="角丸四角形 50"/>
          <p:cNvSpPr/>
          <p:nvPr/>
        </p:nvSpPr>
        <p:spPr>
          <a:xfrm>
            <a:off x="972320" y="1746499"/>
            <a:ext cx="7992888" cy="698477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チケット駆動開発とはチケットを中心として進めていく開発方法</a:t>
            </a:r>
            <a:endParaRPr lang="en-US" altLang="ja-JP" sz="3600" dirty="0" smtClean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endParaRPr lang="en-US" altLang="ja-JP" sz="3600" dirty="0" smtClean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r>
              <a:rPr lang="ja-JP" altLang="en-US" sz="3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以下のようにチケットを使用する</a:t>
            </a:r>
            <a:endParaRPr lang="en-US" altLang="ja-JP" sz="3600" dirty="0" smtClean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endParaRPr lang="en-US" altLang="ja-JP" sz="3600" dirty="0">
              <a:solidFill>
                <a:schemeClr val="bg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endParaRPr lang="en-US" altLang="ja-JP" sz="3600" dirty="0" smtClean="0">
              <a:solidFill>
                <a:schemeClr val="bg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endParaRPr lang="en-US" altLang="ja-JP" sz="3600" dirty="0">
              <a:solidFill>
                <a:schemeClr val="bg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endParaRPr lang="en-US" altLang="ja-JP" sz="3600" dirty="0" smtClean="0">
              <a:solidFill>
                <a:schemeClr val="bg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endParaRPr lang="en-US" altLang="ja-JP" sz="3600" dirty="0" smtClean="0">
              <a:solidFill>
                <a:schemeClr val="bg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endParaRPr lang="en-US" altLang="ja-JP" sz="3600" dirty="0" smtClean="0">
              <a:solidFill>
                <a:schemeClr val="bg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1188344" y="4698827"/>
            <a:ext cx="7560840" cy="11521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１．チケットをプロジェクトの情報の中　　</a:t>
            </a:r>
            <a:endParaRPr lang="en-US" altLang="ja-JP" sz="3600" dirty="0" smtClean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r>
              <a:rPr lang="ja-JP" altLang="en-US" sz="3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　　心とする</a:t>
            </a:r>
            <a:endParaRPr lang="en-US" altLang="ja-JP" sz="3600" dirty="0" smtClean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1188344" y="5922963"/>
            <a:ext cx="7560840" cy="11521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２．チケットによる作業の割り振りと進</a:t>
            </a:r>
            <a:endParaRPr lang="en-US" altLang="ja-JP" sz="3600" dirty="0" smtClean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r>
              <a:rPr lang="ja-JP" altLang="en-US" sz="3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　　捗管理</a:t>
            </a:r>
            <a:endParaRPr lang="en-US" altLang="ja-JP" sz="3600" dirty="0" smtClean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1188344" y="7147099"/>
            <a:ext cx="7560840" cy="11521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３．チケットなしのコミットは禁止</a:t>
            </a:r>
          </a:p>
          <a:p>
            <a:r>
              <a:rPr lang="ja-JP" altLang="en-US" sz="3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　　とする</a:t>
            </a:r>
            <a:r>
              <a:rPr lang="en-US" altLang="ja-JP" sz="3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No Ticket, No Commit!</a:t>
            </a:r>
            <a:endParaRPr lang="ja-JP" altLang="en-US" sz="3600" dirty="0" smtClean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1908424" y="1530475"/>
            <a:ext cx="5976664" cy="86409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 smtClean="0">
                <a:latin typeface="HGPｺﾞｼｯｸE" pitchFamily="50" charset="-128"/>
                <a:ea typeface="HGPｺﾞｼｯｸE" pitchFamily="50" charset="-128"/>
              </a:rPr>
              <a:t>チケット駆動開発とは</a:t>
            </a:r>
            <a:endParaRPr kumimoji="1" lang="ja-JP" altLang="en-US" sz="4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540272" y="9161759"/>
            <a:ext cx="20306256" cy="73448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96" name="角丸四角形 95"/>
          <p:cNvSpPr/>
          <p:nvPr/>
        </p:nvSpPr>
        <p:spPr>
          <a:xfrm>
            <a:off x="982054" y="9925347"/>
            <a:ext cx="7992888" cy="6194252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 smtClean="0">
                <a:solidFill>
                  <a:schemeClr val="bg1"/>
                </a:solidFill>
                <a:latin typeface="HGPｺﾞｼｯｸE" pitchFamily="50" charset="-128"/>
                <a:ea typeface="HGPｺﾞｼｯｸE" pitchFamily="50" charset="-128"/>
              </a:rPr>
              <a:t>ソフトウェア開発支援サービス</a:t>
            </a:r>
            <a:endParaRPr lang="en-US" altLang="ja-JP" sz="3600" dirty="0" smtClean="0">
              <a:solidFill>
                <a:schemeClr val="bg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endParaRPr lang="en-US" altLang="ja-JP" sz="3600" dirty="0">
              <a:solidFill>
                <a:schemeClr val="bg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endParaRPr lang="en-US" altLang="ja-JP" sz="3600" dirty="0">
              <a:solidFill>
                <a:schemeClr val="bg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endParaRPr lang="en-US" altLang="ja-JP" sz="3600" dirty="0" smtClean="0">
              <a:solidFill>
                <a:schemeClr val="bg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endParaRPr lang="en-US" altLang="ja-JP" sz="3600" dirty="0" smtClean="0">
              <a:solidFill>
                <a:schemeClr val="bg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endParaRPr lang="en-US" altLang="ja-JP" sz="3600" dirty="0" smtClean="0">
              <a:solidFill>
                <a:schemeClr val="bg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endParaRPr lang="en-US" altLang="ja-JP" sz="3600" dirty="0">
              <a:solidFill>
                <a:schemeClr val="bg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endParaRPr lang="en-US" altLang="ja-JP" sz="3600" dirty="0" smtClean="0">
              <a:solidFill>
                <a:schemeClr val="bg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endParaRPr lang="en-US" altLang="ja-JP" sz="3600" dirty="0" smtClean="0">
              <a:solidFill>
                <a:schemeClr val="bg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endParaRPr lang="en-US" altLang="ja-JP" sz="3600" dirty="0" smtClean="0">
              <a:solidFill>
                <a:schemeClr val="bg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94" name="角丸四角形 93"/>
          <p:cNvSpPr/>
          <p:nvPr/>
        </p:nvSpPr>
        <p:spPr>
          <a:xfrm>
            <a:off x="1990166" y="9233767"/>
            <a:ext cx="5976664" cy="86409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err="1" smtClean="0">
                <a:latin typeface="HGPｺﾞｼｯｸE" pitchFamily="50" charset="-128"/>
                <a:ea typeface="HGPｺﾞｼｯｸE" pitchFamily="50" charset="-128"/>
              </a:rPr>
              <a:t>GitHub</a:t>
            </a:r>
            <a:r>
              <a:rPr kumimoji="1" lang="ja-JP" altLang="en-US" sz="4400" dirty="0" smtClean="0">
                <a:latin typeface="HGPｺﾞｼｯｸE" pitchFamily="50" charset="-128"/>
                <a:ea typeface="HGPｺﾞｼｯｸE" pitchFamily="50" charset="-128"/>
              </a:rPr>
              <a:t>とは</a:t>
            </a:r>
            <a:endParaRPr kumimoji="1" lang="ja-JP" altLang="en-US" sz="4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97" name="正方形/長方形 96"/>
          <p:cNvSpPr/>
          <p:nvPr/>
        </p:nvSpPr>
        <p:spPr>
          <a:xfrm>
            <a:off x="1217128" y="11432107"/>
            <a:ext cx="7263074" cy="649636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・バージョン管理が行える</a:t>
            </a:r>
          </a:p>
        </p:txBody>
      </p:sp>
      <p:sp>
        <p:nvSpPr>
          <p:cNvPr id="98" name="正方形/長方形 97"/>
          <p:cNvSpPr/>
          <p:nvPr/>
        </p:nvSpPr>
        <p:spPr>
          <a:xfrm>
            <a:off x="1207394" y="12184530"/>
            <a:ext cx="7263074" cy="649636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・チケットと同様な機能の</a:t>
            </a:r>
            <a:r>
              <a:rPr lang="en-US" altLang="ja-JP" sz="28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Issue</a:t>
            </a:r>
            <a:r>
              <a:rPr lang="ja-JP" altLang="en-US" sz="28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が存在する</a:t>
            </a:r>
          </a:p>
        </p:txBody>
      </p:sp>
      <p:sp>
        <p:nvSpPr>
          <p:cNvPr id="99" name="正方形/長方形 98"/>
          <p:cNvSpPr/>
          <p:nvPr/>
        </p:nvSpPr>
        <p:spPr>
          <a:xfrm>
            <a:off x="1198078" y="12979747"/>
            <a:ext cx="7263074" cy="649636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・</a:t>
            </a:r>
            <a:r>
              <a:rPr lang="en-US" altLang="ja-JP" sz="28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170</a:t>
            </a:r>
            <a:r>
              <a:rPr lang="ja-JP" altLang="en-US" sz="28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万人が使用し，最も多く使われている</a:t>
            </a:r>
          </a:p>
        </p:txBody>
      </p:sp>
      <p:sp>
        <p:nvSpPr>
          <p:cNvPr id="103" name="1 つの角を丸めた四角形 102"/>
          <p:cNvSpPr/>
          <p:nvPr/>
        </p:nvSpPr>
        <p:spPr>
          <a:xfrm>
            <a:off x="828304" y="24357011"/>
            <a:ext cx="4680520" cy="1080120"/>
          </a:xfrm>
          <a:prstGeom prst="snip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HGPｺﾞｼｯｸE" pitchFamily="50" charset="-128"/>
                <a:ea typeface="HGPｺﾞｼｯｸE" pitchFamily="50" charset="-128"/>
              </a:rPr>
              <a:t>計画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graphicFrame>
        <p:nvGraphicFramePr>
          <p:cNvPr id="104" name="表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694298"/>
              </p:ext>
            </p:extLst>
          </p:nvPr>
        </p:nvGraphicFramePr>
        <p:xfrm>
          <a:off x="1620392" y="25437131"/>
          <a:ext cx="18322628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5256"/>
                <a:gridCol w="7017372"/>
              </a:tblGrid>
              <a:tr h="660073">
                <a:tc>
                  <a:txBody>
                    <a:bodyPr/>
                    <a:lstStyle/>
                    <a:p>
                      <a:r>
                        <a:rPr kumimoji="1" lang="ja-JP" altLang="en-US" sz="4000" dirty="0" smtClean="0">
                          <a:latin typeface="HGPｺﾞｼｯｸE" pitchFamily="50" charset="-128"/>
                          <a:ea typeface="HGPｺﾞｼｯｸE" pitchFamily="50" charset="-128"/>
                        </a:rPr>
                        <a:t>内容</a:t>
                      </a:r>
                      <a:endParaRPr kumimoji="1" lang="ja-JP" altLang="en-US" sz="4000" dirty="0">
                        <a:latin typeface="HGPｺﾞｼｯｸE" pitchFamily="50" charset="-128"/>
                        <a:ea typeface="HGPｺﾞｼｯｸE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000" dirty="0" smtClean="0">
                          <a:latin typeface="HGPｺﾞｼｯｸE" pitchFamily="50" charset="-128"/>
                          <a:ea typeface="HGPｺﾞｼｯｸE" pitchFamily="50" charset="-128"/>
                        </a:rPr>
                        <a:t>日程</a:t>
                      </a:r>
                      <a:endParaRPr kumimoji="1" lang="ja-JP" altLang="en-US" sz="4000" dirty="0">
                        <a:latin typeface="HGPｺﾞｼｯｸE" pitchFamily="50" charset="-128"/>
                        <a:ea typeface="HGPｺﾞｼｯｸE" pitchFamily="50" charset="-128"/>
                      </a:endParaRPr>
                    </a:p>
                  </a:txBody>
                  <a:tcPr/>
                </a:tc>
              </a:tr>
              <a:tr h="660073">
                <a:tc>
                  <a:txBody>
                    <a:bodyPr/>
                    <a:lstStyle/>
                    <a:p>
                      <a:r>
                        <a:rPr kumimoji="1" lang="ja-JP" altLang="en-US" sz="4000" kern="1200" baseline="0" dirty="0" smtClean="0">
                          <a:solidFill>
                            <a:schemeClr val="dk1"/>
                          </a:solidFill>
                          <a:latin typeface="HGPｺﾞｼｯｸE" pitchFamily="50" charset="-128"/>
                          <a:ea typeface="HGPｺﾞｼｯｸE" pitchFamily="50" charset="-128"/>
                          <a:cs typeface="+mn-cs"/>
                        </a:rPr>
                        <a:t>調査対象のデータ決め</a:t>
                      </a:r>
                      <a:endParaRPr kumimoji="1" lang="en-US" altLang="ja-JP" sz="4000" kern="1200" baseline="0" dirty="0" smtClean="0">
                        <a:solidFill>
                          <a:schemeClr val="dk1"/>
                        </a:solidFill>
                        <a:latin typeface="HGPｺﾞｼｯｸE" pitchFamily="50" charset="-128"/>
                        <a:ea typeface="HGPｺﾞｼｯｸE" pitchFamily="50" charset="-128"/>
                        <a:cs typeface="+mn-cs"/>
                      </a:endParaRPr>
                    </a:p>
                    <a:p>
                      <a:r>
                        <a:rPr kumimoji="1" lang="ja-JP" altLang="en-US" sz="4000" kern="1200" baseline="0" dirty="0" smtClean="0">
                          <a:solidFill>
                            <a:schemeClr val="dk1"/>
                          </a:solidFill>
                          <a:latin typeface="HGPｺﾞｼｯｸE" pitchFamily="50" charset="-128"/>
                          <a:ea typeface="HGPｺﾞｼｯｸE" pitchFamily="50" charset="-128"/>
                          <a:cs typeface="+mn-cs"/>
                        </a:rPr>
                        <a:t>データ収集のためのソフト開発</a:t>
                      </a:r>
                      <a:endParaRPr kumimoji="1" lang="ja-JP" altLang="en-US" sz="7200" dirty="0">
                        <a:latin typeface="HGPｺﾞｼｯｸE" pitchFamily="50" charset="-128"/>
                        <a:ea typeface="HGPｺﾞｼｯｸE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000" dirty="0" smtClean="0">
                          <a:latin typeface="HGPｺﾞｼｯｸE" pitchFamily="50" charset="-128"/>
                          <a:ea typeface="HGPｺﾞｼｯｸE" pitchFamily="50" charset="-128"/>
                        </a:rPr>
                        <a:t>２０１３年</a:t>
                      </a:r>
                      <a:r>
                        <a:rPr kumimoji="1" lang="en-US" altLang="ja-JP" sz="4000" dirty="0" smtClean="0">
                          <a:latin typeface="HGPｺﾞｼｯｸE" pitchFamily="50" charset="-128"/>
                          <a:ea typeface="HGPｺﾞｼｯｸE" pitchFamily="50" charset="-128"/>
                        </a:rPr>
                        <a:t>10</a:t>
                      </a:r>
                      <a:r>
                        <a:rPr kumimoji="1" lang="ja-JP" altLang="en-US" sz="4000" dirty="0" smtClean="0">
                          <a:latin typeface="HGPｺﾞｼｯｸE" pitchFamily="50" charset="-128"/>
                          <a:ea typeface="HGPｺﾞｼｯｸE" pitchFamily="50" charset="-128"/>
                        </a:rPr>
                        <a:t>月</a:t>
                      </a:r>
                      <a:endParaRPr kumimoji="1" lang="ja-JP" altLang="en-US" sz="4000" dirty="0">
                        <a:latin typeface="HGPｺﾞｼｯｸE" pitchFamily="50" charset="-128"/>
                        <a:ea typeface="HGPｺﾞｼｯｸE" pitchFamily="50" charset="-128"/>
                      </a:endParaRPr>
                    </a:p>
                  </a:txBody>
                  <a:tcPr/>
                </a:tc>
              </a:tr>
              <a:tr h="660073">
                <a:tc>
                  <a:txBody>
                    <a:bodyPr/>
                    <a:lstStyle/>
                    <a:p>
                      <a:r>
                        <a:rPr kumimoji="1" lang="ja-JP" altLang="en-US" sz="4000" kern="1200" baseline="0" dirty="0" smtClean="0">
                          <a:solidFill>
                            <a:schemeClr val="dk1"/>
                          </a:solidFill>
                          <a:latin typeface="HGPｺﾞｼｯｸE" pitchFamily="50" charset="-128"/>
                          <a:ea typeface="HGPｺﾞｼｯｸE" pitchFamily="50" charset="-128"/>
                          <a:cs typeface="+mn-cs"/>
                        </a:rPr>
                        <a:t>データ収集のためのソフト開発及び検証</a:t>
                      </a:r>
                      <a:endParaRPr kumimoji="1" lang="ja-JP" altLang="en-US" sz="7200" dirty="0">
                        <a:latin typeface="HGPｺﾞｼｯｸE" pitchFamily="50" charset="-128"/>
                        <a:ea typeface="HGPｺﾞｼｯｸE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000" dirty="0" smtClean="0">
                          <a:latin typeface="HGPｺﾞｼｯｸE" pitchFamily="50" charset="-128"/>
                          <a:ea typeface="HGPｺﾞｼｯｸE" pitchFamily="50" charset="-128"/>
                        </a:rPr>
                        <a:t>２０１３年</a:t>
                      </a:r>
                      <a:r>
                        <a:rPr kumimoji="1" lang="en-US" altLang="ja-JP" sz="4000" dirty="0" smtClean="0">
                          <a:latin typeface="HGPｺﾞｼｯｸE" pitchFamily="50" charset="-128"/>
                          <a:ea typeface="HGPｺﾞｼｯｸE" pitchFamily="50" charset="-128"/>
                        </a:rPr>
                        <a:t>11</a:t>
                      </a:r>
                      <a:r>
                        <a:rPr kumimoji="1" lang="ja-JP" altLang="en-US" sz="4000" dirty="0" smtClean="0">
                          <a:latin typeface="HGPｺﾞｼｯｸE" pitchFamily="50" charset="-128"/>
                          <a:ea typeface="HGPｺﾞｼｯｸE" pitchFamily="50" charset="-128"/>
                        </a:rPr>
                        <a:t>月～</a:t>
                      </a:r>
                      <a:endParaRPr kumimoji="1" lang="ja-JP" altLang="en-US" sz="4000" dirty="0">
                        <a:latin typeface="HGPｺﾞｼｯｸE" pitchFamily="50" charset="-128"/>
                        <a:ea typeface="HGPｺﾞｼｯｸE" pitchFamily="50" charset="-128"/>
                      </a:endParaRPr>
                    </a:p>
                  </a:txBody>
                  <a:tcPr/>
                </a:tc>
              </a:tr>
              <a:tr h="660073">
                <a:tc>
                  <a:txBody>
                    <a:bodyPr/>
                    <a:lstStyle/>
                    <a:p>
                      <a:r>
                        <a:rPr kumimoji="1" lang="ja-JP" altLang="en-US" sz="4000" kern="1200" baseline="0" dirty="0" smtClean="0">
                          <a:solidFill>
                            <a:schemeClr val="dk1"/>
                          </a:solidFill>
                          <a:latin typeface="HGPｺﾞｼｯｸE" pitchFamily="50" charset="-128"/>
                          <a:ea typeface="HGPｺﾞｼｯｸE" pitchFamily="50" charset="-128"/>
                          <a:cs typeface="+mn-cs"/>
                        </a:rPr>
                        <a:t>データ分析，まとめ</a:t>
                      </a:r>
                      <a:endParaRPr kumimoji="1" lang="ja-JP" altLang="en-US" sz="7200" dirty="0">
                        <a:latin typeface="HGPｺﾞｼｯｸE" pitchFamily="50" charset="-128"/>
                        <a:ea typeface="HGPｺﾞｼｯｸE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000" dirty="0" smtClean="0">
                          <a:latin typeface="HGPｺﾞｼｯｸE" pitchFamily="50" charset="-128"/>
                          <a:ea typeface="HGPｺﾞｼｯｸE" pitchFamily="50" charset="-128"/>
                        </a:rPr>
                        <a:t>２０１３年</a:t>
                      </a:r>
                      <a:r>
                        <a:rPr kumimoji="1" lang="en-US" altLang="ja-JP" sz="4000" dirty="0" smtClean="0">
                          <a:latin typeface="HGPｺﾞｼｯｸE" pitchFamily="50" charset="-128"/>
                          <a:ea typeface="HGPｺﾞｼｯｸE" pitchFamily="50" charset="-128"/>
                        </a:rPr>
                        <a:t>12</a:t>
                      </a:r>
                      <a:r>
                        <a:rPr kumimoji="1" lang="ja-JP" altLang="en-US" sz="4000" dirty="0" smtClean="0">
                          <a:latin typeface="HGPｺﾞｼｯｸE" pitchFamily="50" charset="-128"/>
                          <a:ea typeface="HGPｺﾞｼｯｸE" pitchFamily="50" charset="-128"/>
                        </a:rPr>
                        <a:t>月～</a:t>
                      </a:r>
                      <a:endParaRPr kumimoji="1" lang="ja-JP" altLang="en-US" sz="4000" dirty="0">
                        <a:latin typeface="HGPｺﾞｼｯｸE" pitchFamily="50" charset="-128"/>
                        <a:ea typeface="HGPｺﾞｼｯｸE" pitchFamily="50" charset="-128"/>
                      </a:endParaRPr>
                    </a:p>
                  </a:txBody>
                  <a:tcPr/>
                </a:tc>
              </a:tr>
              <a:tr h="660073">
                <a:tc>
                  <a:txBody>
                    <a:bodyPr/>
                    <a:lstStyle/>
                    <a:p>
                      <a:r>
                        <a:rPr kumimoji="1" lang="ja-JP" altLang="en-US" sz="4000" kern="1200" baseline="0" dirty="0" smtClean="0">
                          <a:solidFill>
                            <a:schemeClr val="dk1"/>
                          </a:solidFill>
                          <a:latin typeface="HGPｺﾞｼｯｸE" pitchFamily="50" charset="-128"/>
                          <a:ea typeface="HGPｺﾞｼｯｸE" pitchFamily="50" charset="-128"/>
                          <a:cs typeface="+mn-cs"/>
                        </a:rPr>
                        <a:t>論文の執筆，発表資料の作成</a:t>
                      </a:r>
                      <a:endParaRPr kumimoji="1" lang="ja-JP" altLang="en-US" sz="7200" dirty="0">
                        <a:latin typeface="HGPｺﾞｼｯｸE" pitchFamily="50" charset="-128"/>
                        <a:ea typeface="HGPｺﾞｼｯｸE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000" dirty="0" smtClean="0">
                          <a:latin typeface="HGPｺﾞｼｯｸE" pitchFamily="50" charset="-128"/>
                          <a:ea typeface="HGPｺﾞｼｯｸE" pitchFamily="50" charset="-128"/>
                        </a:rPr>
                        <a:t>２０１</a:t>
                      </a:r>
                      <a:r>
                        <a:rPr kumimoji="1" lang="en-US" altLang="ja-JP" sz="4000" dirty="0" smtClean="0">
                          <a:latin typeface="HGPｺﾞｼｯｸE" pitchFamily="50" charset="-128"/>
                          <a:ea typeface="HGPｺﾞｼｯｸE" pitchFamily="50" charset="-128"/>
                        </a:rPr>
                        <a:t>4</a:t>
                      </a:r>
                      <a:r>
                        <a:rPr kumimoji="1" lang="ja-JP" altLang="en-US" sz="4000" dirty="0" smtClean="0">
                          <a:latin typeface="HGPｺﾞｼｯｸE" pitchFamily="50" charset="-128"/>
                          <a:ea typeface="HGPｺﾞｼｯｸE" pitchFamily="50" charset="-128"/>
                        </a:rPr>
                        <a:t>年</a:t>
                      </a:r>
                      <a:r>
                        <a:rPr kumimoji="1" lang="en-US" altLang="ja-JP" sz="4000" dirty="0" smtClean="0">
                          <a:latin typeface="HGPｺﾞｼｯｸE" pitchFamily="50" charset="-128"/>
                          <a:ea typeface="HGPｺﾞｼｯｸE" pitchFamily="50" charset="-128"/>
                        </a:rPr>
                        <a:t>1</a:t>
                      </a:r>
                      <a:r>
                        <a:rPr kumimoji="1" lang="ja-JP" altLang="en-US" sz="4000" dirty="0" smtClean="0">
                          <a:latin typeface="HGPｺﾞｼｯｸE" pitchFamily="50" charset="-128"/>
                          <a:ea typeface="HGPｺﾞｼｯｸE" pitchFamily="50" charset="-128"/>
                        </a:rPr>
                        <a:t>月～</a:t>
                      </a:r>
                      <a:endParaRPr kumimoji="1" lang="ja-JP" altLang="en-US" sz="4000" dirty="0">
                        <a:latin typeface="HGPｺﾞｼｯｸE" pitchFamily="50" charset="-128"/>
                        <a:ea typeface="HGPｺﾞｼｯｸE" pitchFamily="50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080" y="9258906"/>
            <a:ext cx="10058400" cy="7150521"/>
          </a:xfrm>
          <a:prstGeom prst="rect">
            <a:avLst/>
          </a:prstGeom>
        </p:spPr>
      </p:pic>
      <p:sp>
        <p:nvSpPr>
          <p:cNvPr id="50" name="正方形/長方形 49"/>
          <p:cNvSpPr/>
          <p:nvPr/>
        </p:nvSpPr>
        <p:spPr>
          <a:xfrm>
            <a:off x="540272" y="16798216"/>
            <a:ext cx="20306256" cy="73448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484" y="18878576"/>
            <a:ext cx="7601196" cy="5235844"/>
          </a:xfrm>
          <a:prstGeom prst="rect">
            <a:avLst/>
          </a:prstGeom>
        </p:spPr>
      </p:pic>
      <p:sp>
        <p:nvSpPr>
          <p:cNvPr id="57" name="角丸四角形 56"/>
          <p:cNvSpPr/>
          <p:nvPr/>
        </p:nvSpPr>
        <p:spPr>
          <a:xfrm>
            <a:off x="1180258" y="17695970"/>
            <a:ext cx="7992888" cy="129614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3600" dirty="0">
              <a:solidFill>
                <a:schemeClr val="bg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endParaRPr lang="en-US" altLang="ja-JP" sz="3600" dirty="0" smtClean="0">
              <a:solidFill>
                <a:schemeClr val="bg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endParaRPr lang="en-US" altLang="ja-JP" sz="3600" dirty="0" smtClean="0">
              <a:solidFill>
                <a:schemeClr val="bg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endParaRPr lang="en-US" altLang="ja-JP" sz="3600" dirty="0" smtClean="0">
              <a:solidFill>
                <a:schemeClr val="bg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endParaRPr lang="en-US" altLang="ja-JP" sz="3600" dirty="0" smtClean="0">
              <a:solidFill>
                <a:schemeClr val="bg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r>
              <a:rPr lang="en-US" altLang="ja-JP" sz="3600" dirty="0" err="1" smtClean="0">
                <a:solidFill>
                  <a:schemeClr val="bg1"/>
                </a:solidFill>
                <a:latin typeface="HGPｺﾞｼｯｸE" pitchFamily="50" charset="-128"/>
                <a:ea typeface="HGPｺﾞｼｯｸE" pitchFamily="50" charset="-128"/>
              </a:rPr>
              <a:t>GitHub</a:t>
            </a:r>
            <a:r>
              <a:rPr lang="ja-JP" altLang="en-US" sz="3600" dirty="0">
                <a:solidFill>
                  <a:schemeClr val="bg1"/>
                </a:solidFill>
                <a:latin typeface="HGPｺﾞｼｯｸE" pitchFamily="50" charset="-128"/>
                <a:ea typeface="HGPｺﾞｼｯｸE" pitchFamily="50" charset="-128"/>
              </a:rPr>
              <a:t>内におけるチケットと同様な機能を持つツール</a:t>
            </a:r>
            <a:endParaRPr lang="en-US" altLang="ja-JP" sz="3600" dirty="0">
              <a:solidFill>
                <a:schemeClr val="bg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endParaRPr lang="en-US" altLang="ja-JP" sz="3600" dirty="0">
              <a:solidFill>
                <a:schemeClr val="bg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endParaRPr lang="en-US" altLang="ja-JP" sz="3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endParaRPr lang="en-US" altLang="ja-JP" sz="3600" dirty="0" smtClean="0">
              <a:solidFill>
                <a:schemeClr val="bg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endParaRPr lang="en-US" altLang="ja-JP" sz="3600" dirty="0" smtClean="0">
              <a:solidFill>
                <a:schemeClr val="bg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endParaRPr lang="en-US" altLang="ja-JP" sz="3600" dirty="0" smtClean="0">
              <a:solidFill>
                <a:schemeClr val="bg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980432" y="16870224"/>
            <a:ext cx="5976664" cy="86409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>
                <a:latin typeface="HGPｺﾞｼｯｸE" pitchFamily="50" charset="-128"/>
                <a:ea typeface="HGPｺﾞｼｯｸE" pitchFamily="50" charset="-128"/>
              </a:rPr>
              <a:t>Issue</a:t>
            </a:r>
            <a:r>
              <a:rPr kumimoji="1" lang="ja-JP" altLang="en-US" sz="4400" dirty="0" smtClean="0">
                <a:latin typeface="HGPｺﾞｼｯｸE" pitchFamily="50" charset="-128"/>
                <a:ea typeface="HGPｺﾞｼｯｸE" pitchFamily="50" charset="-128"/>
              </a:rPr>
              <a:t>とは</a:t>
            </a:r>
            <a:endParaRPr kumimoji="1" lang="ja-JP" altLang="en-US" sz="4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6948984" y="19561146"/>
            <a:ext cx="37076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2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①</a:t>
            </a:r>
            <a:endParaRPr lang="ja-JP" altLang="en-US" sz="2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7741072" y="19854392"/>
            <a:ext cx="37076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②</a:t>
            </a:r>
            <a:endParaRPr lang="ja-JP" altLang="en-US" sz="2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9500916" y="19862898"/>
            <a:ext cx="37076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2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③</a:t>
            </a:r>
            <a:endParaRPr lang="ja-JP" altLang="en-US" sz="2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7381032" y="20900627"/>
            <a:ext cx="37076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⑤</a:t>
            </a:r>
            <a:endParaRPr lang="ja-JP" altLang="en-US" sz="2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12082482" y="19460467"/>
            <a:ext cx="37076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④</a:t>
            </a:r>
            <a:endParaRPr lang="ja-JP" altLang="en-US" sz="2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900312" y="19998628"/>
            <a:ext cx="47525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①　タイトル記入</a:t>
            </a:r>
            <a:endParaRPr kumimoji="1" lang="en-US" altLang="ja-JP" sz="36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lang="ja-JP" altLang="en-US" sz="3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②　担当者選択</a:t>
            </a:r>
            <a:endParaRPr lang="en-US" altLang="ja-JP" sz="36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kumimoji="1" lang="ja-JP" altLang="en-US" sz="3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③　マイルストーン設定</a:t>
            </a:r>
            <a:endParaRPr kumimoji="1" lang="en-US" altLang="ja-JP" sz="36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lang="ja-JP" altLang="en-US" sz="3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④　種類の設定</a:t>
            </a:r>
            <a:endParaRPr lang="en-US" altLang="ja-JP" sz="36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kumimoji="1" lang="ja-JP" altLang="en-US" sz="3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⑤　コメント記入</a:t>
            </a:r>
            <a:endParaRPr kumimoji="1" lang="ja-JP" altLang="en-US" sz="36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1712" y="18850495"/>
            <a:ext cx="7215181" cy="5264456"/>
          </a:xfrm>
          <a:prstGeom prst="rect">
            <a:avLst/>
          </a:prstGeom>
        </p:spPr>
      </p:pic>
      <p:sp>
        <p:nvSpPr>
          <p:cNvPr id="67" name="正方形/長方形 66"/>
          <p:cNvSpPr/>
          <p:nvPr/>
        </p:nvSpPr>
        <p:spPr>
          <a:xfrm>
            <a:off x="1207394" y="13718877"/>
            <a:ext cx="7263074" cy="649636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・使用状況などグラフで可視化出来る</a:t>
            </a:r>
          </a:p>
        </p:txBody>
      </p:sp>
      <p:sp>
        <p:nvSpPr>
          <p:cNvPr id="68" name="正方形/長方形 67"/>
          <p:cNvSpPr/>
          <p:nvPr/>
        </p:nvSpPr>
        <p:spPr>
          <a:xfrm>
            <a:off x="1188344" y="14458007"/>
            <a:ext cx="7263074" cy="649636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・他のユーザと共有が容易に行える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ウェーブ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ウェーブ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ェーブ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1710</TotalTime>
  <Words>422</Words>
  <Application>Microsoft Office PowerPoint</Application>
  <PresentationFormat>ユーザー設定</PresentationFormat>
  <Paragraphs>135</Paragraphs>
  <Slides>2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ウェーブ</vt:lpstr>
      <vt:lpstr>PowerPoint プレゼンテーション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noriki</dc:creator>
  <cp:lastModifiedBy>kubo</cp:lastModifiedBy>
  <cp:revision>24</cp:revision>
  <cp:lastPrinted>2012-12-13T17:39:57Z</cp:lastPrinted>
  <dcterms:created xsi:type="dcterms:W3CDTF">2012-12-12T19:06:56Z</dcterms:created>
  <dcterms:modified xsi:type="dcterms:W3CDTF">2013-10-10T02:02:27Z</dcterms:modified>
</cp:coreProperties>
</file>