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0" r:id="rId1"/>
  </p:sldMasterIdLst>
  <p:notesMasterIdLst>
    <p:notesMasterId r:id="rId3"/>
  </p:notesMasterIdLst>
  <p:sldIdLst>
    <p:sldId id="263" r:id="rId2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37"/>
    <a:srgbClr val="FFA153"/>
    <a:srgbClr val="99FF99"/>
    <a:srgbClr val="B25444"/>
    <a:srgbClr val="FFD1AB"/>
    <a:srgbClr val="FFB679"/>
    <a:srgbClr val="00D05E"/>
    <a:srgbClr val="21FF85"/>
    <a:srgbClr val="005C2A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" d="100"/>
          <a:sy n="17" d="100"/>
        </p:scale>
        <p:origin x="-2262" y="-7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9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0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6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7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99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69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9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89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8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8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74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70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165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760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97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3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949" indent="0">
              <a:buNone/>
              <a:defRPr sz="6500" b="1"/>
            </a:lvl2pPr>
            <a:lvl3pPr marL="2951897" indent="0">
              <a:buNone/>
              <a:defRPr sz="5800" b="1"/>
            </a:lvl3pPr>
            <a:lvl4pPr marL="4427852" indent="0">
              <a:buNone/>
              <a:defRPr sz="5200" b="1"/>
            </a:lvl4pPr>
            <a:lvl5pPr marL="5903801" indent="0">
              <a:buNone/>
              <a:defRPr sz="5200" b="1"/>
            </a:lvl5pPr>
            <a:lvl6pPr marL="7379749" indent="0">
              <a:buNone/>
              <a:defRPr sz="5200" b="1"/>
            </a:lvl6pPr>
            <a:lvl7pPr marL="8855704" indent="0">
              <a:buNone/>
              <a:defRPr sz="5200" b="1"/>
            </a:lvl7pPr>
            <a:lvl8pPr marL="10331653" indent="0">
              <a:buNone/>
              <a:defRPr sz="5200" b="1"/>
            </a:lvl8pPr>
            <a:lvl9pPr marL="11807601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3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6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3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949" indent="0">
              <a:buNone/>
              <a:defRPr sz="9000"/>
            </a:lvl2pPr>
            <a:lvl3pPr marL="2951897" indent="0">
              <a:buNone/>
              <a:defRPr sz="7700"/>
            </a:lvl3pPr>
            <a:lvl4pPr marL="4427852" indent="0">
              <a:buNone/>
              <a:defRPr sz="6500"/>
            </a:lvl4pPr>
            <a:lvl5pPr marL="5903801" indent="0">
              <a:buNone/>
              <a:defRPr sz="6500"/>
            </a:lvl5pPr>
            <a:lvl6pPr marL="7379749" indent="0">
              <a:buNone/>
              <a:defRPr sz="6500"/>
            </a:lvl6pPr>
            <a:lvl7pPr marL="8855704" indent="0">
              <a:buNone/>
              <a:defRPr sz="6500"/>
            </a:lvl7pPr>
            <a:lvl8pPr marL="10331653" indent="0">
              <a:buNone/>
              <a:defRPr sz="6500"/>
            </a:lvl8pPr>
            <a:lvl9pPr marL="11807601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949" indent="0">
              <a:buNone/>
              <a:defRPr sz="3900"/>
            </a:lvl2pPr>
            <a:lvl3pPr marL="2951897" indent="0">
              <a:buNone/>
              <a:defRPr sz="3200"/>
            </a:lvl3pPr>
            <a:lvl4pPr marL="4427852" indent="0">
              <a:buNone/>
              <a:defRPr sz="2900"/>
            </a:lvl4pPr>
            <a:lvl5pPr marL="5903801" indent="0">
              <a:buNone/>
              <a:defRPr sz="2900"/>
            </a:lvl5pPr>
            <a:lvl6pPr marL="7379749" indent="0">
              <a:buNone/>
              <a:defRPr sz="2900"/>
            </a:lvl6pPr>
            <a:lvl7pPr marL="8855704" indent="0">
              <a:buNone/>
              <a:defRPr sz="2900"/>
            </a:lvl7pPr>
            <a:lvl8pPr marL="10331653" indent="0">
              <a:buNone/>
              <a:defRPr sz="2900"/>
            </a:lvl8pPr>
            <a:lvl9pPr marL="11807601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90" tIns="147597" rIns="295190" bIns="14759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90" tIns="147597" rIns="295190" bIns="14759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90" tIns="147597" rIns="295190" bIns="14759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2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</p:sldLayoutIdLst>
  <p:txStyles>
    <p:titleStyle>
      <a:lvl1pPr algn="ctr" defTabSz="2951897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963" indent="-1106963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420" indent="-922469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8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823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778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727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675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9624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5579" indent="-737978" algn="l" defTabSz="295189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9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897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852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8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749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704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653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7601" algn="l" defTabSz="2951897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つの角を切り取った四角形 19"/>
          <p:cNvSpPr/>
          <p:nvPr/>
        </p:nvSpPr>
        <p:spPr>
          <a:xfrm>
            <a:off x="355468" y="23001603"/>
            <a:ext cx="20325177" cy="6722621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32" name="角丸四角形 31"/>
          <p:cNvSpPr/>
          <p:nvPr/>
        </p:nvSpPr>
        <p:spPr>
          <a:xfrm>
            <a:off x="396256" y="3773684"/>
            <a:ext cx="6984776" cy="2209595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研究背景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979228" y="11278571"/>
            <a:ext cx="1290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u="sng" dirty="0" smtClean="0">
                <a:solidFill>
                  <a:schemeClr val="accent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平均評価</a:t>
            </a:r>
            <a:r>
              <a:rPr lang="ja-JP" altLang="en-US" sz="4800" b="1" dirty="0" smtClean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だけでは信用できない！！</a:t>
            </a:r>
            <a:endParaRPr lang="ja-JP" altLang="en-US" sz="48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816059" y="12458510"/>
            <a:ext cx="8616111" cy="1938992"/>
          </a:xfrm>
          <a:prstGeom prst="rect">
            <a:avLst/>
          </a:prstGeom>
          <a:noFill/>
          <a:ln w="127000" cmpd="thickThin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solidFill>
                  <a:prstClr val="black"/>
                </a:solidFill>
              </a:rPr>
              <a:t>レビューを見た人達の集合値である</a:t>
            </a:r>
            <a:endParaRPr lang="en-US" altLang="ja-JP" sz="4000" dirty="0" smtClean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参考になった数を使うことで</a:t>
            </a:r>
            <a:endParaRPr lang="en-US" altLang="ja-JP" sz="4000" dirty="0">
              <a:solidFill>
                <a:prstClr val="black"/>
              </a:solidFill>
            </a:endParaRPr>
          </a:p>
          <a:p>
            <a:r>
              <a:rPr lang="ja-JP" altLang="en-US" sz="4000" dirty="0" smtClean="0">
                <a:solidFill>
                  <a:prstClr val="black"/>
                </a:solidFill>
              </a:rPr>
              <a:t>分かりやすく出来るのでは</a:t>
            </a:r>
            <a:r>
              <a:rPr lang="en-US" altLang="ja-JP" sz="4000" dirty="0" smtClean="0">
                <a:solidFill>
                  <a:prstClr val="black"/>
                </a:solidFill>
              </a:rPr>
              <a:t>!?</a:t>
            </a: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72860"/>
              </p:ext>
            </p:extLst>
          </p:nvPr>
        </p:nvGraphicFramePr>
        <p:xfrm>
          <a:off x="396256" y="6091889"/>
          <a:ext cx="16254561" cy="4054071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567849"/>
                <a:gridCol w="2800911"/>
                <a:gridCol w="8885801"/>
              </a:tblGrid>
              <a:tr h="649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kern="100" dirty="0">
                          <a:effectLst/>
                        </a:rPr>
                        <a:t>商品のレビュー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800" kern="100" dirty="0">
                          <a:effectLst/>
                        </a:rPr>
                        <a:t> </a:t>
                      </a:r>
                      <a:endParaRPr lang="ja-JP" sz="48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1889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</a:rPr>
                        <a:t>評価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</a:rPr>
                        <a:t>コメント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</a:rPr>
                        <a:t>このレビューは参考になりましたか？</a:t>
                      </a:r>
                      <a:endParaRPr lang="ja-JP" sz="4000" b="1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effectLst/>
                        </a:rPr>
                        <a:t>★★★★★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>
                          <a:effectLst/>
                        </a:rPr>
                        <a:t>おもしろい</a:t>
                      </a:r>
                      <a:endParaRPr lang="ja-JP" sz="40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100</a:t>
                      </a:r>
                      <a:r>
                        <a:rPr lang="ja-JP" sz="4000" kern="100" dirty="0">
                          <a:effectLst/>
                        </a:rPr>
                        <a:t>人中</a:t>
                      </a:r>
                      <a:r>
                        <a:rPr lang="en-US" sz="4000" kern="100" dirty="0">
                          <a:effectLst/>
                        </a:rPr>
                        <a:t>89</a:t>
                      </a:r>
                      <a:r>
                        <a:rPr lang="ja-JP" sz="4000" kern="100" dirty="0">
                          <a:effectLst/>
                        </a:rPr>
                        <a:t>人が参考になった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944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baseline="0" dirty="0">
                          <a:effectLst/>
                        </a:rPr>
                        <a:t>★☆☆☆☆</a:t>
                      </a:r>
                      <a:endParaRPr lang="ja-JP" sz="4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4000" kern="100" dirty="0">
                          <a:effectLst/>
                        </a:rPr>
                        <a:t>つまらない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100</a:t>
                      </a:r>
                      <a:r>
                        <a:rPr lang="ja-JP" sz="4000" kern="100" dirty="0" smtClean="0">
                          <a:effectLst/>
                        </a:rPr>
                        <a:t>人中</a:t>
                      </a:r>
                      <a:r>
                        <a:rPr lang="ja-JP" altLang="en-US" sz="4000" kern="100" baseline="0" dirty="0" smtClean="0">
                          <a:effectLst/>
                        </a:rPr>
                        <a:t>  </a:t>
                      </a:r>
                      <a:r>
                        <a:rPr lang="en-US" altLang="ja-JP" sz="4000" kern="100" dirty="0" smtClean="0">
                          <a:effectLst/>
                        </a:rPr>
                        <a:t>5</a:t>
                      </a:r>
                      <a:r>
                        <a:rPr lang="ja-JP" sz="4000" kern="100" dirty="0" smtClean="0">
                          <a:effectLst/>
                        </a:rPr>
                        <a:t>人</a:t>
                      </a:r>
                      <a:r>
                        <a:rPr lang="ja-JP" sz="4000" kern="100" dirty="0">
                          <a:effectLst/>
                        </a:rPr>
                        <a:t>が参考になった</a:t>
                      </a:r>
                      <a:endParaRPr lang="ja-JP" sz="4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12452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6000" kern="100" dirty="0" smtClean="0">
                          <a:effectLst/>
                        </a:rPr>
                        <a:t>評価の平均：</a:t>
                      </a:r>
                      <a:r>
                        <a:rPr lang="ja-JP" altLang="en-US" sz="6000" kern="100" baseline="0" dirty="0" smtClean="0">
                          <a:effectLst/>
                        </a:rPr>
                        <a:t>★★★☆☆</a:t>
                      </a:r>
                      <a:endParaRPr lang="ja-JP" sz="6000" kern="100" baseline="0" dirty="0">
                        <a:solidFill>
                          <a:schemeClr val="accent6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48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下矢印 1"/>
          <p:cNvSpPr/>
          <p:nvPr/>
        </p:nvSpPr>
        <p:spPr>
          <a:xfrm>
            <a:off x="5839395" y="10136506"/>
            <a:ext cx="5976664" cy="103679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曲折矢印 7"/>
          <p:cNvSpPr/>
          <p:nvPr/>
        </p:nvSpPr>
        <p:spPr>
          <a:xfrm rot="5400000">
            <a:off x="15315710" y="8460187"/>
            <a:ext cx="5517019" cy="2664296"/>
          </a:xfrm>
          <a:prstGeom prst="bentArrow">
            <a:avLst>
              <a:gd name="adj1" fmla="val 17121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96256" y="17375464"/>
            <a:ext cx="6221090" cy="216948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研究方法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1890870" y="14735448"/>
            <a:ext cx="406996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目的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39268" y="14903171"/>
            <a:ext cx="1267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dirty="0"/>
              <a:t>信頼性が</a:t>
            </a:r>
            <a:r>
              <a:rPr lang="ja-JP" altLang="en-US" sz="5400" dirty="0" smtClean="0"/>
              <a:t>ある</a:t>
            </a:r>
            <a:endParaRPr lang="en-US" altLang="ja-JP" sz="5400" dirty="0" smtClean="0"/>
          </a:p>
          <a:p>
            <a:r>
              <a:rPr lang="en-US" altLang="ja-JP" sz="5400"/>
              <a:t> </a:t>
            </a:r>
            <a:r>
              <a:rPr lang="en-US" altLang="ja-JP" sz="5400" smtClean="0"/>
              <a:t>           </a:t>
            </a:r>
            <a:r>
              <a:rPr lang="ja-JP" altLang="en-US" sz="5400" smtClean="0"/>
              <a:t>新た</a:t>
            </a:r>
            <a:r>
              <a:rPr lang="ja-JP" altLang="en-US" sz="5400" dirty="0" smtClean="0"/>
              <a:t>なレビューの方法を作り出す</a:t>
            </a:r>
            <a:endParaRPr lang="en-US" altLang="ja-JP" sz="5400" dirty="0" smtClean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979228" y="16657497"/>
            <a:ext cx="13038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7381033" y="17442327"/>
            <a:ext cx="13021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 smtClean="0">
                <a:latin typeface="NimbusRomNo9L-ReguItal"/>
              </a:rPr>
              <a:t>大手サイト</a:t>
            </a:r>
            <a:r>
              <a:rPr lang="en-US" altLang="ja-JP" sz="5400" b="1" dirty="0" smtClean="0">
                <a:latin typeface="NimbusRomNo9L-ReguItal"/>
              </a:rPr>
              <a:t>Amazon</a:t>
            </a:r>
            <a:r>
              <a:rPr lang="ja-JP" altLang="en-US" sz="5400" b="1" dirty="0" smtClean="0">
                <a:latin typeface="NimbusRomNo9L-ReguItal"/>
              </a:rPr>
              <a:t>を利用して</a:t>
            </a:r>
            <a:endParaRPr lang="en-US" altLang="ja-JP" sz="5400" b="1" dirty="0" smtClean="0">
              <a:latin typeface="NimbusRomNo9L-ReguItal"/>
            </a:endParaRPr>
          </a:p>
          <a:p>
            <a:r>
              <a:rPr lang="en-US" altLang="ja-JP" sz="5400" b="1" dirty="0">
                <a:latin typeface="NimbusRomNo9L-ReguItal"/>
              </a:rPr>
              <a:t> </a:t>
            </a:r>
            <a:r>
              <a:rPr lang="en-US" altLang="ja-JP" sz="5400" b="1" dirty="0" smtClean="0">
                <a:latin typeface="NimbusRomNo9L-ReguItal"/>
              </a:rPr>
              <a:t>      </a:t>
            </a:r>
            <a:r>
              <a:rPr lang="ja-JP" altLang="en-US" sz="5400" b="1" dirty="0" smtClean="0">
                <a:latin typeface="NimbusRomNo9L-ReguItal"/>
              </a:rPr>
              <a:t>レビューデータの検証をする</a:t>
            </a:r>
            <a:endParaRPr lang="ja-JP" altLang="en-US" sz="5400" b="1" dirty="0"/>
          </a:p>
        </p:txBody>
      </p:sp>
      <p:sp>
        <p:nvSpPr>
          <p:cNvPr id="4" name="1 つの角を丸めた四角形 3"/>
          <p:cNvSpPr/>
          <p:nvPr/>
        </p:nvSpPr>
        <p:spPr>
          <a:xfrm>
            <a:off x="3708622" y="494464"/>
            <a:ext cx="17681945" cy="3204743"/>
          </a:xfrm>
          <a:prstGeom prst="snip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7200" b="1" dirty="0">
                <a:solidFill>
                  <a:schemeClr val="tx1"/>
                </a:solidFill>
              </a:rPr>
              <a:t>オンラインショッピングサイト利用者</a:t>
            </a:r>
            <a:r>
              <a:rPr lang="ja-JP" altLang="en-US" sz="5400" b="1" dirty="0" smtClean="0">
                <a:solidFill>
                  <a:schemeClr val="tx1"/>
                </a:solidFill>
              </a:rPr>
              <a:t>によ</a:t>
            </a:r>
            <a:r>
              <a:rPr lang="ja-JP" altLang="en-US" sz="5400" b="1" dirty="0">
                <a:solidFill>
                  <a:schemeClr val="tx1"/>
                </a:solidFill>
              </a:rPr>
              <a:t>る</a:t>
            </a:r>
            <a:endParaRPr lang="en-US" altLang="ja-JP" sz="5400" b="1" dirty="0">
              <a:solidFill>
                <a:schemeClr val="tx1"/>
              </a:solidFill>
            </a:endParaRPr>
          </a:p>
          <a:p>
            <a:pPr lvl="0"/>
            <a:r>
              <a:rPr lang="en-US" altLang="ja-JP" sz="6000" b="1" dirty="0">
                <a:solidFill>
                  <a:schemeClr val="tx1"/>
                </a:solidFill>
              </a:rPr>
              <a:t> </a:t>
            </a:r>
            <a:r>
              <a:rPr lang="en-US" altLang="ja-JP" sz="6000" b="1" dirty="0" smtClean="0">
                <a:solidFill>
                  <a:schemeClr val="tx1"/>
                </a:solidFill>
              </a:rPr>
              <a:t>                 </a:t>
            </a:r>
            <a:r>
              <a:rPr lang="ja-JP" altLang="en-US" sz="7200" b="1" dirty="0" smtClean="0">
                <a:solidFill>
                  <a:schemeClr val="tx1"/>
                </a:solidFill>
              </a:rPr>
              <a:t>商品</a:t>
            </a:r>
            <a:r>
              <a:rPr lang="ja-JP" altLang="en-US" sz="7200" b="1" dirty="0">
                <a:solidFill>
                  <a:schemeClr val="tx1"/>
                </a:solidFill>
              </a:rPr>
              <a:t>に対するレビューの動向調査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16060" y="3693126"/>
            <a:ext cx="10773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>
                <a:latin typeface="+mn-ea"/>
              </a:rPr>
              <a:t>矢吹研究室　</a:t>
            </a:r>
            <a:r>
              <a:rPr kumimoji="1" lang="en-US" altLang="ja-JP" sz="4800" dirty="0" smtClean="0">
                <a:latin typeface="+mn-ea"/>
              </a:rPr>
              <a:t>1242042 </a:t>
            </a:r>
            <a:r>
              <a:rPr kumimoji="1" lang="ja-JP" altLang="en-US" sz="4800" dirty="0" smtClean="0">
                <a:latin typeface="+mn-ea"/>
              </a:rPr>
              <a:t>齋藤勇也</a:t>
            </a:r>
            <a:endParaRPr kumimoji="1" lang="ja-JP" altLang="en-US" sz="4800" dirty="0">
              <a:latin typeface="+mn-ea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6" y="608523"/>
            <a:ext cx="2628504" cy="2628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59" y="19378701"/>
            <a:ext cx="9341461" cy="3622902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96256" y="23141602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研究結果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" name="対角する 2 つの角を切り取った四角形 4"/>
          <p:cNvSpPr/>
          <p:nvPr/>
        </p:nvSpPr>
        <p:spPr>
          <a:xfrm>
            <a:off x="305001" y="6057756"/>
            <a:ext cx="20288963" cy="8483757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切り取った四角形 27"/>
          <p:cNvSpPr/>
          <p:nvPr/>
        </p:nvSpPr>
        <p:spPr>
          <a:xfrm>
            <a:off x="396254" y="17176673"/>
            <a:ext cx="20288963" cy="5608869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対角する 2 つの角を切り取った四角形 29"/>
          <p:cNvSpPr/>
          <p:nvPr/>
        </p:nvSpPr>
        <p:spPr>
          <a:xfrm>
            <a:off x="396255" y="14541513"/>
            <a:ext cx="20288963" cy="2611566"/>
          </a:xfrm>
          <a:prstGeom prst="snip2Diag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7346" y="27263765"/>
            <a:ext cx="1111303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/>
              <a:t>今後はクラスター分析や標準偏差を求めさらに分析を</a:t>
            </a:r>
            <a:r>
              <a:rPr lang="ja-JP" altLang="en-US" sz="4400" dirty="0" smtClean="0"/>
              <a:t>進めていく．</a:t>
            </a:r>
            <a:endParaRPr kumimoji="1" lang="en-US" altLang="ja-JP" sz="4400" dirty="0" smtClean="0"/>
          </a:p>
          <a:p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409" y="23146629"/>
            <a:ext cx="8302442" cy="4272766"/>
          </a:xfrm>
          <a:prstGeom prst="rect">
            <a:avLst/>
          </a:prstGeom>
        </p:spPr>
      </p:pic>
      <p:sp>
        <p:nvSpPr>
          <p:cNvPr id="38" name="角丸四角形 37"/>
          <p:cNvSpPr/>
          <p:nvPr/>
        </p:nvSpPr>
        <p:spPr>
          <a:xfrm>
            <a:off x="396256" y="27639070"/>
            <a:ext cx="4933884" cy="1495833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今後の予定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22710" y="24948126"/>
            <a:ext cx="111130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4400" dirty="0" smtClean="0"/>
              <a:t>レビューデータ</a:t>
            </a:r>
            <a:r>
              <a:rPr lang="en-US" altLang="ja-JP" sz="4400" dirty="0"/>
              <a:t>86</a:t>
            </a:r>
            <a:r>
              <a:rPr lang="ja-JP" altLang="en-US" sz="4400" dirty="0"/>
              <a:t>件を抽出</a:t>
            </a:r>
            <a:r>
              <a:rPr lang="ja-JP" altLang="en-US" sz="4400" dirty="0" smtClean="0"/>
              <a:t>した．</a:t>
            </a:r>
            <a:endParaRPr lang="en-US" altLang="ja-JP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 smtClean="0"/>
              <a:t>相関性がある結果</a:t>
            </a:r>
            <a:r>
              <a:rPr lang="ja-JP" altLang="en-US" sz="4400" dirty="0" smtClean="0"/>
              <a:t>となり，単純平均より，重み着き平均が約１小さい結果となった．</a:t>
            </a:r>
            <a:endParaRPr kumimoji="1" lang="en-US" altLang="ja-JP" sz="4400" dirty="0" smtClean="0"/>
          </a:p>
        </p:txBody>
      </p:sp>
    </p:spTree>
    <p:extLst>
      <p:ext uri="{BB962C8B-B14F-4D97-AF65-F5344CB8AC3E}">
        <p14:creationId xmlns:p14="http://schemas.microsoft.com/office/powerpoint/2010/main" val="20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6766</TotalTime>
  <Words>173</Words>
  <Application>Microsoft Office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myu</cp:lastModifiedBy>
  <cp:revision>203</cp:revision>
  <dcterms:created xsi:type="dcterms:W3CDTF">2012-09-17T17:26:59Z</dcterms:created>
  <dcterms:modified xsi:type="dcterms:W3CDTF">2014-12-18T12:11:28Z</dcterms:modified>
</cp:coreProperties>
</file>