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7" r:id="rId3"/>
  </p:sldIdLst>
  <p:sldSz cx="21386800" cy="30279975"/>
  <p:notesSz cx="20929600" cy="298196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14" autoAdjust="0"/>
  </p:normalViewPr>
  <p:slideViewPr>
    <p:cSldViewPr>
      <p:cViewPr>
        <p:scale>
          <a:sx n="20" d="100"/>
          <a:sy n="20" d="100"/>
        </p:scale>
        <p:origin x="-1764" y="-282"/>
      </p:cViewPr>
      <p:guideLst>
        <p:guide orient="horz" pos="9537"/>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4"/>
            <a:ext cx="9069492" cy="1490981"/>
          </a:xfrm>
          <a:prstGeom prst="rect">
            <a:avLst/>
          </a:prstGeom>
        </p:spPr>
        <p:txBody>
          <a:bodyPr vert="horz" lIns="289901" tIns="144947" rIns="289901" bIns="144947" rtlCol="0"/>
          <a:lstStyle>
            <a:lvl1pPr algn="l">
              <a:defRPr sz="3800"/>
            </a:lvl1pPr>
          </a:lstStyle>
          <a:p>
            <a:endParaRPr kumimoji="1" lang="ja-JP" altLang="en-US"/>
          </a:p>
        </p:txBody>
      </p:sp>
      <p:sp>
        <p:nvSpPr>
          <p:cNvPr id="3" name="日付プレースホルダ 2"/>
          <p:cNvSpPr>
            <a:spLocks noGrp="1"/>
          </p:cNvSpPr>
          <p:nvPr>
            <p:ph type="dt" idx="1"/>
          </p:nvPr>
        </p:nvSpPr>
        <p:spPr>
          <a:xfrm>
            <a:off x="11855268" y="4"/>
            <a:ext cx="9069492" cy="1490981"/>
          </a:xfrm>
          <a:prstGeom prst="rect">
            <a:avLst/>
          </a:prstGeom>
        </p:spPr>
        <p:txBody>
          <a:bodyPr vert="horz" lIns="289901" tIns="144947" rIns="289901" bIns="144947" rtlCol="0"/>
          <a:lstStyle>
            <a:lvl1pPr algn="r">
              <a:defRPr sz="3800"/>
            </a:lvl1pPr>
          </a:lstStyle>
          <a:p>
            <a:fld id="{EC0EB58C-8A35-458C-95AD-7DF193BD4E4D}" type="datetimeFigureOut">
              <a:rPr kumimoji="1" lang="ja-JP" altLang="en-US" smtClean="0"/>
              <a:pPr/>
              <a:t>2012/12/14</a:t>
            </a:fld>
            <a:endParaRPr kumimoji="1" lang="ja-JP" altLang="en-US"/>
          </a:p>
        </p:txBody>
      </p:sp>
      <p:sp>
        <p:nvSpPr>
          <p:cNvPr id="4" name="スライド イメージ プレースホルダ 3"/>
          <p:cNvSpPr>
            <a:spLocks noGrp="1" noRot="1" noChangeAspect="1"/>
          </p:cNvSpPr>
          <p:nvPr>
            <p:ph type="sldImg" idx="2"/>
          </p:nvPr>
        </p:nvSpPr>
        <p:spPr>
          <a:xfrm>
            <a:off x="6516688" y="2238375"/>
            <a:ext cx="7896225" cy="11179175"/>
          </a:xfrm>
          <a:prstGeom prst="rect">
            <a:avLst/>
          </a:prstGeom>
          <a:noFill/>
          <a:ln w="12700">
            <a:solidFill>
              <a:prstClr val="black"/>
            </a:solidFill>
          </a:ln>
        </p:spPr>
        <p:txBody>
          <a:bodyPr vert="horz" lIns="289901" tIns="144947" rIns="289901" bIns="144947" rtlCol="0" anchor="ctr"/>
          <a:lstStyle/>
          <a:p>
            <a:endParaRPr lang="ja-JP" altLang="en-US"/>
          </a:p>
        </p:txBody>
      </p:sp>
      <p:sp>
        <p:nvSpPr>
          <p:cNvPr id="5" name="ノート プレースホルダ 4"/>
          <p:cNvSpPr>
            <a:spLocks noGrp="1"/>
          </p:cNvSpPr>
          <p:nvPr>
            <p:ph type="body" sz="quarter" idx="3"/>
          </p:nvPr>
        </p:nvSpPr>
        <p:spPr>
          <a:xfrm>
            <a:off x="2092960" y="14164310"/>
            <a:ext cx="16743680" cy="13418820"/>
          </a:xfrm>
          <a:prstGeom prst="rect">
            <a:avLst/>
          </a:prstGeom>
        </p:spPr>
        <p:txBody>
          <a:bodyPr vert="horz" lIns="289901" tIns="144947" rIns="289901" bIns="144947"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5" y="28323449"/>
            <a:ext cx="9069492" cy="1490981"/>
          </a:xfrm>
          <a:prstGeom prst="rect">
            <a:avLst/>
          </a:prstGeom>
        </p:spPr>
        <p:txBody>
          <a:bodyPr vert="horz" lIns="289901" tIns="144947" rIns="289901" bIns="144947" rtlCol="0" anchor="b"/>
          <a:lstStyle>
            <a:lvl1pPr algn="l">
              <a:defRPr sz="3800"/>
            </a:lvl1pPr>
          </a:lstStyle>
          <a:p>
            <a:endParaRPr kumimoji="1" lang="ja-JP" altLang="en-US"/>
          </a:p>
        </p:txBody>
      </p:sp>
      <p:sp>
        <p:nvSpPr>
          <p:cNvPr id="7" name="スライド番号プレースホルダ 6"/>
          <p:cNvSpPr>
            <a:spLocks noGrp="1"/>
          </p:cNvSpPr>
          <p:nvPr>
            <p:ph type="sldNum" sz="quarter" idx="5"/>
          </p:nvPr>
        </p:nvSpPr>
        <p:spPr>
          <a:xfrm>
            <a:off x="11855268" y="28323449"/>
            <a:ext cx="9069492" cy="1490981"/>
          </a:xfrm>
          <a:prstGeom prst="rect">
            <a:avLst/>
          </a:prstGeom>
        </p:spPr>
        <p:txBody>
          <a:bodyPr vert="horz" lIns="289901" tIns="144947" rIns="289901" bIns="144947" rtlCol="0" anchor="b"/>
          <a:lstStyle>
            <a:lvl1pPr algn="r">
              <a:defRPr sz="3800"/>
            </a:lvl1pPr>
          </a:lstStyle>
          <a:p>
            <a:fld id="{32FE8C2F-EC99-4AC5-87E3-F1A07DFC218E}" type="slidenum">
              <a:rPr kumimoji="1" lang="ja-JP" altLang="en-US" smtClean="0"/>
              <a:pPr/>
              <a:t>‹#›</a:t>
            </a:fld>
            <a:endParaRPr kumimoji="1" lang="ja-JP" altLang="en-US"/>
          </a:p>
        </p:txBody>
      </p:sp>
    </p:spTree>
    <p:extLst>
      <p:ext uri="{BB962C8B-B14F-4D97-AF65-F5344CB8AC3E}">
        <p14:creationId xmlns:p14="http://schemas.microsoft.com/office/powerpoint/2010/main" val="540074212"/>
      </p:ext>
    </p:extLst>
  </p:cSld>
  <p:clrMap bg1="lt1" tx1="dk1" bg2="lt2" tx2="dk2" accent1="accent1" accent2="accent2" accent3="accent3" accent4="accent4" accent5="accent5" accent6="accent6" hlink="hlink" folHlink="folHlink"/>
  <p:notesStyle>
    <a:lvl1pPr marL="0" algn="l" defTabSz="2952323" rtl="0" eaLnBrk="1" latinLnBrk="0" hangingPunct="1">
      <a:defRPr kumimoji="1" sz="3900" kern="1200">
        <a:solidFill>
          <a:schemeClr val="tx1"/>
        </a:solidFill>
        <a:latin typeface="+mn-lt"/>
        <a:ea typeface="+mn-ea"/>
        <a:cs typeface="+mn-cs"/>
      </a:defRPr>
    </a:lvl1pPr>
    <a:lvl2pPr marL="1476162" algn="l" defTabSz="2952323" rtl="0" eaLnBrk="1" latinLnBrk="0" hangingPunct="1">
      <a:defRPr kumimoji="1" sz="3900" kern="1200">
        <a:solidFill>
          <a:schemeClr val="tx1"/>
        </a:solidFill>
        <a:latin typeface="+mn-lt"/>
        <a:ea typeface="+mn-ea"/>
        <a:cs typeface="+mn-cs"/>
      </a:defRPr>
    </a:lvl2pPr>
    <a:lvl3pPr marL="2952323" algn="l" defTabSz="2952323" rtl="0" eaLnBrk="1" latinLnBrk="0" hangingPunct="1">
      <a:defRPr kumimoji="1" sz="3900" kern="1200">
        <a:solidFill>
          <a:schemeClr val="tx1"/>
        </a:solidFill>
        <a:latin typeface="+mn-lt"/>
        <a:ea typeface="+mn-ea"/>
        <a:cs typeface="+mn-cs"/>
      </a:defRPr>
    </a:lvl3pPr>
    <a:lvl4pPr marL="4428485" algn="l" defTabSz="2952323" rtl="0" eaLnBrk="1" latinLnBrk="0" hangingPunct="1">
      <a:defRPr kumimoji="1" sz="3900" kern="1200">
        <a:solidFill>
          <a:schemeClr val="tx1"/>
        </a:solidFill>
        <a:latin typeface="+mn-lt"/>
        <a:ea typeface="+mn-ea"/>
        <a:cs typeface="+mn-cs"/>
      </a:defRPr>
    </a:lvl4pPr>
    <a:lvl5pPr marL="5904647" algn="l" defTabSz="2952323" rtl="0" eaLnBrk="1" latinLnBrk="0" hangingPunct="1">
      <a:defRPr kumimoji="1" sz="3900" kern="1200">
        <a:solidFill>
          <a:schemeClr val="tx1"/>
        </a:solidFill>
        <a:latin typeface="+mn-lt"/>
        <a:ea typeface="+mn-ea"/>
        <a:cs typeface="+mn-cs"/>
      </a:defRPr>
    </a:lvl5pPr>
    <a:lvl6pPr marL="7380808" algn="l" defTabSz="2952323" rtl="0" eaLnBrk="1" latinLnBrk="0" hangingPunct="1">
      <a:defRPr kumimoji="1" sz="3900" kern="1200">
        <a:solidFill>
          <a:schemeClr val="tx1"/>
        </a:solidFill>
        <a:latin typeface="+mn-lt"/>
        <a:ea typeface="+mn-ea"/>
        <a:cs typeface="+mn-cs"/>
      </a:defRPr>
    </a:lvl6pPr>
    <a:lvl7pPr marL="8856970" algn="l" defTabSz="2952323" rtl="0" eaLnBrk="1" latinLnBrk="0" hangingPunct="1">
      <a:defRPr kumimoji="1" sz="3900" kern="1200">
        <a:solidFill>
          <a:schemeClr val="tx1"/>
        </a:solidFill>
        <a:latin typeface="+mn-lt"/>
        <a:ea typeface="+mn-ea"/>
        <a:cs typeface="+mn-cs"/>
      </a:defRPr>
    </a:lvl7pPr>
    <a:lvl8pPr marL="10333131" algn="l" defTabSz="2952323" rtl="0" eaLnBrk="1" latinLnBrk="0" hangingPunct="1">
      <a:defRPr kumimoji="1" sz="3900" kern="1200">
        <a:solidFill>
          <a:schemeClr val="tx1"/>
        </a:solidFill>
        <a:latin typeface="+mn-lt"/>
        <a:ea typeface="+mn-ea"/>
        <a:cs typeface="+mn-cs"/>
      </a:defRPr>
    </a:lvl8pPr>
    <a:lvl9pPr marL="11809293" algn="l" defTabSz="2952323" rtl="0" eaLnBrk="1" latinLnBrk="0" hangingPunct="1">
      <a:defRPr kumimoji="1"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516688" y="2238375"/>
            <a:ext cx="7896225" cy="111791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2FE8C2F-EC99-4AC5-87E3-F1A07DFC218E}" type="slidenum">
              <a:rPr kumimoji="1" lang="ja-JP" altLang="en-US" smtClean="0"/>
              <a:pPr/>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77500" lnSpcReduction="20000"/>
          </a:bodyPr>
          <a:lstStyle/>
          <a:p>
            <a:r>
              <a:rPr lang="ja-JP" altLang="en-US" sz="12600" dirty="0">
                <a:solidFill>
                  <a:schemeClr val="bg1"/>
                </a:solidFill>
              </a:rPr>
              <a:t>１．チケットをプロジェクトの情報の中　　</a:t>
            </a:r>
            <a:endParaRPr lang="en-US" altLang="ja-JP" sz="12600" dirty="0">
              <a:solidFill>
                <a:schemeClr val="bg1"/>
              </a:solidFill>
            </a:endParaRPr>
          </a:p>
          <a:p>
            <a:r>
              <a:rPr lang="ja-JP" altLang="en-US" sz="12600" dirty="0">
                <a:solidFill>
                  <a:schemeClr val="bg1"/>
                </a:solidFill>
              </a:rPr>
              <a:t>　　心とする</a:t>
            </a:r>
            <a:endParaRPr lang="en-US" altLang="ja-JP" sz="12600" dirty="0">
              <a:solidFill>
                <a:schemeClr val="bg1"/>
              </a:solidFill>
            </a:endParaRPr>
          </a:p>
          <a:p>
            <a:r>
              <a:rPr lang="ja-JP" altLang="en-US" sz="12600" dirty="0">
                <a:solidFill>
                  <a:schemeClr val="bg1"/>
                </a:solidFill>
              </a:rPr>
              <a:t>２．チケットによる作業の割り振りと進</a:t>
            </a:r>
            <a:endParaRPr lang="en-US" altLang="ja-JP" sz="12600" dirty="0">
              <a:solidFill>
                <a:schemeClr val="bg1"/>
              </a:solidFill>
            </a:endParaRPr>
          </a:p>
          <a:p>
            <a:r>
              <a:rPr lang="ja-JP" altLang="en-US" sz="12600" dirty="0">
                <a:solidFill>
                  <a:schemeClr val="bg1"/>
                </a:solidFill>
              </a:rPr>
              <a:t>　　捗管理</a:t>
            </a:r>
            <a:endParaRPr lang="en-US" altLang="ja-JP" sz="12600" dirty="0">
              <a:solidFill>
                <a:schemeClr val="bg1"/>
              </a:solidFill>
            </a:endParaRPr>
          </a:p>
          <a:p>
            <a:r>
              <a:rPr lang="ja-JP" altLang="en-US" sz="12600" dirty="0">
                <a:solidFill>
                  <a:schemeClr val="bg1"/>
                </a:solidFill>
              </a:rPr>
              <a:t>３．チケットなしのコミットは禁止</a:t>
            </a:r>
          </a:p>
          <a:p>
            <a:r>
              <a:rPr lang="ja-JP" altLang="en-US" sz="12600" dirty="0">
                <a:solidFill>
                  <a:schemeClr val="bg1"/>
                </a:solidFill>
              </a:rPr>
              <a:t>　　とする</a:t>
            </a:r>
            <a:r>
              <a:rPr lang="en-US" altLang="ja-JP" sz="12600" dirty="0">
                <a:solidFill>
                  <a:schemeClr val="bg1"/>
                </a:solidFill>
              </a:rPr>
              <a:t>No Ticket, No Commit!</a:t>
            </a:r>
            <a:endParaRPr lang="ja-JP" altLang="en-US" sz="12600" dirty="0">
              <a:solidFill>
                <a:schemeClr val="bg1"/>
              </a:solidFill>
            </a:endParaRPr>
          </a:p>
          <a:p>
            <a:endParaRPr kumimoji="1" lang="ja-JP" altLang="en-US" dirty="0"/>
          </a:p>
        </p:txBody>
      </p:sp>
      <p:sp>
        <p:nvSpPr>
          <p:cNvPr id="4" name="スライド番号プレースホルダ 3"/>
          <p:cNvSpPr>
            <a:spLocks noGrp="1"/>
          </p:cNvSpPr>
          <p:nvPr>
            <p:ph type="sldNum" sz="quarter" idx="10"/>
          </p:nvPr>
        </p:nvSpPr>
        <p:spPr/>
        <p:txBody>
          <a:bodyPr/>
          <a:lstStyle/>
          <a:p>
            <a:fld id="{32FE8C2F-EC99-4AC5-87E3-F1A07DFC218E}" type="slidenum">
              <a:rPr kumimoji="1" lang="ja-JP" altLang="en-US" smtClean="0"/>
              <a:pPr/>
              <a:t>2</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タイトル 8"/>
          <p:cNvSpPr>
            <a:spLocks noGrp="1"/>
          </p:cNvSpPr>
          <p:nvPr>
            <p:ph type="ctrTitle"/>
          </p:nvPr>
        </p:nvSpPr>
        <p:spPr>
          <a:xfrm>
            <a:off x="1247563" y="6055995"/>
            <a:ext cx="18364132" cy="8074660"/>
          </a:xfrm>
          <a:ln>
            <a:noFill/>
          </a:ln>
        </p:spPr>
        <p:txBody>
          <a:bodyPr vert="horz" tIns="0" rIns="59046"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181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1247563" y="14254883"/>
            <a:ext cx="18371261" cy="7738216"/>
          </a:xfrm>
        </p:spPr>
        <p:txBody>
          <a:bodyPr lIns="0" rIns="59046"/>
          <a:lstStyle>
            <a:lvl1pPr marL="0" marR="147616" indent="0" algn="r">
              <a:buNone/>
              <a:defRPr>
                <a:solidFill>
                  <a:schemeClr val="tx1"/>
                </a:solidFill>
              </a:defRPr>
            </a:lvl1pPr>
            <a:lvl2pPr marL="1476162" indent="0" algn="ctr">
              <a:buNone/>
            </a:lvl2pPr>
            <a:lvl3pPr marL="2952323" indent="0" algn="ctr">
              <a:buNone/>
            </a:lvl3pPr>
            <a:lvl4pPr marL="4428485" indent="0" algn="ctr">
              <a:buNone/>
            </a:lvl4pPr>
            <a:lvl5pPr marL="5904647" indent="0" algn="ctr">
              <a:buNone/>
            </a:lvl5pPr>
            <a:lvl6pPr marL="7380808" indent="0" algn="ctr">
              <a:buNone/>
            </a:lvl6pPr>
            <a:lvl7pPr marL="8856970" indent="0" algn="ctr">
              <a:buNone/>
            </a:lvl7pPr>
            <a:lvl8pPr marL="10333131" indent="0" algn="ctr">
              <a:buNone/>
            </a:lvl8pPr>
            <a:lvl9pPr marL="11809293"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C8142244-99F7-406A-8A26-43C4486D79DC}" type="datetimeFigureOut">
              <a:rPr kumimoji="1" lang="ja-JP" altLang="en-US" smtClean="0"/>
              <a:pPr/>
              <a:t>2012/12/14</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82B825D4-CB76-4BD9-9ED1-39A23F2508B2}" type="slidenum">
              <a:rPr kumimoji="1" lang="ja-JP" altLang="en-US" smtClean="0"/>
              <a:pPr/>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C8142244-99F7-406A-8A26-43C4486D79DC}" type="datetimeFigureOut">
              <a:rPr kumimoji="1" lang="ja-JP" altLang="en-US" smtClean="0"/>
              <a:pPr/>
              <a:t>2012/12/14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2B825D4-CB76-4BD9-9ED1-39A23F2508B2}"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5430" y="4037337"/>
            <a:ext cx="4812030" cy="23011381"/>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1069340" y="4037337"/>
            <a:ext cx="14079643" cy="23011381"/>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C8142244-99F7-406A-8A26-43C4486D79DC}" type="datetimeFigureOut">
              <a:rPr kumimoji="1" lang="ja-JP" altLang="en-US" smtClean="0"/>
              <a:pPr/>
              <a:t>2012/12/14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2B825D4-CB76-4BD9-9ED1-39A23F2508B2}"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C8142244-99F7-406A-8A26-43C4486D79DC}" type="datetimeFigureOut">
              <a:rPr kumimoji="1" lang="ja-JP" altLang="en-US" smtClean="0"/>
              <a:pPr/>
              <a:t>2012/12/14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2B825D4-CB76-4BD9-9ED1-39A23F2508B2}"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240434" y="5813755"/>
            <a:ext cx="18178780" cy="601562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181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1240434" y="11941843"/>
            <a:ext cx="18178780" cy="6665798"/>
          </a:xfrm>
        </p:spPr>
        <p:txBody>
          <a:bodyPr lIns="147616" rIns="147616" anchor="t"/>
          <a:lstStyle>
            <a:lvl1pPr marL="0" indent="0">
              <a:buNone/>
              <a:defRPr sz="7100">
                <a:solidFill>
                  <a:schemeClr val="tx1"/>
                </a:solidFill>
              </a:defRPr>
            </a:lvl1pPr>
            <a:lvl2pPr>
              <a:buNone/>
              <a:defRPr sz="5800">
                <a:solidFill>
                  <a:schemeClr val="tx1">
                    <a:tint val="75000"/>
                  </a:schemeClr>
                </a:solidFill>
              </a:defRPr>
            </a:lvl2pPr>
            <a:lvl3pPr>
              <a:buNone/>
              <a:defRPr sz="5200">
                <a:solidFill>
                  <a:schemeClr val="tx1">
                    <a:tint val="75000"/>
                  </a:schemeClr>
                </a:solidFill>
              </a:defRPr>
            </a:lvl3pPr>
            <a:lvl4pPr>
              <a:buNone/>
              <a:defRPr sz="4500">
                <a:solidFill>
                  <a:schemeClr val="tx1">
                    <a:tint val="75000"/>
                  </a:schemeClr>
                </a:solidFill>
              </a:defRPr>
            </a:lvl4pPr>
            <a:lvl5pPr>
              <a:buNone/>
              <a:defRPr sz="45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C8142244-99F7-406A-8A26-43C4486D79DC}" type="datetimeFigureOut">
              <a:rPr kumimoji="1" lang="ja-JP" altLang="en-US" smtClean="0"/>
              <a:pPr/>
              <a:t>2012/12/14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2B825D4-CB76-4BD9-9ED1-39A23F2508B2}" type="slidenum">
              <a:rPr kumimoji="1" lang="ja-JP" altLang="en-US" smtClean="0"/>
              <a:pPr/>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3108744"/>
            <a:ext cx="19248120" cy="5046663"/>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1069340" y="8477708"/>
            <a:ext cx="9445837" cy="19581051"/>
          </a:xfrm>
        </p:spPr>
        <p:txBody>
          <a:bodyPr/>
          <a:lstStyle>
            <a:lvl1pPr>
              <a:defRPr sz="8400"/>
            </a:lvl1pPr>
            <a:lvl2pPr>
              <a:defRPr sz="7700"/>
            </a:lvl2pPr>
            <a:lvl3pPr>
              <a:defRPr sz="6500"/>
            </a:lvl3pPr>
            <a:lvl4pPr>
              <a:defRPr sz="5800"/>
            </a:lvl4pPr>
            <a:lvl5pPr>
              <a:defRPr sz="5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10871623" y="8477708"/>
            <a:ext cx="9445837" cy="19581051"/>
          </a:xfrm>
        </p:spPr>
        <p:txBody>
          <a:bodyPr/>
          <a:lstStyle>
            <a:lvl1pPr>
              <a:defRPr sz="8400"/>
            </a:lvl1pPr>
            <a:lvl2pPr>
              <a:defRPr sz="7700"/>
            </a:lvl2pPr>
            <a:lvl3pPr>
              <a:defRPr sz="6500"/>
            </a:lvl3pPr>
            <a:lvl4pPr>
              <a:defRPr sz="5800"/>
            </a:lvl4pPr>
            <a:lvl5pPr>
              <a:defRPr sz="5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C8142244-99F7-406A-8A26-43C4486D79DC}" type="datetimeFigureOut">
              <a:rPr kumimoji="1" lang="ja-JP" altLang="en-US" smtClean="0"/>
              <a:pPr/>
              <a:t>2012/12/14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2B825D4-CB76-4BD9-9ED1-39A23F2508B2}"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3108744"/>
            <a:ext cx="19248120" cy="5046663"/>
          </a:xfrm>
        </p:spPr>
        <p:txBody>
          <a:bodyPr tIns="147616" anchor="b"/>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1069340" y="8191435"/>
            <a:ext cx="9449551" cy="2911222"/>
          </a:xfrm>
        </p:spPr>
        <p:txBody>
          <a:bodyPr lIns="147616" tIns="0" rIns="147616" bIns="0" anchor="ctr">
            <a:noAutofit/>
          </a:bodyPr>
          <a:lstStyle>
            <a:lvl1pPr marL="0" indent="0">
              <a:buNone/>
              <a:defRPr sz="7700" b="1" cap="none" baseline="0">
                <a:solidFill>
                  <a:schemeClr val="tx2"/>
                </a:solidFill>
                <a:effectLst/>
              </a:defRPr>
            </a:lvl1pPr>
            <a:lvl2pPr>
              <a:buNone/>
              <a:defRPr sz="6500" b="1"/>
            </a:lvl2pPr>
            <a:lvl3pPr>
              <a:buNone/>
              <a:defRPr sz="5800" b="1"/>
            </a:lvl3pPr>
            <a:lvl4pPr>
              <a:buNone/>
              <a:defRPr sz="5200" b="1"/>
            </a:lvl4pPr>
            <a:lvl5pPr>
              <a:buNone/>
              <a:defRPr sz="52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10864198" y="8211346"/>
            <a:ext cx="9453263" cy="2891314"/>
          </a:xfrm>
        </p:spPr>
        <p:txBody>
          <a:bodyPr lIns="147616" tIns="0" rIns="147616" bIns="0" anchor="ctr"/>
          <a:lstStyle>
            <a:lvl1pPr marL="0" indent="0">
              <a:buNone/>
              <a:defRPr sz="7700" b="1" cap="none" baseline="0">
                <a:solidFill>
                  <a:schemeClr val="tx2"/>
                </a:solidFill>
                <a:effectLst/>
              </a:defRPr>
            </a:lvl1pPr>
            <a:lvl2pPr>
              <a:buNone/>
              <a:defRPr sz="6500" b="1"/>
            </a:lvl2pPr>
            <a:lvl3pPr>
              <a:buNone/>
              <a:defRPr sz="5800" b="1"/>
            </a:lvl3pPr>
            <a:lvl4pPr>
              <a:buNone/>
              <a:defRPr sz="5200" b="1"/>
            </a:lvl4pPr>
            <a:lvl5pPr>
              <a:buNone/>
              <a:defRPr sz="52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1069340" y="11102658"/>
            <a:ext cx="9449551" cy="16979922"/>
          </a:xfrm>
        </p:spPr>
        <p:txBody>
          <a:bodyPr tIns="0"/>
          <a:lstStyle>
            <a:lvl1pPr>
              <a:defRPr sz="7100"/>
            </a:lvl1pPr>
            <a:lvl2pPr>
              <a:defRPr sz="6500"/>
            </a:lvl2pPr>
            <a:lvl3pPr>
              <a:defRPr sz="5800"/>
            </a:lvl3pPr>
            <a:lvl4pPr>
              <a:defRPr sz="5200"/>
            </a:lvl4pPr>
            <a:lvl5pPr>
              <a:defRPr sz="52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10864198" y="11102658"/>
            <a:ext cx="9453263" cy="16979922"/>
          </a:xfrm>
        </p:spPr>
        <p:txBody>
          <a:bodyPr tIns="0"/>
          <a:lstStyle>
            <a:lvl1pPr>
              <a:defRPr sz="7100"/>
            </a:lvl1pPr>
            <a:lvl2pPr>
              <a:defRPr sz="6500"/>
            </a:lvl2pPr>
            <a:lvl3pPr>
              <a:defRPr sz="5800"/>
            </a:lvl3pPr>
            <a:lvl4pPr>
              <a:defRPr sz="5200"/>
            </a:lvl4pPr>
            <a:lvl5pPr>
              <a:defRPr sz="52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C8142244-99F7-406A-8A26-43C4486D79DC}" type="datetimeFigureOut">
              <a:rPr kumimoji="1" lang="ja-JP" altLang="en-US" smtClean="0"/>
              <a:pPr/>
              <a:t>2012/12/14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82B825D4-CB76-4BD9-9ED1-39A23F2508B2}"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3108744"/>
            <a:ext cx="19426343" cy="5046663"/>
          </a:xfrm>
        </p:spPr>
        <p:txBody>
          <a:bodyPr vert="horz" tIns="14761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161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C8142244-99F7-406A-8A26-43C4486D79DC}" type="datetimeFigureOut">
              <a:rPr kumimoji="1" lang="ja-JP" altLang="en-US" smtClean="0"/>
              <a:pPr/>
              <a:t>2012/12/14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82B825D4-CB76-4BD9-9ED1-39A23F2508B2}"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C8142244-99F7-406A-8A26-43C4486D79DC}" type="datetimeFigureOut">
              <a:rPr kumimoji="1" lang="ja-JP" altLang="en-US" smtClean="0"/>
              <a:pPr/>
              <a:t>2012/12/14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2B825D4-CB76-4BD9-9ED1-39A23F2508B2}"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04010" y="2271007"/>
            <a:ext cx="6416040" cy="5130774"/>
          </a:xfrm>
        </p:spPr>
        <p:txBody>
          <a:bodyPr lIns="0" anchor="b">
            <a:noAutofit/>
          </a:bodyPr>
          <a:lstStyle>
            <a:lvl1pPr algn="l" rtl="0">
              <a:spcBef>
                <a:spcPct val="0"/>
              </a:spcBef>
              <a:buNone/>
              <a:defRPr sz="84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1604010" y="7401772"/>
            <a:ext cx="6416040" cy="20186650"/>
          </a:xfrm>
        </p:spPr>
        <p:txBody>
          <a:bodyPr lIns="59046" rIns="59046"/>
          <a:lstStyle>
            <a:lvl1pPr marL="0" indent="0" algn="l">
              <a:buNone/>
              <a:defRPr sz="4500"/>
            </a:lvl1pPr>
            <a:lvl2pPr indent="0" algn="l">
              <a:buNone/>
              <a:defRPr sz="3900"/>
            </a:lvl2pPr>
            <a:lvl3pPr indent="0" algn="l">
              <a:buNone/>
              <a:defRPr sz="3200"/>
            </a:lvl3pPr>
            <a:lvl4pPr indent="0" algn="l">
              <a:buNone/>
              <a:defRPr sz="2900"/>
            </a:lvl4pPr>
            <a:lvl5pPr indent="0" algn="l">
              <a:buNone/>
              <a:defRPr sz="2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8361645" y="7401772"/>
            <a:ext cx="11955815" cy="20186650"/>
          </a:xfrm>
        </p:spPr>
        <p:txBody>
          <a:bodyPr tIns="0"/>
          <a:lstStyle>
            <a:lvl1pPr>
              <a:defRPr sz="9000"/>
            </a:lvl1pPr>
            <a:lvl2pPr>
              <a:defRPr sz="8400"/>
            </a:lvl2pPr>
            <a:lvl3pPr>
              <a:defRPr sz="7700"/>
            </a:lvl3pPr>
            <a:lvl4pPr>
              <a:defRPr sz="6500"/>
            </a:lvl4pPr>
            <a:lvl5pPr>
              <a:defRPr sz="5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C8142244-99F7-406A-8A26-43C4486D79DC}" type="datetimeFigureOut">
              <a:rPr kumimoji="1" lang="ja-JP" altLang="en-US" smtClean="0"/>
              <a:pPr/>
              <a:t>2012/12/14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2B825D4-CB76-4BD9-9ED1-39A23F2508B2}"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9" name="1 つの角を丸めた四角形 8"/>
          <p:cNvSpPr/>
          <p:nvPr/>
        </p:nvSpPr>
        <p:spPr>
          <a:xfrm rot="420000" flipV="1">
            <a:off x="7404345" y="4892468"/>
            <a:ext cx="12297410" cy="18167985"/>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295232" tIns="147616" rIns="295232" bIns="147616" rtlCol="0" anchor="ctr"/>
          <a:lstStyle/>
          <a:p>
            <a:pPr algn="ctr" eaLnBrk="1" latinLnBrk="0" hangingPunct="1"/>
            <a:endParaRPr kumimoji="0" lang="en-US"/>
          </a:p>
        </p:txBody>
      </p:sp>
      <p:sp>
        <p:nvSpPr>
          <p:cNvPr id="12" name="直角三角形 11"/>
          <p:cNvSpPr/>
          <p:nvPr/>
        </p:nvSpPr>
        <p:spPr>
          <a:xfrm rot="420000" flipV="1">
            <a:off x="18720780" y="23664869"/>
            <a:ext cx="363576" cy="68634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295232" tIns="147616" rIns="295232" bIns="147616" rtlCol="0" anchor="ctr"/>
          <a:lstStyle/>
          <a:p>
            <a:pPr algn="ctr" eaLnBrk="1" latinLnBrk="0" hangingPunct="1"/>
            <a:endParaRPr kumimoji="0" lang="en-US"/>
          </a:p>
        </p:txBody>
      </p:sp>
      <p:sp>
        <p:nvSpPr>
          <p:cNvPr id="2" name="タイトル 1"/>
          <p:cNvSpPr>
            <a:spLocks noGrp="1"/>
          </p:cNvSpPr>
          <p:nvPr>
            <p:ph type="title"/>
          </p:nvPr>
        </p:nvSpPr>
        <p:spPr>
          <a:xfrm>
            <a:off x="1425786" y="5196767"/>
            <a:ext cx="5175606" cy="6987711"/>
          </a:xfrm>
        </p:spPr>
        <p:txBody>
          <a:bodyPr vert="horz" lIns="147616" tIns="147616" rIns="147616" bIns="147616" anchor="b"/>
          <a:lstStyle>
            <a:lvl1pPr algn="l">
              <a:buNone/>
              <a:defRPr sz="6500" b="1">
                <a:solidFill>
                  <a:schemeClr val="tx2"/>
                </a:solidFill>
              </a:defRPr>
            </a:lvl1pPr>
          </a:lstStyle>
          <a:p>
            <a:r>
              <a:rPr kumimoji="0" lang="ja-JP" altLang="en-US" smtClean="0"/>
              <a:t>マスタ タイトルの書式設定</a:t>
            </a:r>
            <a:endParaRPr kumimoji="0" lang="en-US"/>
          </a:p>
        </p:txBody>
      </p:sp>
      <p:sp>
        <p:nvSpPr>
          <p:cNvPr id="4" name="テキスト プレースホルダ 3"/>
          <p:cNvSpPr>
            <a:spLocks noGrp="1"/>
          </p:cNvSpPr>
          <p:nvPr>
            <p:ph type="body" sz="half" idx="2"/>
          </p:nvPr>
        </p:nvSpPr>
        <p:spPr>
          <a:xfrm>
            <a:off x="1425787" y="12489872"/>
            <a:ext cx="5168477" cy="9622303"/>
          </a:xfrm>
        </p:spPr>
        <p:txBody>
          <a:bodyPr lIns="206663" rIns="147616" bIns="147616" anchor="t"/>
          <a:lstStyle>
            <a:lvl1pPr marL="0" indent="0" algn="l">
              <a:spcBef>
                <a:spcPts val="807"/>
              </a:spcBef>
              <a:buFontTx/>
              <a:buNone/>
              <a:defRPr sz="4200"/>
            </a:lvl1pPr>
            <a:lvl2pPr>
              <a:defRPr sz="3900"/>
            </a:lvl2pPr>
            <a:lvl3pPr>
              <a:defRPr sz="3200"/>
            </a:lvl3pPr>
            <a:lvl4pPr>
              <a:defRPr sz="2900"/>
            </a:lvl4pPr>
            <a:lvl5pPr>
              <a:defRPr sz="2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C8142244-99F7-406A-8A26-43C4486D79DC}" type="datetimeFigureOut">
              <a:rPr kumimoji="1" lang="ja-JP" altLang="en-US" smtClean="0"/>
              <a:pPr/>
              <a:t>2012/12/14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18891673" y="28065053"/>
            <a:ext cx="1425787" cy="1612128"/>
          </a:xfrm>
        </p:spPr>
        <p:txBody>
          <a:bodyPr/>
          <a:lstStyle/>
          <a:p>
            <a:fld id="{82B825D4-CB76-4BD9-9ED1-39A23F2508B2}" type="slidenum">
              <a:rPr kumimoji="1" lang="ja-JP" altLang="en-US" smtClean="0"/>
              <a:pPr/>
              <a:t>‹#›</a:t>
            </a:fld>
            <a:endParaRPr kumimoji="1" lang="ja-JP" altLang="en-US"/>
          </a:p>
        </p:txBody>
      </p:sp>
      <p:sp>
        <p:nvSpPr>
          <p:cNvPr id="3" name="図プレースホルダ 2"/>
          <p:cNvSpPr>
            <a:spLocks noGrp="1"/>
          </p:cNvSpPr>
          <p:nvPr>
            <p:ph type="pic" idx="1"/>
          </p:nvPr>
        </p:nvSpPr>
        <p:spPr>
          <a:xfrm rot="420000">
            <a:off x="8152883" y="5296201"/>
            <a:ext cx="10800334" cy="17360519"/>
          </a:xfrm>
          <a:prstGeom prst="rect">
            <a:avLst/>
          </a:prstGeom>
          <a:solidFill>
            <a:schemeClr val="bg2"/>
          </a:solidFill>
          <a:ln w="3000" cap="rnd">
            <a:solidFill>
              <a:srgbClr val="C0C0C0"/>
            </a:solidFill>
            <a:round/>
          </a:ln>
          <a:effectLst/>
        </p:spPr>
        <p:txBody>
          <a:bodyPr/>
          <a:lstStyle>
            <a:lvl1pPr marL="0" indent="0">
              <a:buNone/>
              <a:defRPr sz="10300"/>
            </a:lvl1pPr>
          </a:lstStyle>
          <a:p>
            <a:r>
              <a:rPr kumimoji="0" lang="ja-JP" altLang="en-US" smtClean="0"/>
              <a:t>アイコンをクリックして図を追加</a:t>
            </a:r>
            <a:endParaRPr kumimoji="0" lang="en-US" dirty="0"/>
          </a:p>
        </p:txBody>
      </p:sp>
      <p:sp>
        <p:nvSpPr>
          <p:cNvPr id="10" name="フリーフォーム 9"/>
          <p:cNvSpPr>
            <a:spLocks/>
          </p:cNvSpPr>
          <p:nvPr/>
        </p:nvSpPr>
        <p:spPr bwMode="auto">
          <a:xfrm flipV="1">
            <a:off x="-22278" y="25681905"/>
            <a:ext cx="21431356" cy="459807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295232" tIns="147616" rIns="295232" bIns="147616" anchor="t" compatLnSpc="1"/>
          <a:lstStyle/>
          <a:p>
            <a:pPr marL="0" algn="l" rtl="0" eaLnBrk="1" latinLnBrk="0" hangingPunct="1"/>
            <a:endParaRPr kumimoji="0" lang="en-US">
              <a:solidFill>
                <a:schemeClr val="tx1"/>
              </a:solidFill>
              <a:latin typeface="+mn-lt"/>
              <a:ea typeface="+mn-ea"/>
              <a:cs typeface="+mn-cs"/>
            </a:endParaRPr>
          </a:p>
        </p:txBody>
      </p:sp>
      <p:sp>
        <p:nvSpPr>
          <p:cNvPr id="11" name="フリーフォーム 10"/>
          <p:cNvSpPr>
            <a:spLocks/>
          </p:cNvSpPr>
          <p:nvPr/>
        </p:nvSpPr>
        <p:spPr bwMode="auto">
          <a:xfrm flipV="1">
            <a:off x="10247842" y="27462257"/>
            <a:ext cx="11138958" cy="281772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295232" tIns="147616" rIns="295232" bIns="147616"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33000"/>
          </a:schemeClr>
        </a:solidFill>
        <a:effectLst/>
      </p:bgPr>
    </p:bg>
    <p:spTree>
      <p:nvGrpSpPr>
        <p:cNvPr id="1" name=""/>
        <p:cNvGrpSpPr/>
        <p:nvPr/>
      </p:nvGrpSpPr>
      <p:grpSpPr>
        <a:xfrm>
          <a:off x="0" y="0"/>
          <a:ext cx="0" cy="0"/>
          <a:chOff x="0" y="0"/>
          <a:chExt cx="0" cy="0"/>
        </a:xfrm>
      </p:grpSpPr>
      <p:sp>
        <p:nvSpPr>
          <p:cNvPr id="7" name="フリーフォーム 6"/>
          <p:cNvSpPr>
            <a:spLocks/>
          </p:cNvSpPr>
          <p:nvPr/>
        </p:nvSpPr>
        <p:spPr bwMode="auto">
          <a:xfrm>
            <a:off x="-22278" y="-31543"/>
            <a:ext cx="21431356" cy="459807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295232" tIns="147616" rIns="295232" bIns="147616" anchor="t" compatLnSpc="1"/>
          <a:lstStyle/>
          <a:p>
            <a:pPr marL="0" algn="l" rtl="0" eaLnBrk="1" latinLnBrk="0" hangingPunct="1"/>
            <a:endParaRPr kumimoji="0" lang="en-US">
              <a:solidFill>
                <a:schemeClr val="tx1"/>
              </a:solidFill>
              <a:latin typeface="+mn-lt"/>
              <a:ea typeface="+mn-ea"/>
              <a:cs typeface="+mn-cs"/>
            </a:endParaRPr>
          </a:p>
        </p:txBody>
      </p:sp>
      <p:sp>
        <p:nvSpPr>
          <p:cNvPr id="8" name="フリーフォーム 7"/>
          <p:cNvSpPr>
            <a:spLocks/>
          </p:cNvSpPr>
          <p:nvPr/>
        </p:nvSpPr>
        <p:spPr bwMode="auto">
          <a:xfrm>
            <a:off x="10247842" y="-31541"/>
            <a:ext cx="11138958" cy="281772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295232" tIns="147616" rIns="295232" bIns="147616" anchor="t" compatLnSpc="1"/>
          <a:lstStyle/>
          <a:p>
            <a:pPr marL="0" algn="l" rtl="0" eaLnBrk="1" latinLnBrk="0" hangingPunct="1"/>
            <a:endParaRPr kumimoji="0" lang="en-US">
              <a:solidFill>
                <a:schemeClr val="tx1"/>
              </a:solidFill>
              <a:latin typeface="+mn-lt"/>
              <a:ea typeface="+mn-ea"/>
              <a:cs typeface="+mn-cs"/>
            </a:endParaRPr>
          </a:p>
        </p:txBody>
      </p:sp>
      <p:sp>
        <p:nvSpPr>
          <p:cNvPr id="9" name="タイトル プレースホルダ 8"/>
          <p:cNvSpPr>
            <a:spLocks noGrp="1"/>
          </p:cNvSpPr>
          <p:nvPr>
            <p:ph type="title"/>
          </p:nvPr>
        </p:nvSpPr>
        <p:spPr>
          <a:xfrm>
            <a:off x="1069340" y="3108744"/>
            <a:ext cx="19248120" cy="5046663"/>
          </a:xfrm>
          <a:prstGeom prst="rect">
            <a:avLst/>
          </a:prstGeom>
        </p:spPr>
        <p:txBody>
          <a:bodyPr vert="horz" lIns="0" tIns="147616" rIns="0" bIns="0" anchor="b">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1069340" y="8545682"/>
            <a:ext cx="19248120" cy="19379184"/>
          </a:xfrm>
          <a:prstGeom prst="rect">
            <a:avLst/>
          </a:prstGeom>
        </p:spPr>
        <p:txBody>
          <a:bodyPr vert="horz" lIns="295232" tIns="147616" rIns="295232" bIns="147616">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1069340" y="28065053"/>
            <a:ext cx="4990253" cy="1612128"/>
          </a:xfrm>
          <a:prstGeom prst="rect">
            <a:avLst/>
          </a:prstGeom>
        </p:spPr>
        <p:txBody>
          <a:bodyPr vert="horz" lIns="0" tIns="0" rIns="0" bIns="0" anchor="b"/>
          <a:lstStyle>
            <a:lvl1pPr algn="l" eaLnBrk="1" latinLnBrk="0" hangingPunct="1">
              <a:defRPr kumimoji="0" sz="3900">
                <a:solidFill>
                  <a:schemeClr val="tx2">
                    <a:shade val="90000"/>
                  </a:schemeClr>
                </a:solidFill>
              </a:defRPr>
            </a:lvl1pPr>
          </a:lstStyle>
          <a:p>
            <a:fld id="{C8142244-99F7-406A-8A26-43C4486D79DC}" type="datetimeFigureOut">
              <a:rPr kumimoji="1" lang="ja-JP" altLang="en-US" smtClean="0"/>
              <a:pPr/>
              <a:t>2012/12/14</a:t>
            </a:fld>
            <a:endParaRPr kumimoji="1" lang="ja-JP" altLang="en-US"/>
          </a:p>
        </p:txBody>
      </p:sp>
      <p:sp>
        <p:nvSpPr>
          <p:cNvPr id="22" name="フッター プレースホルダ 21"/>
          <p:cNvSpPr>
            <a:spLocks noGrp="1"/>
          </p:cNvSpPr>
          <p:nvPr>
            <p:ph type="ftr" sz="quarter" idx="3"/>
          </p:nvPr>
        </p:nvSpPr>
        <p:spPr>
          <a:xfrm>
            <a:off x="6237817" y="28065053"/>
            <a:ext cx="7841827" cy="1612128"/>
          </a:xfrm>
          <a:prstGeom prst="rect">
            <a:avLst/>
          </a:prstGeom>
        </p:spPr>
        <p:txBody>
          <a:bodyPr vert="horz" lIns="0" tIns="0" rIns="0" bIns="0" anchor="b"/>
          <a:lstStyle>
            <a:lvl1pPr algn="l" eaLnBrk="1" latinLnBrk="0" hangingPunct="1">
              <a:defRPr kumimoji="0" sz="3900">
                <a:solidFill>
                  <a:schemeClr val="tx2">
                    <a:shade val="9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18535227" y="28065053"/>
            <a:ext cx="1782233" cy="1612128"/>
          </a:xfrm>
          <a:prstGeom prst="rect">
            <a:avLst/>
          </a:prstGeom>
        </p:spPr>
        <p:txBody>
          <a:bodyPr vert="horz" lIns="0" tIns="0" rIns="0" bIns="0" anchor="b"/>
          <a:lstStyle>
            <a:lvl1pPr algn="r" eaLnBrk="1" latinLnBrk="0" hangingPunct="1">
              <a:defRPr kumimoji="0" sz="3900">
                <a:solidFill>
                  <a:schemeClr val="tx2">
                    <a:shade val="90000"/>
                  </a:schemeClr>
                </a:solidFill>
              </a:defRPr>
            </a:lvl1pPr>
          </a:lstStyle>
          <a:p>
            <a:fld id="{82B825D4-CB76-4BD9-9ED1-39A23F2508B2}" type="slidenum">
              <a:rPr kumimoji="1" lang="ja-JP" altLang="en-US" smtClean="0"/>
              <a:pPr/>
              <a:t>‹#›</a:t>
            </a:fld>
            <a:endParaRPr kumimoji="1" lang="ja-JP" altLang="en-US"/>
          </a:p>
        </p:txBody>
      </p:sp>
      <p:grpSp>
        <p:nvGrpSpPr>
          <p:cNvPr id="2" name="グループ化 1"/>
          <p:cNvGrpSpPr/>
          <p:nvPr/>
        </p:nvGrpSpPr>
        <p:grpSpPr>
          <a:xfrm>
            <a:off x="-44479" y="893688"/>
            <a:ext cx="21472282" cy="2866504"/>
            <a:chOff x="-19045" y="216550"/>
            <a:chExt cx="9180548" cy="649224"/>
          </a:xfrm>
        </p:grpSpPr>
        <p:sp>
          <p:nvSpPr>
            <p:cNvPr id="12" name="フリーフォーム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フリーフォーム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16100" b="0" kern="1200">
          <a:ln>
            <a:noFill/>
          </a:ln>
          <a:solidFill>
            <a:schemeClr val="tx2"/>
          </a:solidFill>
          <a:effectLst/>
          <a:latin typeface="+mj-lt"/>
          <a:ea typeface="+mj-ea"/>
          <a:cs typeface="+mj-cs"/>
        </a:defRPr>
      </a:lvl1pPr>
    </p:titleStyle>
    <p:bodyStyle>
      <a:lvl1pPr marL="885697" indent="-885697" algn="l" rtl="0" eaLnBrk="1" latinLnBrk="0" hangingPunct="1">
        <a:spcBef>
          <a:spcPct val="20000"/>
        </a:spcBef>
        <a:buClr>
          <a:schemeClr val="accent3"/>
        </a:buClr>
        <a:buSzPct val="95000"/>
        <a:buFont typeface="Wingdings 2"/>
        <a:buChar char=""/>
        <a:defRPr kumimoji="1" sz="8400" kern="1200">
          <a:solidFill>
            <a:schemeClr val="tx1"/>
          </a:solidFill>
          <a:latin typeface="+mn-lt"/>
          <a:ea typeface="+mn-ea"/>
          <a:cs typeface="+mn-cs"/>
        </a:defRPr>
      </a:lvl1pPr>
      <a:lvl2pPr marL="2066626" indent="-797127" algn="l" rtl="0" eaLnBrk="1" latinLnBrk="0" hangingPunct="1">
        <a:spcBef>
          <a:spcPct val="20000"/>
        </a:spcBef>
        <a:buClr>
          <a:schemeClr val="accent1"/>
        </a:buClr>
        <a:buSzPct val="85000"/>
        <a:buFont typeface="Wingdings 2"/>
        <a:buChar char=""/>
        <a:defRPr kumimoji="1" sz="7700" kern="1200">
          <a:solidFill>
            <a:schemeClr val="tx1"/>
          </a:solidFill>
          <a:latin typeface="+mn-lt"/>
          <a:ea typeface="+mn-ea"/>
          <a:cs typeface="+mn-cs"/>
        </a:defRPr>
      </a:lvl2pPr>
      <a:lvl3pPr marL="2952323" indent="-797127" algn="l" rtl="0" eaLnBrk="1" latinLnBrk="0" hangingPunct="1">
        <a:spcBef>
          <a:spcPct val="20000"/>
        </a:spcBef>
        <a:buClr>
          <a:schemeClr val="accent2"/>
        </a:buClr>
        <a:buSzPct val="70000"/>
        <a:buFont typeface="Wingdings 2"/>
        <a:buChar char=""/>
        <a:defRPr kumimoji="1" sz="6800" kern="1200">
          <a:solidFill>
            <a:schemeClr val="tx1"/>
          </a:solidFill>
          <a:latin typeface="+mn-lt"/>
          <a:ea typeface="+mn-ea"/>
          <a:cs typeface="+mn-cs"/>
        </a:defRPr>
      </a:lvl3pPr>
      <a:lvl4pPr marL="3838020" indent="-679034" algn="l" rtl="0" eaLnBrk="1" latinLnBrk="0" hangingPunct="1">
        <a:spcBef>
          <a:spcPct val="20000"/>
        </a:spcBef>
        <a:buClr>
          <a:schemeClr val="accent3"/>
        </a:buClr>
        <a:buSzPct val="65000"/>
        <a:buFont typeface="Wingdings 2"/>
        <a:buChar char=""/>
        <a:defRPr kumimoji="1" sz="6500" kern="1200">
          <a:solidFill>
            <a:schemeClr val="tx1"/>
          </a:solidFill>
          <a:latin typeface="+mn-lt"/>
          <a:ea typeface="+mn-ea"/>
          <a:cs typeface="+mn-cs"/>
        </a:defRPr>
      </a:lvl4pPr>
      <a:lvl5pPr marL="4723717" indent="-679034" algn="l" rtl="0" eaLnBrk="1" latinLnBrk="0" hangingPunct="1">
        <a:spcBef>
          <a:spcPct val="20000"/>
        </a:spcBef>
        <a:buClr>
          <a:schemeClr val="accent4"/>
        </a:buClr>
        <a:buSzPct val="65000"/>
        <a:buFont typeface="Wingdings 2"/>
        <a:buChar char=""/>
        <a:defRPr kumimoji="1" sz="6500" kern="1200">
          <a:solidFill>
            <a:schemeClr val="tx1"/>
          </a:solidFill>
          <a:latin typeface="+mn-lt"/>
          <a:ea typeface="+mn-ea"/>
          <a:cs typeface="+mn-cs"/>
        </a:defRPr>
      </a:lvl5pPr>
      <a:lvl6pPr marL="5609414" indent="-679034" algn="l" rtl="0" eaLnBrk="1" latinLnBrk="0" hangingPunct="1">
        <a:spcBef>
          <a:spcPct val="20000"/>
        </a:spcBef>
        <a:buClr>
          <a:schemeClr val="accent5"/>
        </a:buClr>
        <a:buSzPct val="80000"/>
        <a:buFont typeface="Wingdings 2"/>
        <a:buChar char=""/>
        <a:defRPr kumimoji="1" sz="5800" kern="1200">
          <a:solidFill>
            <a:schemeClr val="tx1"/>
          </a:solidFill>
          <a:latin typeface="+mn-lt"/>
          <a:ea typeface="+mn-ea"/>
          <a:cs typeface="+mn-cs"/>
        </a:defRPr>
      </a:lvl6pPr>
      <a:lvl7pPr marL="6199879" indent="-590465" algn="l" rtl="0" eaLnBrk="1" latinLnBrk="0" hangingPunct="1">
        <a:spcBef>
          <a:spcPct val="20000"/>
        </a:spcBef>
        <a:buClr>
          <a:schemeClr val="accent6"/>
        </a:buClr>
        <a:buSzPct val="80000"/>
        <a:buFont typeface="Wingdings 2"/>
        <a:buChar char=""/>
        <a:defRPr kumimoji="1" sz="5200" kern="1200" baseline="0">
          <a:solidFill>
            <a:schemeClr val="tx1"/>
          </a:solidFill>
          <a:latin typeface="+mn-lt"/>
          <a:ea typeface="+mn-ea"/>
          <a:cs typeface="+mn-cs"/>
        </a:defRPr>
      </a:lvl7pPr>
      <a:lvl8pPr marL="7085576" indent="-590465" algn="l" rtl="0" eaLnBrk="1" latinLnBrk="0" hangingPunct="1">
        <a:spcBef>
          <a:spcPct val="20000"/>
        </a:spcBef>
        <a:buClr>
          <a:schemeClr val="tx2"/>
        </a:buClr>
        <a:buChar char="•"/>
        <a:defRPr kumimoji="1" sz="5200" kern="1200">
          <a:solidFill>
            <a:schemeClr val="tx1"/>
          </a:solidFill>
          <a:latin typeface="+mn-lt"/>
          <a:ea typeface="+mn-ea"/>
          <a:cs typeface="+mn-cs"/>
        </a:defRPr>
      </a:lvl8pPr>
      <a:lvl9pPr marL="7971273" indent="-590465" algn="l" rtl="0" eaLnBrk="1" latinLnBrk="0" hangingPunct="1">
        <a:spcBef>
          <a:spcPct val="20000"/>
        </a:spcBef>
        <a:buClr>
          <a:schemeClr val="tx2"/>
        </a:buClr>
        <a:buFontTx/>
        <a:buChar char="•"/>
        <a:defRPr kumimoji="1" sz="45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1476162" algn="l" rtl="0" eaLnBrk="1" latinLnBrk="0" hangingPunct="1">
        <a:defRPr kumimoji="1" kern="1200">
          <a:solidFill>
            <a:schemeClr val="tx1"/>
          </a:solidFill>
          <a:latin typeface="+mn-lt"/>
          <a:ea typeface="+mn-ea"/>
          <a:cs typeface="+mn-cs"/>
        </a:defRPr>
      </a:lvl2pPr>
      <a:lvl3pPr marL="2952323" algn="l" rtl="0" eaLnBrk="1" latinLnBrk="0" hangingPunct="1">
        <a:defRPr kumimoji="1" kern="1200">
          <a:solidFill>
            <a:schemeClr val="tx1"/>
          </a:solidFill>
          <a:latin typeface="+mn-lt"/>
          <a:ea typeface="+mn-ea"/>
          <a:cs typeface="+mn-cs"/>
        </a:defRPr>
      </a:lvl3pPr>
      <a:lvl4pPr marL="4428485" algn="l" rtl="0" eaLnBrk="1" latinLnBrk="0" hangingPunct="1">
        <a:defRPr kumimoji="1" kern="1200">
          <a:solidFill>
            <a:schemeClr val="tx1"/>
          </a:solidFill>
          <a:latin typeface="+mn-lt"/>
          <a:ea typeface="+mn-ea"/>
          <a:cs typeface="+mn-cs"/>
        </a:defRPr>
      </a:lvl4pPr>
      <a:lvl5pPr marL="5904647" algn="l" rtl="0" eaLnBrk="1" latinLnBrk="0" hangingPunct="1">
        <a:defRPr kumimoji="1" kern="1200">
          <a:solidFill>
            <a:schemeClr val="tx1"/>
          </a:solidFill>
          <a:latin typeface="+mn-lt"/>
          <a:ea typeface="+mn-ea"/>
          <a:cs typeface="+mn-cs"/>
        </a:defRPr>
      </a:lvl5pPr>
      <a:lvl6pPr marL="7380808" algn="l" rtl="0" eaLnBrk="1" latinLnBrk="0" hangingPunct="1">
        <a:defRPr kumimoji="1" kern="1200">
          <a:solidFill>
            <a:schemeClr val="tx1"/>
          </a:solidFill>
          <a:latin typeface="+mn-lt"/>
          <a:ea typeface="+mn-ea"/>
          <a:cs typeface="+mn-cs"/>
        </a:defRPr>
      </a:lvl6pPr>
      <a:lvl7pPr marL="8856970" algn="l" rtl="0" eaLnBrk="1" latinLnBrk="0" hangingPunct="1">
        <a:defRPr kumimoji="1" kern="1200">
          <a:solidFill>
            <a:schemeClr val="tx1"/>
          </a:solidFill>
          <a:latin typeface="+mn-lt"/>
          <a:ea typeface="+mn-ea"/>
          <a:cs typeface="+mn-cs"/>
        </a:defRPr>
      </a:lvl7pPr>
      <a:lvl8pPr marL="10333131" algn="l" rtl="0" eaLnBrk="1" latinLnBrk="0" hangingPunct="1">
        <a:defRPr kumimoji="1" kern="1200">
          <a:solidFill>
            <a:schemeClr val="tx1"/>
          </a:solidFill>
          <a:latin typeface="+mn-lt"/>
          <a:ea typeface="+mn-ea"/>
          <a:cs typeface="+mn-cs"/>
        </a:defRPr>
      </a:lvl8pPr>
      <a:lvl9pPr marL="11809293"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角丸四角形 133"/>
          <p:cNvSpPr/>
          <p:nvPr/>
        </p:nvSpPr>
        <p:spPr>
          <a:xfrm>
            <a:off x="396256" y="4499201"/>
            <a:ext cx="20594288" cy="1017273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396256" y="21548699"/>
            <a:ext cx="20666296" cy="826452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96256" y="15211995"/>
            <a:ext cx="20666296" cy="579664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cxnSp>
        <p:nvCxnSpPr>
          <p:cNvPr id="94" name="直線コネクタ 93"/>
          <p:cNvCxnSpPr/>
          <p:nvPr/>
        </p:nvCxnSpPr>
        <p:spPr>
          <a:xfrm>
            <a:off x="396256" y="21260667"/>
            <a:ext cx="20378264" cy="0"/>
          </a:xfrm>
          <a:prstGeom prst="line">
            <a:avLst/>
          </a:prstGeom>
          <a:ln>
            <a:solidFill>
              <a:schemeClr val="tx2">
                <a:lumMod val="20000"/>
                <a:lumOff val="80000"/>
              </a:schemeClr>
            </a:solidFill>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396256" y="4410795"/>
            <a:ext cx="20378264" cy="0"/>
          </a:xfrm>
          <a:prstGeom prst="line">
            <a:avLst/>
          </a:prstGeom>
          <a:ln>
            <a:solidFill>
              <a:schemeClr val="tx2">
                <a:lumMod val="20000"/>
                <a:lumOff val="80000"/>
              </a:schemeClr>
            </a:solidFill>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7" name="グループ化 6"/>
          <p:cNvGrpSpPr/>
          <p:nvPr/>
        </p:nvGrpSpPr>
        <p:grpSpPr>
          <a:xfrm>
            <a:off x="540272" y="306339"/>
            <a:ext cx="20018224" cy="3384376"/>
            <a:chOff x="684288" y="450355"/>
            <a:chExt cx="20018224" cy="3384376"/>
          </a:xfrm>
        </p:grpSpPr>
        <p:sp>
          <p:nvSpPr>
            <p:cNvPr id="4" name="上リボン 3"/>
            <p:cNvSpPr/>
            <p:nvPr/>
          </p:nvSpPr>
          <p:spPr>
            <a:xfrm>
              <a:off x="684288" y="450355"/>
              <a:ext cx="20018224" cy="2592288"/>
            </a:xfrm>
            <a:prstGeom prst="ribbon2">
              <a:avLst>
                <a:gd name="adj1" fmla="val 25907"/>
                <a:gd name="adj2" fmla="val 72841"/>
              </a:avLst>
            </a:prstGeom>
            <a:scene3d>
              <a:camera prst="orthographicFront"/>
              <a:lightRig rig="threePt" dir="t"/>
            </a:scene3d>
            <a:sp3d/>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dirty="0" smtClean="0">
                  <a:solidFill>
                    <a:schemeClr val="tx1"/>
                  </a:solidFill>
                  <a:latin typeface="HGPｺﾞｼｯｸE" pitchFamily="50" charset="-128"/>
                  <a:ea typeface="HGPｺﾞｼｯｸE" pitchFamily="50" charset="-128"/>
                </a:rPr>
                <a:t>ソフトウェア開発における</a:t>
              </a:r>
              <a:endParaRPr kumimoji="1" lang="en-US" altLang="ja-JP" dirty="0" smtClean="0">
                <a:solidFill>
                  <a:schemeClr val="tx1"/>
                </a:solidFill>
                <a:latin typeface="HGPｺﾞｼｯｸE" pitchFamily="50" charset="-128"/>
                <a:ea typeface="HGPｺﾞｼｯｸE" pitchFamily="50" charset="-128"/>
              </a:endParaRPr>
            </a:p>
            <a:p>
              <a:pPr algn="ctr"/>
              <a:r>
                <a:rPr kumimoji="1" lang="ja-JP" altLang="en-US" dirty="0" smtClean="0">
                  <a:solidFill>
                    <a:schemeClr val="tx1"/>
                  </a:solidFill>
                  <a:latin typeface="HGPｺﾞｼｯｸE" pitchFamily="50" charset="-128"/>
                  <a:ea typeface="HGPｺﾞｼｯｸE" pitchFamily="50" charset="-128"/>
                </a:rPr>
                <a:t>チケット駆動開発（</a:t>
              </a:r>
              <a:r>
                <a:rPr kumimoji="1" lang="en-US" altLang="ja-JP" dirty="0" err="1" smtClean="0">
                  <a:solidFill>
                    <a:schemeClr val="tx1"/>
                  </a:solidFill>
                  <a:latin typeface="HGPｺﾞｼｯｸE" pitchFamily="50" charset="-128"/>
                  <a:ea typeface="HGPｺﾞｼｯｸE" pitchFamily="50" charset="-128"/>
                </a:rPr>
                <a:t>TiDD</a:t>
              </a:r>
              <a:r>
                <a:rPr kumimoji="1" lang="ja-JP" altLang="en-US" dirty="0" smtClean="0">
                  <a:solidFill>
                    <a:schemeClr val="tx1"/>
                  </a:solidFill>
                  <a:latin typeface="HGPｺﾞｼｯｸE" pitchFamily="50" charset="-128"/>
                  <a:ea typeface="HGPｺﾞｼｯｸE" pitchFamily="50" charset="-128"/>
                </a:rPr>
                <a:t>）の調査</a:t>
              </a:r>
              <a:endParaRPr kumimoji="1" lang="ja-JP" altLang="en-US" dirty="0">
                <a:solidFill>
                  <a:schemeClr val="tx1"/>
                </a:solidFill>
                <a:latin typeface="HGPｺﾞｼｯｸE" pitchFamily="50" charset="-128"/>
                <a:ea typeface="HGPｺﾞｼｯｸE" pitchFamily="50" charset="-128"/>
              </a:endParaRPr>
            </a:p>
          </p:txBody>
        </p:sp>
        <p:sp>
          <p:nvSpPr>
            <p:cNvPr id="6" name="角丸四角形 5"/>
            <p:cNvSpPr/>
            <p:nvPr/>
          </p:nvSpPr>
          <p:spPr>
            <a:xfrm>
              <a:off x="5940872" y="2538587"/>
              <a:ext cx="9577064" cy="1296144"/>
            </a:xfrm>
            <a:prstGeom prst="roundRect">
              <a:avLst/>
            </a:prstGeom>
            <a:scene3d>
              <a:camera prst="orthographicFront"/>
              <a:lightRig rig="threePt" dir="t"/>
            </a:scene3d>
            <a:sp3d>
              <a:bevelT/>
            </a:sp3d>
          </p:spPr>
          <p:style>
            <a:lnRef idx="1">
              <a:schemeClr val="accent3"/>
            </a:lnRef>
            <a:fillRef idx="3">
              <a:schemeClr val="accent3"/>
            </a:fillRef>
            <a:effectRef idx="2">
              <a:schemeClr val="accent3"/>
            </a:effectRef>
            <a:fontRef idx="minor">
              <a:schemeClr val="lt1"/>
            </a:fontRef>
          </p:style>
          <p:txBody>
            <a:bodyPr rtlCol="0" anchor="ctr"/>
            <a:lstStyle/>
            <a:p>
              <a:pPr algn="ctr"/>
              <a:r>
                <a:rPr lang="ja-JP" altLang="en-US" sz="3200" dirty="0">
                  <a:solidFill>
                    <a:schemeClr val="tx1"/>
                  </a:solidFill>
                  <a:latin typeface="HGPｺﾞｼｯｸE" pitchFamily="50" charset="-128"/>
                  <a:ea typeface="HGPｺﾞｼｯｸE" pitchFamily="50" charset="-128"/>
                </a:rPr>
                <a:t>プロジェクトマネジメントコース</a:t>
              </a:r>
              <a:endParaRPr lang="en-US" altLang="ja-JP" sz="3200" dirty="0">
                <a:solidFill>
                  <a:schemeClr val="tx1"/>
                </a:solidFill>
                <a:latin typeface="HGPｺﾞｼｯｸE" pitchFamily="50" charset="-128"/>
                <a:ea typeface="HGPｺﾞｼｯｸE" pitchFamily="50" charset="-128"/>
              </a:endParaRPr>
            </a:p>
            <a:p>
              <a:pPr algn="ctr"/>
              <a:r>
                <a:rPr lang="ja-JP" altLang="en-US" sz="3200" dirty="0">
                  <a:solidFill>
                    <a:schemeClr val="tx1"/>
                  </a:solidFill>
                  <a:latin typeface="HGPｺﾞｼｯｸE" pitchFamily="50" charset="-128"/>
                  <a:ea typeface="HGPｺﾞｼｯｸE" pitchFamily="50" charset="-128"/>
                </a:rPr>
                <a:t>０９４２０３８　久保孝樹</a:t>
              </a:r>
            </a:p>
          </p:txBody>
        </p:sp>
      </p:grpSp>
      <p:sp>
        <p:nvSpPr>
          <p:cNvPr id="8" name="1 つの角を丸めた四角形 7"/>
          <p:cNvSpPr/>
          <p:nvPr/>
        </p:nvSpPr>
        <p:spPr>
          <a:xfrm>
            <a:off x="756296" y="3690715"/>
            <a:ext cx="4032448" cy="108012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背景</a:t>
            </a:r>
            <a:endParaRPr kumimoji="1" lang="ja-JP" altLang="en-US" dirty="0">
              <a:latin typeface="HGPｺﾞｼｯｸE" pitchFamily="50" charset="-128"/>
              <a:ea typeface="HGPｺﾞｼｯｸE" pitchFamily="50" charset="-128"/>
            </a:endParaRPr>
          </a:p>
        </p:txBody>
      </p:sp>
      <p:grpSp>
        <p:nvGrpSpPr>
          <p:cNvPr id="46" name="グループ化 45"/>
          <p:cNvGrpSpPr/>
          <p:nvPr/>
        </p:nvGrpSpPr>
        <p:grpSpPr>
          <a:xfrm>
            <a:off x="13555801" y="4842843"/>
            <a:ext cx="6930687" cy="4653591"/>
            <a:chOff x="13717736" y="4797764"/>
            <a:chExt cx="6930687" cy="5142585"/>
          </a:xfrm>
        </p:grpSpPr>
        <p:sp>
          <p:nvSpPr>
            <p:cNvPr id="47" name="角丸四角形 46"/>
            <p:cNvSpPr/>
            <p:nvPr/>
          </p:nvSpPr>
          <p:spPr>
            <a:xfrm>
              <a:off x="13717736" y="5130875"/>
              <a:ext cx="6930687" cy="480947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en-US" altLang="ja-JP" sz="2800" dirty="0" smtClean="0">
                <a:latin typeface="HGPｺﾞｼｯｸE" pitchFamily="50" charset="-128"/>
                <a:ea typeface="HGPｺﾞｼｯｸE" pitchFamily="50" charset="-128"/>
              </a:endParaRPr>
            </a:p>
            <a:p>
              <a:pPr algn="ctr"/>
              <a:endParaRPr lang="en-US" altLang="ja-JP" sz="2800" dirty="0" smtClean="0">
                <a:latin typeface="HGPｺﾞｼｯｸE" pitchFamily="50" charset="-128"/>
                <a:ea typeface="HGPｺﾞｼｯｸE" pitchFamily="50" charset="-128"/>
              </a:endParaRPr>
            </a:p>
            <a:p>
              <a:pPr algn="ctr"/>
              <a:endParaRPr kumimoji="1" lang="en-US" altLang="ja-JP" sz="2800" dirty="0" smtClean="0">
                <a:latin typeface="HGPｺﾞｼｯｸE" pitchFamily="50" charset="-128"/>
                <a:ea typeface="HGPｺﾞｼｯｸE" pitchFamily="50" charset="-128"/>
              </a:endParaRPr>
            </a:p>
          </p:txBody>
        </p:sp>
        <p:sp>
          <p:nvSpPr>
            <p:cNvPr id="48" name="対角する 2 つの角を切り取った四角形 47"/>
            <p:cNvSpPr/>
            <p:nvPr/>
          </p:nvSpPr>
          <p:spPr>
            <a:xfrm>
              <a:off x="14633579" y="4797764"/>
              <a:ext cx="5050580" cy="715505"/>
            </a:xfrm>
            <a:prstGeom prst="snip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sz="3600" dirty="0" smtClean="0">
                  <a:latin typeface="HGPｺﾞｼｯｸE" pitchFamily="50" charset="-128"/>
                  <a:ea typeface="HGPｺﾞｼｯｸE" pitchFamily="50" charset="-128"/>
                </a:rPr>
                <a:t>チケット</a:t>
              </a:r>
              <a:endParaRPr lang="en-US" altLang="ja-JP" sz="3600" dirty="0">
                <a:latin typeface="HGPｺﾞｼｯｸE" pitchFamily="50" charset="-128"/>
                <a:ea typeface="HGPｺﾞｼｯｸE" pitchFamily="50" charset="-128"/>
              </a:endParaRPr>
            </a:p>
          </p:txBody>
        </p:sp>
        <p:sp>
          <p:nvSpPr>
            <p:cNvPr id="49" name="テキスト ボックス 48"/>
            <p:cNvSpPr txBox="1"/>
            <p:nvPr/>
          </p:nvSpPr>
          <p:spPr>
            <a:xfrm>
              <a:off x="14149784" y="5778947"/>
              <a:ext cx="6120680" cy="714247"/>
            </a:xfrm>
            <a:prstGeom prst="rect">
              <a:avLst/>
            </a:prstGeom>
            <a:noFill/>
          </p:spPr>
          <p:txBody>
            <a:bodyPr wrap="square" rtlCol="0">
              <a:spAutoFit/>
            </a:bodyPr>
            <a:lstStyle/>
            <a:p>
              <a:pPr algn="ctr"/>
              <a:r>
                <a:rPr kumimoji="1" lang="ja-JP" altLang="en-US" sz="3600" dirty="0" smtClean="0">
                  <a:latin typeface="HGPｺﾞｼｯｸE" pitchFamily="50" charset="-128"/>
                  <a:ea typeface="HGPｺﾞｼｯｸE" pitchFamily="50" charset="-128"/>
                </a:rPr>
                <a:t>チケット＝やることリスト</a:t>
              </a:r>
              <a:endParaRPr kumimoji="1" lang="ja-JP" altLang="en-US" sz="3600" dirty="0">
                <a:latin typeface="HGPｺﾞｼｯｸE" pitchFamily="50" charset="-128"/>
                <a:ea typeface="HGPｺﾞｼｯｸE" pitchFamily="50" charset="-128"/>
              </a:endParaRPr>
            </a:p>
          </p:txBody>
        </p:sp>
        <p:sp>
          <p:nvSpPr>
            <p:cNvPr id="50" name="下矢印 49"/>
            <p:cNvSpPr/>
            <p:nvPr/>
          </p:nvSpPr>
          <p:spPr>
            <a:xfrm>
              <a:off x="16310024" y="6571035"/>
              <a:ext cx="1584176"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PｺﾞｼｯｸE" pitchFamily="50" charset="-128"/>
                <a:ea typeface="HGPｺﾞｼｯｸE" pitchFamily="50" charset="-128"/>
              </a:endParaRPr>
            </a:p>
          </p:txBody>
        </p:sp>
        <p:sp>
          <p:nvSpPr>
            <p:cNvPr id="51" name="テキスト ボックス 50"/>
            <p:cNvSpPr txBox="1"/>
            <p:nvPr/>
          </p:nvSpPr>
          <p:spPr>
            <a:xfrm>
              <a:off x="14077776" y="7697029"/>
              <a:ext cx="6264696" cy="1938669"/>
            </a:xfrm>
            <a:prstGeom prst="rect">
              <a:avLst/>
            </a:prstGeom>
            <a:noFill/>
          </p:spPr>
          <p:txBody>
            <a:bodyPr wrap="square" rtlCol="0">
              <a:spAutoFit/>
            </a:bodyPr>
            <a:lstStyle/>
            <a:p>
              <a:pPr algn="ctr"/>
              <a:r>
                <a:rPr kumimoji="1" lang="ja-JP" altLang="en-US" sz="3600" dirty="0" smtClean="0">
                  <a:latin typeface="HGPｺﾞｼｯｸE" pitchFamily="50" charset="-128"/>
                  <a:ea typeface="HGPｺﾞｼｯｸE" pitchFamily="50" charset="-128"/>
                </a:rPr>
                <a:t>開発において必要であるすべての</a:t>
              </a:r>
              <a:r>
                <a:rPr lang="ja-JP" altLang="en-US" sz="3600" dirty="0" smtClean="0">
                  <a:latin typeface="HGPｺﾞｼｯｸE" pitchFamily="50" charset="-128"/>
                  <a:ea typeface="HGPｺﾞｼｯｸE" pitchFamily="50" charset="-128"/>
                </a:rPr>
                <a:t>タスク</a:t>
              </a:r>
              <a:r>
                <a:rPr kumimoji="1" lang="ja-JP" altLang="en-US" sz="3600" dirty="0" smtClean="0">
                  <a:latin typeface="HGPｺﾞｼｯｸE" pitchFamily="50" charset="-128"/>
                  <a:ea typeface="HGPｺﾞｼｯｸE" pitchFamily="50" charset="-128"/>
                </a:rPr>
                <a:t>を記載し</a:t>
              </a:r>
              <a:r>
                <a:rPr lang="en-US" altLang="ja-JP" sz="3600" dirty="0" smtClean="0">
                  <a:latin typeface="HGPｺﾞｼｯｸE" pitchFamily="50" charset="-128"/>
                  <a:ea typeface="HGPｺﾞｼｯｸE" pitchFamily="50" charset="-128"/>
                </a:rPr>
                <a:t>WEB</a:t>
              </a:r>
              <a:r>
                <a:rPr lang="ja-JP" altLang="en-US" sz="3600" dirty="0" smtClean="0">
                  <a:latin typeface="HGPｺﾞｼｯｸE" pitchFamily="50" charset="-128"/>
                  <a:ea typeface="HGPｺﾞｼｯｸE" pitchFamily="50" charset="-128"/>
                </a:rPr>
                <a:t>で共有して</a:t>
              </a:r>
              <a:r>
                <a:rPr lang="ja-JP" altLang="en-US" sz="3600" dirty="0">
                  <a:latin typeface="HGPｺﾞｼｯｸE" pitchFamily="50" charset="-128"/>
                  <a:ea typeface="HGPｺﾞｼｯｸE" pitchFamily="50" charset="-128"/>
                </a:rPr>
                <a:t>いるもの</a:t>
              </a:r>
              <a:endParaRPr kumimoji="1" lang="en-US" altLang="ja-JP" sz="3600" dirty="0" smtClean="0">
                <a:latin typeface="HGPｺﾞｼｯｸE" pitchFamily="50" charset="-128"/>
                <a:ea typeface="HGPｺﾞｼｯｸE" pitchFamily="50" charset="-128"/>
              </a:endParaRPr>
            </a:p>
          </p:txBody>
        </p:sp>
      </p:grpSp>
      <p:grpSp>
        <p:nvGrpSpPr>
          <p:cNvPr id="53" name="グループ化 52"/>
          <p:cNvGrpSpPr/>
          <p:nvPr/>
        </p:nvGrpSpPr>
        <p:grpSpPr>
          <a:xfrm>
            <a:off x="535769" y="4770835"/>
            <a:ext cx="12461887" cy="8928992"/>
            <a:chOff x="535769" y="4770835"/>
            <a:chExt cx="12461887" cy="8928992"/>
          </a:xfrm>
          <a:effectLst>
            <a:outerShdw blurRad="76200" dir="13500000" sy="23000" kx="1200000" algn="br" rotWithShape="0">
              <a:prstClr val="black">
                <a:alpha val="20000"/>
              </a:prstClr>
            </a:outerShdw>
          </a:effectLst>
        </p:grpSpPr>
        <p:grpSp>
          <p:nvGrpSpPr>
            <p:cNvPr id="9" name="グループ化 8"/>
            <p:cNvGrpSpPr/>
            <p:nvPr/>
          </p:nvGrpSpPr>
          <p:grpSpPr>
            <a:xfrm>
              <a:off x="535769" y="4770835"/>
              <a:ext cx="12461887" cy="8928992"/>
              <a:chOff x="4022459" y="5006439"/>
              <a:chExt cx="12822238" cy="8941312"/>
            </a:xfrm>
          </p:grpSpPr>
          <p:grpSp>
            <p:nvGrpSpPr>
              <p:cNvPr id="10" name="グループ化 1035"/>
              <p:cNvGrpSpPr/>
              <p:nvPr/>
            </p:nvGrpSpPr>
            <p:grpSpPr>
              <a:xfrm>
                <a:off x="4022459" y="5006439"/>
                <a:ext cx="12822238" cy="3458082"/>
                <a:chOff x="1924019" y="5320541"/>
                <a:chExt cx="12822238" cy="3458082"/>
              </a:xfrm>
            </p:grpSpPr>
            <p:sp>
              <p:nvSpPr>
                <p:cNvPr id="17" name="テキスト ボックス 16"/>
                <p:cNvSpPr txBox="1"/>
                <p:nvPr/>
              </p:nvSpPr>
              <p:spPr>
                <a:xfrm>
                  <a:off x="2275253" y="5320541"/>
                  <a:ext cx="11714762" cy="770503"/>
                </a:xfrm>
                <a:prstGeom prst="rect">
                  <a:avLst/>
                </a:prstGeom>
                <a:noFill/>
              </p:spPr>
              <p:txBody>
                <a:bodyPr wrap="square" rtlCol="0">
                  <a:spAutoFit/>
                </a:bodyPr>
                <a:lstStyle/>
                <a:p>
                  <a:r>
                    <a:rPr kumimoji="1" lang="ja-JP" altLang="en-US" sz="4400" dirty="0" smtClean="0">
                      <a:latin typeface="HGPｺﾞｼｯｸE" pitchFamily="50" charset="-128"/>
                      <a:ea typeface="HGPｺﾞｼｯｸE" pitchFamily="50" charset="-128"/>
                    </a:rPr>
                    <a:t>注目されているアジャイル開発において</a:t>
                  </a:r>
                  <a:endParaRPr kumimoji="1" lang="ja-JP" altLang="en-US" sz="4400" dirty="0">
                    <a:latin typeface="HGPｺﾞｼｯｸE" pitchFamily="50" charset="-128"/>
                    <a:ea typeface="HGPｺﾞｼｯｸE" pitchFamily="50" charset="-128"/>
                  </a:endParaRPr>
                </a:p>
              </p:txBody>
            </p:sp>
            <p:grpSp>
              <p:nvGrpSpPr>
                <p:cNvPr id="18" name="グループ化 1033"/>
                <p:cNvGrpSpPr/>
                <p:nvPr/>
              </p:nvGrpSpPr>
              <p:grpSpPr>
                <a:xfrm>
                  <a:off x="1924019" y="6065873"/>
                  <a:ext cx="12822238" cy="2712750"/>
                  <a:chOff x="2127562" y="6089982"/>
                  <a:chExt cx="12822238" cy="2712750"/>
                </a:xfrm>
              </p:grpSpPr>
              <p:grpSp>
                <p:nvGrpSpPr>
                  <p:cNvPr id="19" name="グループ化 1031"/>
                  <p:cNvGrpSpPr/>
                  <p:nvPr/>
                </p:nvGrpSpPr>
                <p:grpSpPr>
                  <a:xfrm>
                    <a:off x="2127562" y="6089982"/>
                    <a:ext cx="12202959" cy="2312640"/>
                    <a:chOff x="2412480" y="6346627"/>
                    <a:chExt cx="13219872" cy="2634483"/>
                  </a:xfrm>
                </p:grpSpPr>
                <p:sp>
                  <p:nvSpPr>
                    <p:cNvPr id="23" name="ホームベース 22"/>
                    <p:cNvSpPr/>
                    <p:nvPr/>
                  </p:nvSpPr>
                  <p:spPr>
                    <a:xfrm>
                      <a:off x="2412480" y="7153101"/>
                      <a:ext cx="1858639" cy="72008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4000" dirty="0" smtClean="0">
                          <a:latin typeface="HGPｺﾞｼｯｸE" pitchFamily="50" charset="-128"/>
                          <a:ea typeface="HGPｺﾞｼｯｸE" pitchFamily="50" charset="-128"/>
                        </a:rPr>
                        <a:t>企画</a:t>
                      </a:r>
                      <a:endParaRPr kumimoji="1" lang="ja-JP" altLang="en-US" sz="4000" dirty="0">
                        <a:latin typeface="HGPｺﾞｼｯｸE" pitchFamily="50" charset="-128"/>
                        <a:ea typeface="HGPｺﾞｼｯｸE" pitchFamily="50" charset="-128"/>
                      </a:endParaRPr>
                    </a:p>
                  </p:txBody>
                </p:sp>
                <p:sp>
                  <p:nvSpPr>
                    <p:cNvPr id="24" name="ホームベース 23"/>
                    <p:cNvSpPr/>
                    <p:nvPr/>
                  </p:nvSpPr>
                  <p:spPr>
                    <a:xfrm>
                      <a:off x="4428704" y="6346627"/>
                      <a:ext cx="3528392" cy="2232248"/>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latin typeface="HGPｺﾞｼｯｸE" pitchFamily="50" charset="-128"/>
                        <a:ea typeface="HGPｺﾞｼｯｸE" pitchFamily="50" charset="-128"/>
                      </a:endParaRPr>
                    </a:p>
                  </p:txBody>
                </p:sp>
                <p:sp>
                  <p:nvSpPr>
                    <p:cNvPr id="25" name="下カーブ矢印 24"/>
                    <p:cNvSpPr/>
                    <p:nvPr/>
                  </p:nvSpPr>
                  <p:spPr>
                    <a:xfrm>
                      <a:off x="5076776" y="6499027"/>
                      <a:ext cx="1440160" cy="864096"/>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solidFill>
                          <a:schemeClr val="tx1"/>
                        </a:solidFill>
                        <a:latin typeface="HGPｺﾞｼｯｸE" pitchFamily="50" charset="-128"/>
                        <a:ea typeface="HGPｺﾞｼｯｸE" pitchFamily="50" charset="-128"/>
                      </a:endParaRPr>
                    </a:p>
                  </p:txBody>
                </p:sp>
                <p:sp>
                  <p:nvSpPr>
                    <p:cNvPr id="26" name="上カーブ矢印 25"/>
                    <p:cNvSpPr/>
                    <p:nvPr/>
                  </p:nvSpPr>
                  <p:spPr>
                    <a:xfrm flipH="1">
                      <a:off x="4932760" y="7504757"/>
                      <a:ext cx="1492284" cy="938485"/>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solidFill>
                          <a:schemeClr val="tx1"/>
                        </a:solidFill>
                        <a:latin typeface="HGPｺﾞｼｯｸE" pitchFamily="50" charset="-128"/>
                        <a:ea typeface="HGPｺﾞｼｯｸE" pitchFamily="50" charset="-128"/>
                      </a:endParaRPr>
                    </a:p>
                  </p:txBody>
                </p:sp>
                <p:sp>
                  <p:nvSpPr>
                    <p:cNvPr id="27" name="テキスト ボックス 26"/>
                    <p:cNvSpPr txBox="1"/>
                    <p:nvPr/>
                  </p:nvSpPr>
                  <p:spPr>
                    <a:xfrm>
                      <a:off x="5508824" y="7333507"/>
                      <a:ext cx="2524639" cy="526639"/>
                    </a:xfrm>
                    <a:prstGeom prst="rect">
                      <a:avLst/>
                    </a:prstGeom>
                    <a:noFill/>
                  </p:spPr>
                  <p:txBody>
                    <a:bodyPr wrap="square" rtlCol="0">
                      <a:spAutoFit/>
                    </a:bodyPr>
                    <a:lstStyle/>
                    <a:p>
                      <a:r>
                        <a:rPr kumimoji="1" lang="ja-JP" altLang="en-US" sz="2400" dirty="0" smtClean="0">
                          <a:latin typeface="HGPｺﾞｼｯｸE" pitchFamily="50" charset="-128"/>
                          <a:ea typeface="HGPｺﾞｼｯｸE" pitchFamily="50" charset="-128"/>
                        </a:rPr>
                        <a:t>プログラミング</a:t>
                      </a:r>
                      <a:endParaRPr kumimoji="1" lang="ja-JP" altLang="en-US" sz="2400" dirty="0">
                        <a:latin typeface="HGPｺﾞｼｯｸE" pitchFamily="50" charset="-128"/>
                        <a:ea typeface="HGPｺﾞｼｯｸE" pitchFamily="50" charset="-128"/>
                      </a:endParaRPr>
                    </a:p>
                  </p:txBody>
                </p:sp>
                <p:sp>
                  <p:nvSpPr>
                    <p:cNvPr id="28" name="テキスト ボックス 27"/>
                    <p:cNvSpPr txBox="1"/>
                    <p:nvPr/>
                  </p:nvSpPr>
                  <p:spPr>
                    <a:xfrm>
                      <a:off x="4428704" y="6871993"/>
                      <a:ext cx="2870537" cy="526639"/>
                    </a:xfrm>
                    <a:prstGeom prst="rect">
                      <a:avLst/>
                    </a:prstGeom>
                    <a:noFill/>
                  </p:spPr>
                  <p:txBody>
                    <a:bodyPr wrap="square" rtlCol="0">
                      <a:spAutoFit/>
                    </a:bodyPr>
                    <a:lstStyle/>
                    <a:p>
                      <a:r>
                        <a:rPr lang="ja-JP" altLang="en-US" sz="2400" dirty="0">
                          <a:latin typeface="HGPｺﾞｼｯｸE" pitchFamily="50" charset="-128"/>
                          <a:ea typeface="HGPｺﾞｼｯｸE" pitchFamily="50" charset="-128"/>
                        </a:rPr>
                        <a:t>要求定義</a:t>
                      </a:r>
                      <a:endParaRPr kumimoji="1" lang="ja-JP" altLang="en-US" sz="2400" dirty="0">
                        <a:latin typeface="HGPｺﾞｼｯｸE" pitchFamily="50" charset="-128"/>
                        <a:ea typeface="HGPｺﾞｼｯｸE" pitchFamily="50" charset="-128"/>
                      </a:endParaRPr>
                    </a:p>
                  </p:txBody>
                </p:sp>
                <p:sp>
                  <p:nvSpPr>
                    <p:cNvPr id="29" name="テキスト ボックス 28"/>
                    <p:cNvSpPr txBox="1"/>
                    <p:nvPr/>
                  </p:nvSpPr>
                  <p:spPr>
                    <a:xfrm>
                      <a:off x="4428704" y="7743166"/>
                      <a:ext cx="1512168" cy="526639"/>
                    </a:xfrm>
                    <a:prstGeom prst="rect">
                      <a:avLst/>
                    </a:prstGeom>
                    <a:noFill/>
                  </p:spPr>
                  <p:txBody>
                    <a:bodyPr wrap="square" rtlCol="0">
                      <a:spAutoFit/>
                    </a:bodyPr>
                    <a:lstStyle/>
                    <a:p>
                      <a:r>
                        <a:rPr lang="ja-JP" altLang="en-US" sz="2400" dirty="0">
                          <a:latin typeface="HGPｺﾞｼｯｸE" pitchFamily="50" charset="-128"/>
                          <a:ea typeface="HGPｺﾞｼｯｸE" pitchFamily="50" charset="-128"/>
                        </a:rPr>
                        <a:t>テスト</a:t>
                      </a:r>
                      <a:endParaRPr kumimoji="1" lang="ja-JP" altLang="en-US" sz="2400" dirty="0">
                        <a:latin typeface="HGPｺﾞｼｯｸE" pitchFamily="50" charset="-128"/>
                        <a:ea typeface="HGPｺﾞｼｯｸE" pitchFamily="50" charset="-128"/>
                      </a:endParaRPr>
                    </a:p>
                  </p:txBody>
                </p:sp>
                <p:sp>
                  <p:nvSpPr>
                    <p:cNvPr id="30" name="ホームベース 29"/>
                    <p:cNvSpPr/>
                    <p:nvPr/>
                  </p:nvSpPr>
                  <p:spPr>
                    <a:xfrm>
                      <a:off x="8089603" y="6355011"/>
                      <a:ext cx="3528392" cy="2232248"/>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latin typeface="HGPｺﾞｼｯｸE" pitchFamily="50" charset="-128"/>
                        <a:ea typeface="HGPｺﾞｼｯｸE" pitchFamily="50" charset="-128"/>
                      </a:endParaRPr>
                    </a:p>
                  </p:txBody>
                </p:sp>
                <p:sp>
                  <p:nvSpPr>
                    <p:cNvPr id="31" name="下カーブ矢印 30"/>
                    <p:cNvSpPr/>
                    <p:nvPr/>
                  </p:nvSpPr>
                  <p:spPr>
                    <a:xfrm>
                      <a:off x="8737675" y="6507411"/>
                      <a:ext cx="1440160" cy="864096"/>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solidFill>
                          <a:schemeClr val="tx1"/>
                        </a:solidFill>
                        <a:latin typeface="HGPｺﾞｼｯｸE" pitchFamily="50" charset="-128"/>
                        <a:ea typeface="HGPｺﾞｼｯｸE" pitchFamily="50" charset="-128"/>
                      </a:endParaRPr>
                    </a:p>
                  </p:txBody>
                </p:sp>
                <p:sp>
                  <p:nvSpPr>
                    <p:cNvPr id="32" name="上カーブ矢印 31"/>
                    <p:cNvSpPr/>
                    <p:nvPr/>
                  </p:nvSpPr>
                  <p:spPr>
                    <a:xfrm flipH="1">
                      <a:off x="8593659" y="7513141"/>
                      <a:ext cx="1492284" cy="938485"/>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solidFill>
                          <a:schemeClr val="tx1"/>
                        </a:solidFill>
                        <a:latin typeface="HGPｺﾞｼｯｸE" pitchFamily="50" charset="-128"/>
                        <a:ea typeface="HGPｺﾞｼｯｸE" pitchFamily="50" charset="-128"/>
                      </a:endParaRPr>
                    </a:p>
                  </p:txBody>
                </p:sp>
                <p:sp>
                  <p:nvSpPr>
                    <p:cNvPr id="33" name="テキスト ボックス 32"/>
                    <p:cNvSpPr txBox="1"/>
                    <p:nvPr/>
                  </p:nvSpPr>
                  <p:spPr>
                    <a:xfrm>
                      <a:off x="9169723" y="7341890"/>
                      <a:ext cx="2524639" cy="526639"/>
                    </a:xfrm>
                    <a:prstGeom prst="rect">
                      <a:avLst/>
                    </a:prstGeom>
                    <a:noFill/>
                  </p:spPr>
                  <p:txBody>
                    <a:bodyPr wrap="square" rtlCol="0">
                      <a:spAutoFit/>
                    </a:bodyPr>
                    <a:lstStyle/>
                    <a:p>
                      <a:r>
                        <a:rPr kumimoji="1" lang="ja-JP" altLang="en-US" sz="2400" dirty="0" smtClean="0">
                          <a:latin typeface="HGPｺﾞｼｯｸE" pitchFamily="50" charset="-128"/>
                          <a:ea typeface="HGPｺﾞｼｯｸE" pitchFamily="50" charset="-128"/>
                        </a:rPr>
                        <a:t>プログラミング</a:t>
                      </a:r>
                      <a:endParaRPr kumimoji="1" lang="ja-JP" altLang="en-US" sz="2400" dirty="0">
                        <a:latin typeface="HGPｺﾞｼｯｸE" pitchFamily="50" charset="-128"/>
                        <a:ea typeface="HGPｺﾞｼｯｸE" pitchFamily="50" charset="-128"/>
                      </a:endParaRPr>
                    </a:p>
                  </p:txBody>
                </p:sp>
                <p:sp>
                  <p:nvSpPr>
                    <p:cNvPr id="34" name="テキスト ボックス 33"/>
                    <p:cNvSpPr txBox="1"/>
                    <p:nvPr/>
                  </p:nvSpPr>
                  <p:spPr>
                    <a:xfrm>
                      <a:off x="8089603" y="6880376"/>
                      <a:ext cx="2088232" cy="526639"/>
                    </a:xfrm>
                    <a:prstGeom prst="rect">
                      <a:avLst/>
                    </a:prstGeom>
                    <a:noFill/>
                  </p:spPr>
                  <p:txBody>
                    <a:bodyPr wrap="square" rtlCol="0">
                      <a:spAutoFit/>
                    </a:bodyPr>
                    <a:lstStyle/>
                    <a:p>
                      <a:r>
                        <a:rPr lang="ja-JP" altLang="en-US" sz="2400" dirty="0">
                          <a:latin typeface="HGPｺﾞｼｯｸE" pitchFamily="50" charset="-128"/>
                          <a:ea typeface="HGPｺﾞｼｯｸE" pitchFamily="50" charset="-128"/>
                        </a:rPr>
                        <a:t>要求定義</a:t>
                      </a:r>
                      <a:endParaRPr kumimoji="1" lang="ja-JP" altLang="en-US" sz="2400" dirty="0">
                        <a:latin typeface="HGPｺﾞｼｯｸE" pitchFamily="50" charset="-128"/>
                        <a:ea typeface="HGPｺﾞｼｯｸE" pitchFamily="50" charset="-128"/>
                      </a:endParaRPr>
                    </a:p>
                  </p:txBody>
                </p:sp>
                <p:sp>
                  <p:nvSpPr>
                    <p:cNvPr id="35" name="テキスト ボックス 34"/>
                    <p:cNvSpPr txBox="1"/>
                    <p:nvPr/>
                  </p:nvSpPr>
                  <p:spPr>
                    <a:xfrm>
                      <a:off x="8089603" y="7751550"/>
                      <a:ext cx="1512168" cy="526639"/>
                    </a:xfrm>
                    <a:prstGeom prst="rect">
                      <a:avLst/>
                    </a:prstGeom>
                    <a:noFill/>
                  </p:spPr>
                  <p:txBody>
                    <a:bodyPr wrap="square" rtlCol="0">
                      <a:spAutoFit/>
                    </a:bodyPr>
                    <a:lstStyle/>
                    <a:p>
                      <a:r>
                        <a:rPr lang="ja-JP" altLang="en-US" sz="2400" dirty="0">
                          <a:latin typeface="HGPｺﾞｼｯｸE" pitchFamily="50" charset="-128"/>
                          <a:ea typeface="HGPｺﾞｼｯｸE" pitchFamily="50" charset="-128"/>
                        </a:rPr>
                        <a:t>テスト</a:t>
                      </a:r>
                      <a:endParaRPr kumimoji="1" lang="ja-JP" altLang="en-US" sz="2400" dirty="0">
                        <a:latin typeface="HGPｺﾞｼｯｸE" pitchFamily="50" charset="-128"/>
                        <a:ea typeface="HGPｺﾞｼｯｸE" pitchFamily="50" charset="-128"/>
                      </a:endParaRPr>
                    </a:p>
                  </p:txBody>
                </p:sp>
                <p:sp>
                  <p:nvSpPr>
                    <p:cNvPr id="36" name="ホームベース 35"/>
                    <p:cNvSpPr/>
                    <p:nvPr/>
                  </p:nvSpPr>
                  <p:spPr>
                    <a:xfrm>
                      <a:off x="11773520" y="6355011"/>
                      <a:ext cx="3528392" cy="2232248"/>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latin typeface="HGPｺﾞｼｯｸE" pitchFamily="50" charset="-128"/>
                        <a:ea typeface="HGPｺﾞｼｯｸE" pitchFamily="50" charset="-128"/>
                      </a:endParaRPr>
                    </a:p>
                  </p:txBody>
                </p:sp>
                <p:sp>
                  <p:nvSpPr>
                    <p:cNvPr id="37" name="下カーブ矢印 36"/>
                    <p:cNvSpPr/>
                    <p:nvPr/>
                  </p:nvSpPr>
                  <p:spPr>
                    <a:xfrm>
                      <a:off x="12342434" y="6507411"/>
                      <a:ext cx="1440160" cy="864096"/>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solidFill>
                          <a:schemeClr val="tx1"/>
                        </a:solidFill>
                        <a:latin typeface="HGPｺﾞｼｯｸE" pitchFamily="50" charset="-128"/>
                        <a:ea typeface="HGPｺﾞｼｯｸE" pitchFamily="50" charset="-128"/>
                      </a:endParaRPr>
                    </a:p>
                  </p:txBody>
                </p:sp>
                <p:sp>
                  <p:nvSpPr>
                    <p:cNvPr id="38" name="上カーブ矢印 37"/>
                    <p:cNvSpPr/>
                    <p:nvPr/>
                  </p:nvSpPr>
                  <p:spPr>
                    <a:xfrm flipH="1">
                      <a:off x="12198418" y="7513141"/>
                      <a:ext cx="1492284" cy="938485"/>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solidFill>
                          <a:schemeClr val="tx1"/>
                        </a:solidFill>
                        <a:latin typeface="HGPｺﾞｼｯｸE" pitchFamily="50" charset="-128"/>
                        <a:ea typeface="HGPｺﾞｼｯｸE" pitchFamily="50" charset="-128"/>
                      </a:endParaRPr>
                    </a:p>
                  </p:txBody>
                </p:sp>
                <p:sp>
                  <p:nvSpPr>
                    <p:cNvPr id="39" name="テキスト ボックス 38"/>
                    <p:cNvSpPr txBox="1"/>
                    <p:nvPr/>
                  </p:nvSpPr>
                  <p:spPr>
                    <a:xfrm>
                      <a:off x="12774482" y="7341890"/>
                      <a:ext cx="2524639" cy="526639"/>
                    </a:xfrm>
                    <a:prstGeom prst="rect">
                      <a:avLst/>
                    </a:prstGeom>
                    <a:noFill/>
                  </p:spPr>
                  <p:txBody>
                    <a:bodyPr wrap="square" rtlCol="0">
                      <a:spAutoFit/>
                    </a:bodyPr>
                    <a:lstStyle/>
                    <a:p>
                      <a:r>
                        <a:rPr kumimoji="1" lang="ja-JP" altLang="en-US" sz="2400" dirty="0" smtClean="0">
                          <a:latin typeface="HGPｺﾞｼｯｸE" pitchFamily="50" charset="-128"/>
                          <a:ea typeface="HGPｺﾞｼｯｸE" pitchFamily="50" charset="-128"/>
                        </a:rPr>
                        <a:t>プログラミング</a:t>
                      </a:r>
                      <a:endParaRPr kumimoji="1" lang="ja-JP" altLang="en-US" sz="2400" dirty="0">
                        <a:latin typeface="HGPｺﾞｼｯｸE" pitchFamily="50" charset="-128"/>
                        <a:ea typeface="HGPｺﾞｼｯｸE" pitchFamily="50" charset="-128"/>
                      </a:endParaRPr>
                    </a:p>
                  </p:txBody>
                </p:sp>
                <p:sp>
                  <p:nvSpPr>
                    <p:cNvPr id="40" name="テキスト ボックス 39"/>
                    <p:cNvSpPr txBox="1"/>
                    <p:nvPr/>
                  </p:nvSpPr>
                  <p:spPr>
                    <a:xfrm>
                      <a:off x="11694362" y="6880376"/>
                      <a:ext cx="1996340" cy="526639"/>
                    </a:xfrm>
                    <a:prstGeom prst="rect">
                      <a:avLst/>
                    </a:prstGeom>
                    <a:noFill/>
                  </p:spPr>
                  <p:txBody>
                    <a:bodyPr wrap="square" rtlCol="0">
                      <a:spAutoFit/>
                    </a:bodyPr>
                    <a:lstStyle/>
                    <a:p>
                      <a:r>
                        <a:rPr lang="ja-JP" altLang="en-US" sz="2400" dirty="0">
                          <a:latin typeface="HGPｺﾞｼｯｸE" pitchFamily="50" charset="-128"/>
                          <a:ea typeface="HGPｺﾞｼｯｸE" pitchFamily="50" charset="-128"/>
                        </a:rPr>
                        <a:t>要求定義</a:t>
                      </a:r>
                      <a:endParaRPr kumimoji="1" lang="ja-JP" altLang="en-US" sz="2400" dirty="0">
                        <a:latin typeface="HGPｺﾞｼｯｸE" pitchFamily="50" charset="-128"/>
                        <a:ea typeface="HGPｺﾞｼｯｸE" pitchFamily="50" charset="-128"/>
                      </a:endParaRPr>
                    </a:p>
                  </p:txBody>
                </p:sp>
                <p:sp>
                  <p:nvSpPr>
                    <p:cNvPr id="41" name="テキスト ボックス 40"/>
                    <p:cNvSpPr txBox="1"/>
                    <p:nvPr/>
                  </p:nvSpPr>
                  <p:spPr>
                    <a:xfrm>
                      <a:off x="11694362" y="7751550"/>
                      <a:ext cx="1512168" cy="526639"/>
                    </a:xfrm>
                    <a:prstGeom prst="rect">
                      <a:avLst/>
                    </a:prstGeom>
                    <a:noFill/>
                  </p:spPr>
                  <p:txBody>
                    <a:bodyPr wrap="square" rtlCol="0">
                      <a:spAutoFit/>
                    </a:bodyPr>
                    <a:lstStyle/>
                    <a:p>
                      <a:r>
                        <a:rPr lang="ja-JP" altLang="en-US" sz="2400" dirty="0">
                          <a:latin typeface="HGPｺﾞｼｯｸE" pitchFamily="50" charset="-128"/>
                          <a:ea typeface="HGPｺﾞｼｯｸE" pitchFamily="50" charset="-128"/>
                        </a:rPr>
                        <a:t>テスト</a:t>
                      </a:r>
                      <a:endParaRPr kumimoji="1" lang="ja-JP" altLang="en-US" sz="2400" dirty="0">
                        <a:latin typeface="HGPｺﾞｼｯｸE" pitchFamily="50" charset="-128"/>
                        <a:ea typeface="HGPｺﾞｼｯｸE" pitchFamily="50" charset="-128"/>
                      </a:endParaRPr>
                    </a:p>
                  </p:txBody>
                </p:sp>
                <p:sp>
                  <p:nvSpPr>
                    <p:cNvPr id="42" name="二等辺三角形 41"/>
                    <p:cNvSpPr/>
                    <p:nvPr/>
                  </p:nvSpPr>
                  <p:spPr>
                    <a:xfrm>
                      <a:off x="7957096" y="8630010"/>
                      <a:ext cx="312277" cy="3511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HGPｺﾞｼｯｸE" pitchFamily="50" charset="-128"/>
                        <a:ea typeface="HGPｺﾞｼｯｸE" pitchFamily="50" charset="-128"/>
                      </a:endParaRPr>
                    </a:p>
                  </p:txBody>
                </p:sp>
                <p:sp>
                  <p:nvSpPr>
                    <p:cNvPr id="43" name="二等辺三角形 42"/>
                    <p:cNvSpPr/>
                    <p:nvPr/>
                  </p:nvSpPr>
                  <p:spPr>
                    <a:xfrm>
                      <a:off x="15320075" y="8578875"/>
                      <a:ext cx="312277" cy="3511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HGPｺﾞｼｯｸE" pitchFamily="50" charset="-128"/>
                        <a:ea typeface="HGPｺﾞｼｯｸE" pitchFamily="50" charset="-128"/>
                      </a:endParaRPr>
                    </a:p>
                  </p:txBody>
                </p:sp>
                <p:sp>
                  <p:nvSpPr>
                    <p:cNvPr id="44" name="二等辺三角形 43"/>
                    <p:cNvSpPr/>
                    <p:nvPr/>
                  </p:nvSpPr>
                  <p:spPr>
                    <a:xfrm>
                      <a:off x="11617995" y="8630010"/>
                      <a:ext cx="312277" cy="3511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latin typeface="HGPｺﾞｼｯｸE" pitchFamily="50" charset="-128"/>
                        <a:ea typeface="HGPｺﾞｼｯｸE" pitchFamily="50" charset="-128"/>
                      </a:endParaRPr>
                    </a:p>
                  </p:txBody>
                </p:sp>
              </p:grpSp>
              <p:sp>
                <p:nvSpPr>
                  <p:cNvPr id="20" name="テキスト ボックス 19"/>
                  <p:cNvSpPr txBox="1"/>
                  <p:nvPr/>
                </p:nvSpPr>
                <p:spPr>
                  <a:xfrm>
                    <a:off x="6638417" y="8402622"/>
                    <a:ext cx="1526814" cy="400110"/>
                  </a:xfrm>
                  <a:prstGeom prst="rect">
                    <a:avLst/>
                  </a:prstGeom>
                  <a:noFill/>
                </p:spPr>
                <p:txBody>
                  <a:bodyPr wrap="square" rtlCol="0">
                    <a:spAutoFit/>
                  </a:bodyPr>
                  <a:lstStyle/>
                  <a:p>
                    <a:pPr algn="ctr"/>
                    <a:r>
                      <a:rPr kumimoji="1" lang="ja-JP" altLang="en-US" sz="2000" dirty="0" smtClean="0">
                        <a:latin typeface="HGPｺﾞｼｯｸE" pitchFamily="50" charset="-128"/>
                        <a:ea typeface="HGPｺﾞｼｯｸE" pitchFamily="50" charset="-128"/>
                      </a:rPr>
                      <a:t>リリース</a:t>
                    </a:r>
                    <a:endParaRPr kumimoji="1" lang="ja-JP" altLang="en-US" sz="2000" dirty="0">
                      <a:latin typeface="HGPｺﾞｼｯｸE" pitchFamily="50" charset="-128"/>
                      <a:ea typeface="HGPｺﾞｼｯｸE" pitchFamily="50" charset="-128"/>
                    </a:endParaRPr>
                  </a:p>
                </p:txBody>
              </p:sp>
              <p:sp>
                <p:nvSpPr>
                  <p:cNvPr id="21" name="テキスト ボックス 20"/>
                  <p:cNvSpPr txBox="1"/>
                  <p:nvPr/>
                </p:nvSpPr>
                <p:spPr>
                  <a:xfrm>
                    <a:off x="10005681" y="8402622"/>
                    <a:ext cx="1526814" cy="400110"/>
                  </a:xfrm>
                  <a:prstGeom prst="rect">
                    <a:avLst/>
                  </a:prstGeom>
                  <a:noFill/>
                </p:spPr>
                <p:txBody>
                  <a:bodyPr wrap="square" rtlCol="0">
                    <a:spAutoFit/>
                  </a:bodyPr>
                  <a:lstStyle/>
                  <a:p>
                    <a:pPr algn="ctr"/>
                    <a:r>
                      <a:rPr kumimoji="1" lang="ja-JP" altLang="en-US" sz="2000" dirty="0" smtClean="0">
                        <a:latin typeface="HGPｺﾞｼｯｸE" pitchFamily="50" charset="-128"/>
                        <a:ea typeface="HGPｺﾞｼｯｸE" pitchFamily="50" charset="-128"/>
                      </a:rPr>
                      <a:t>リリース</a:t>
                    </a:r>
                    <a:endParaRPr kumimoji="1" lang="ja-JP" altLang="en-US" sz="2000" dirty="0">
                      <a:latin typeface="HGPｺﾞｼｯｸE" pitchFamily="50" charset="-128"/>
                      <a:ea typeface="HGPｺﾞｼｯｸE" pitchFamily="50" charset="-128"/>
                    </a:endParaRPr>
                  </a:p>
                </p:txBody>
              </p:sp>
              <p:sp>
                <p:nvSpPr>
                  <p:cNvPr id="22" name="テキスト ボックス 21"/>
                  <p:cNvSpPr txBox="1"/>
                  <p:nvPr/>
                </p:nvSpPr>
                <p:spPr>
                  <a:xfrm>
                    <a:off x="13422986" y="8371235"/>
                    <a:ext cx="1526814" cy="400110"/>
                  </a:xfrm>
                  <a:prstGeom prst="rect">
                    <a:avLst/>
                  </a:prstGeom>
                  <a:noFill/>
                </p:spPr>
                <p:txBody>
                  <a:bodyPr wrap="square" rtlCol="0">
                    <a:spAutoFit/>
                  </a:bodyPr>
                  <a:lstStyle/>
                  <a:p>
                    <a:pPr algn="ctr"/>
                    <a:r>
                      <a:rPr kumimoji="1" lang="ja-JP" altLang="en-US" sz="2000" dirty="0" smtClean="0">
                        <a:latin typeface="HGPｺﾞｼｯｸE" pitchFamily="50" charset="-128"/>
                        <a:ea typeface="HGPｺﾞｼｯｸE" pitchFamily="50" charset="-128"/>
                      </a:rPr>
                      <a:t>リリース</a:t>
                    </a:r>
                    <a:endParaRPr kumimoji="1" lang="ja-JP" altLang="en-US" sz="2000" dirty="0">
                      <a:latin typeface="HGPｺﾞｼｯｸE" pitchFamily="50" charset="-128"/>
                      <a:ea typeface="HGPｺﾞｼｯｸE" pitchFamily="50" charset="-128"/>
                    </a:endParaRPr>
                  </a:p>
                </p:txBody>
              </p:sp>
            </p:grpSp>
          </p:grpSp>
          <p:sp>
            <p:nvSpPr>
              <p:cNvPr id="11" name="雲形吹き出し 10"/>
              <p:cNvSpPr/>
              <p:nvPr/>
            </p:nvSpPr>
            <p:spPr>
              <a:xfrm>
                <a:off x="4490634" y="7756203"/>
                <a:ext cx="4104249" cy="2029559"/>
              </a:xfrm>
              <a:prstGeom prst="cloudCallout">
                <a:avLst>
                  <a:gd name="adj1" fmla="val 52100"/>
                  <a:gd name="adj2" fmla="val -60680"/>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2400" dirty="0" smtClean="0">
                    <a:latin typeface="HGPｺﾞｼｯｸE" pitchFamily="50" charset="-128"/>
                    <a:ea typeface="HGPｺﾞｼｯｸE" pitchFamily="50" charset="-128"/>
                  </a:rPr>
                  <a:t>・環境の変化</a:t>
                </a:r>
                <a:endParaRPr kumimoji="1" lang="en-US" altLang="ja-JP" sz="2400" dirty="0" smtClean="0">
                  <a:latin typeface="HGPｺﾞｼｯｸE" pitchFamily="50" charset="-128"/>
                  <a:ea typeface="HGPｺﾞｼｯｸE" pitchFamily="50" charset="-128"/>
                </a:endParaRPr>
              </a:p>
              <a:p>
                <a:r>
                  <a:rPr lang="ja-JP" altLang="en-US" sz="2400" dirty="0" smtClean="0">
                    <a:latin typeface="HGPｺﾞｼｯｸE" pitchFamily="50" charset="-128"/>
                    <a:ea typeface="HGPｺﾞｼｯｸE" pitchFamily="50" charset="-128"/>
                  </a:rPr>
                  <a:t>・要求の変化</a:t>
                </a:r>
                <a:endParaRPr lang="en-US" altLang="ja-JP" sz="2400" dirty="0" smtClean="0">
                  <a:latin typeface="HGPｺﾞｼｯｸE" pitchFamily="50" charset="-128"/>
                  <a:ea typeface="HGPｺﾞｼｯｸE" pitchFamily="50" charset="-128"/>
                </a:endParaRPr>
              </a:p>
              <a:p>
                <a:r>
                  <a:rPr kumimoji="1" lang="ja-JP" altLang="en-US" sz="2400" dirty="0" smtClean="0">
                    <a:latin typeface="HGPｺﾞｼｯｸE" pitchFamily="50" charset="-128"/>
                    <a:ea typeface="HGPｺﾞｼｯｸE" pitchFamily="50" charset="-128"/>
                  </a:rPr>
                  <a:t>・発見された問題</a:t>
                </a:r>
                <a:endParaRPr kumimoji="1" lang="en-US" altLang="ja-JP" sz="2400" dirty="0" smtClean="0">
                  <a:latin typeface="HGPｺﾞｼｯｸE" pitchFamily="50" charset="-128"/>
                  <a:ea typeface="HGPｺﾞｼｯｸE" pitchFamily="50" charset="-128"/>
                </a:endParaRPr>
              </a:p>
              <a:p>
                <a:r>
                  <a:rPr lang="ja-JP" altLang="en-US" sz="2400" dirty="0">
                    <a:latin typeface="HGPｺﾞｼｯｸE" pitchFamily="50" charset="-128"/>
                    <a:ea typeface="HGPｺﾞｼｯｸE" pitchFamily="50" charset="-128"/>
                  </a:rPr>
                  <a:t>　</a:t>
                </a:r>
                <a:r>
                  <a:rPr lang="ja-JP" altLang="en-US" sz="2400" dirty="0" smtClean="0">
                    <a:latin typeface="HGPｺﾞｼｯｸE" pitchFamily="50" charset="-128"/>
                    <a:ea typeface="HGPｺﾞｼｯｸE" pitchFamily="50" charset="-128"/>
                  </a:rPr>
                  <a:t>　　　　　</a:t>
                </a:r>
                <a:r>
                  <a:rPr lang="en-US" altLang="ja-JP" sz="2400" dirty="0" smtClean="0">
                    <a:latin typeface="HGPｺﾞｼｯｸE" pitchFamily="50" charset="-128"/>
                    <a:ea typeface="HGPｺﾞｼｯｸE" pitchFamily="50" charset="-128"/>
                  </a:rPr>
                  <a:t>etc...</a:t>
                </a:r>
                <a:endParaRPr kumimoji="1" lang="ja-JP" altLang="en-US" sz="2400" dirty="0">
                  <a:latin typeface="HGPｺﾞｼｯｸE" pitchFamily="50" charset="-128"/>
                  <a:ea typeface="HGPｺﾞｼｯｸE" pitchFamily="50" charset="-128"/>
                </a:endParaRPr>
              </a:p>
            </p:txBody>
          </p:sp>
          <p:sp>
            <p:nvSpPr>
              <p:cNvPr id="12" name="上矢印 11"/>
              <p:cNvSpPr/>
              <p:nvPr/>
            </p:nvSpPr>
            <p:spPr>
              <a:xfrm rot="10800000">
                <a:off x="9029349" y="8518772"/>
                <a:ext cx="2992882" cy="1084774"/>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latin typeface="HGPｺﾞｼｯｸE" pitchFamily="50" charset="-128"/>
                  <a:ea typeface="HGPｺﾞｼｯｸE" pitchFamily="50" charset="-128"/>
                </a:endParaRPr>
              </a:p>
            </p:txBody>
          </p:sp>
          <p:sp>
            <p:nvSpPr>
              <p:cNvPr id="13" name="テキスト ボックス 12"/>
              <p:cNvSpPr txBox="1"/>
              <p:nvPr/>
            </p:nvSpPr>
            <p:spPr>
              <a:xfrm>
                <a:off x="4621133" y="9785761"/>
                <a:ext cx="11809312"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4800" dirty="0">
                    <a:latin typeface="HGPｺﾞｼｯｸE" pitchFamily="50" charset="-128"/>
                    <a:ea typeface="HGPｺﾞｼｯｸE" pitchFamily="50" charset="-128"/>
                  </a:rPr>
                  <a:t>行う</a:t>
                </a:r>
                <a:r>
                  <a:rPr kumimoji="1" lang="ja-JP" altLang="en-US" sz="4800" dirty="0" smtClean="0">
                    <a:latin typeface="HGPｺﾞｼｯｸE" pitchFamily="50" charset="-128"/>
                    <a:ea typeface="HGPｺﾞｼｯｸE" pitchFamily="50" charset="-128"/>
                  </a:rPr>
                  <a:t>べき</a:t>
                </a:r>
                <a:r>
                  <a:rPr lang="ja-JP" altLang="en-US" sz="4800" dirty="0">
                    <a:latin typeface="HGPｺﾞｼｯｸE" pitchFamily="50" charset="-128"/>
                    <a:ea typeface="HGPｺﾞｼｯｸE" pitchFamily="50" charset="-128"/>
                  </a:rPr>
                  <a:t>タスク</a:t>
                </a:r>
                <a:r>
                  <a:rPr kumimoji="1" lang="ja-JP" altLang="en-US" sz="4800" dirty="0" smtClean="0">
                    <a:latin typeface="HGPｺﾞｼｯｸE" pitchFamily="50" charset="-128"/>
                    <a:ea typeface="HGPｺﾞｼｯｸE" pitchFamily="50" charset="-128"/>
                  </a:rPr>
                  <a:t>が次々と出現してくる！！</a:t>
                </a:r>
                <a:endParaRPr kumimoji="1" lang="ja-JP" altLang="en-US" sz="4800" dirty="0">
                  <a:latin typeface="HGPｺﾞｼｯｸE" pitchFamily="50" charset="-128"/>
                  <a:ea typeface="HGPｺﾞｼｯｸE" pitchFamily="50" charset="-128"/>
                </a:endParaRPr>
              </a:p>
            </p:txBody>
          </p:sp>
          <p:sp>
            <p:nvSpPr>
              <p:cNvPr id="14" name="上矢印 13"/>
              <p:cNvSpPr/>
              <p:nvPr/>
            </p:nvSpPr>
            <p:spPr>
              <a:xfrm rot="10800000">
                <a:off x="9060593" y="10702921"/>
                <a:ext cx="2947297" cy="648966"/>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latin typeface="HGPｺﾞｼｯｸE" pitchFamily="50" charset="-128"/>
                  <a:ea typeface="HGPｺﾞｼｯｸE" pitchFamily="50" charset="-128"/>
                </a:endParaRPr>
              </a:p>
            </p:txBody>
          </p:sp>
          <p:sp>
            <p:nvSpPr>
              <p:cNvPr id="15" name="テキスト ボックス 14"/>
              <p:cNvSpPr txBox="1"/>
              <p:nvPr/>
            </p:nvSpPr>
            <p:spPr>
              <a:xfrm>
                <a:off x="8604435" y="10886057"/>
                <a:ext cx="3986543" cy="830997"/>
              </a:xfrm>
              <a:prstGeom prst="rect">
                <a:avLst/>
              </a:prstGeom>
              <a:noFill/>
            </p:spPr>
            <p:txBody>
              <a:bodyPr wrap="square" rtlCol="0">
                <a:spAutoFit/>
              </a:bodyPr>
              <a:lstStyle/>
              <a:p>
                <a:pPr algn="ctr"/>
                <a:endParaRPr kumimoji="1" lang="ja-JP" altLang="en-US" sz="4800" dirty="0">
                  <a:latin typeface="HGPｺﾞｼｯｸE" pitchFamily="50" charset="-128"/>
                  <a:ea typeface="HGPｺﾞｼｯｸE" pitchFamily="50" charset="-128"/>
                </a:endParaRPr>
              </a:p>
            </p:txBody>
          </p:sp>
          <p:sp>
            <p:nvSpPr>
              <p:cNvPr id="16" name="テキスト ボックス 15"/>
              <p:cNvSpPr txBox="1"/>
              <p:nvPr/>
            </p:nvSpPr>
            <p:spPr>
              <a:xfrm>
                <a:off x="4652444" y="13178310"/>
                <a:ext cx="11809312" cy="769441"/>
              </a:xfrm>
              <a:prstGeom prst="rect">
                <a:avLst/>
              </a:prstGeom>
              <a:ln w="76200">
                <a:solidFill>
                  <a:srgbClr val="FF0000"/>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4400" dirty="0" smtClean="0">
                    <a:latin typeface="HGPｺﾞｼｯｸE" pitchFamily="50" charset="-128"/>
                    <a:ea typeface="HGPｺﾞｼｯｸE" pitchFamily="50" charset="-128"/>
                  </a:rPr>
                  <a:t>チケット駆動開発が注目されている！！</a:t>
                </a:r>
                <a:endParaRPr kumimoji="1" lang="ja-JP" altLang="en-US" sz="4400" dirty="0">
                  <a:latin typeface="HGPｺﾞｼｯｸE" pitchFamily="50" charset="-128"/>
                  <a:ea typeface="HGPｺﾞｼｯｸE" pitchFamily="50" charset="-128"/>
                </a:endParaRPr>
              </a:p>
            </p:txBody>
          </p:sp>
        </p:grpSp>
        <p:sp>
          <p:nvSpPr>
            <p:cNvPr id="45" name="テキスト ボックス 44"/>
            <p:cNvSpPr txBox="1"/>
            <p:nvPr/>
          </p:nvSpPr>
          <p:spPr>
            <a:xfrm>
              <a:off x="3924648" y="11212646"/>
              <a:ext cx="590465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4800" dirty="0">
                  <a:latin typeface="HGPｺﾞｼｯｸE" pitchFamily="50" charset="-128"/>
                  <a:ea typeface="HGPｺﾞｼｯｸE" pitchFamily="50" charset="-128"/>
                </a:rPr>
                <a:t>チケットの利用</a:t>
              </a:r>
              <a:endParaRPr kumimoji="1" lang="ja-JP" altLang="en-US" sz="4800" dirty="0">
                <a:latin typeface="HGPｺﾞｼｯｸE" pitchFamily="50" charset="-128"/>
                <a:ea typeface="HGPｺﾞｼｯｸE" pitchFamily="50" charset="-128"/>
              </a:endParaRPr>
            </a:p>
          </p:txBody>
        </p:sp>
        <p:sp>
          <p:nvSpPr>
            <p:cNvPr id="52" name="上矢印 51"/>
            <p:cNvSpPr/>
            <p:nvPr/>
          </p:nvSpPr>
          <p:spPr>
            <a:xfrm rot="10800000">
              <a:off x="5436816" y="12115650"/>
              <a:ext cx="2864467" cy="648072"/>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latin typeface="HGPｺﾞｼｯｸE" pitchFamily="50" charset="-128"/>
                <a:ea typeface="HGPｺﾞｼｯｸE" pitchFamily="50" charset="-128"/>
              </a:endParaRPr>
            </a:p>
          </p:txBody>
        </p:sp>
      </p:grpSp>
      <p:grpSp>
        <p:nvGrpSpPr>
          <p:cNvPr id="54" name="グループ化 53"/>
          <p:cNvGrpSpPr/>
          <p:nvPr/>
        </p:nvGrpSpPr>
        <p:grpSpPr>
          <a:xfrm>
            <a:off x="12781632" y="9955411"/>
            <a:ext cx="8352928" cy="3888432"/>
            <a:chOff x="5508824" y="2826619"/>
            <a:chExt cx="12313368" cy="4968552"/>
          </a:xfrm>
          <a:solidFill>
            <a:schemeClr val="accent2">
              <a:lumMod val="20000"/>
              <a:lumOff val="80000"/>
            </a:schemeClr>
          </a:solidFill>
        </p:grpSpPr>
        <p:sp>
          <p:nvSpPr>
            <p:cNvPr id="55" name="正方形/長方形 54"/>
            <p:cNvSpPr/>
            <p:nvPr/>
          </p:nvSpPr>
          <p:spPr>
            <a:xfrm>
              <a:off x="5508824" y="2826619"/>
              <a:ext cx="12313368" cy="4968552"/>
            </a:xfrm>
            <a:prstGeom prst="rect">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4800">
                <a:latin typeface="HGPｺﾞｼｯｸE" pitchFamily="50" charset="-128"/>
                <a:ea typeface="HGPｺﾞｼｯｸE" pitchFamily="50" charset="-128"/>
              </a:endParaRPr>
            </a:p>
          </p:txBody>
        </p:sp>
        <p:sp>
          <p:nvSpPr>
            <p:cNvPr id="56" name="テキスト ボックス 55"/>
            <p:cNvSpPr txBox="1"/>
            <p:nvPr/>
          </p:nvSpPr>
          <p:spPr>
            <a:xfrm>
              <a:off x="13645727" y="2970636"/>
              <a:ext cx="2088233" cy="1227002"/>
            </a:xfrm>
            <a:prstGeom prst="rect">
              <a:avLst/>
            </a:prstGeom>
            <a:grpFill/>
          </p:spPr>
          <p:txBody>
            <a:bodyPr wrap="square" rtlCol="0">
              <a:spAutoFit/>
            </a:bodyPr>
            <a:lstStyle/>
            <a:p>
              <a:r>
                <a:rPr kumimoji="1" lang="ja-JP" altLang="en-US" sz="1800" dirty="0" smtClean="0">
                  <a:latin typeface="HGPｺﾞｼｯｸE" pitchFamily="50" charset="-128"/>
                  <a:ea typeface="HGPｺﾞｼｯｸE" pitchFamily="50" charset="-128"/>
                </a:rPr>
                <a:t>登録日時</a:t>
              </a:r>
              <a:endParaRPr kumimoji="1" lang="en-US" altLang="ja-JP" sz="1800" dirty="0" smtClean="0">
                <a:latin typeface="HGPｺﾞｼｯｸE" pitchFamily="50" charset="-128"/>
                <a:ea typeface="HGPｺﾞｼｯｸE" pitchFamily="50" charset="-128"/>
              </a:endParaRPr>
            </a:p>
            <a:p>
              <a:r>
                <a:rPr lang="ja-JP" altLang="en-US" sz="1800" dirty="0" smtClean="0">
                  <a:latin typeface="HGPｺﾞｼｯｸE" pitchFamily="50" charset="-128"/>
                  <a:ea typeface="HGPｺﾞｼｯｸE" pitchFamily="50" charset="-128"/>
                </a:rPr>
                <a:t>更新日時</a:t>
              </a:r>
              <a:r>
                <a:rPr kumimoji="1" lang="ja-JP" altLang="en-US" sz="2800" dirty="0" smtClean="0">
                  <a:latin typeface="HGPｺﾞｼｯｸE" pitchFamily="50" charset="-128"/>
                  <a:ea typeface="HGPｺﾞｼｯｸE" pitchFamily="50" charset="-128"/>
                </a:rPr>
                <a:t>　　　　　　　</a:t>
              </a:r>
              <a:endParaRPr kumimoji="1" lang="ja-JP" altLang="en-US" sz="2800" dirty="0">
                <a:latin typeface="HGPｺﾞｼｯｸE" pitchFamily="50" charset="-128"/>
                <a:ea typeface="HGPｺﾞｼｯｸE" pitchFamily="50" charset="-128"/>
              </a:endParaRPr>
            </a:p>
          </p:txBody>
        </p:sp>
        <p:sp>
          <p:nvSpPr>
            <p:cNvPr id="57" name="テキスト ボックス 56"/>
            <p:cNvSpPr txBox="1"/>
            <p:nvPr/>
          </p:nvSpPr>
          <p:spPr>
            <a:xfrm>
              <a:off x="5724848" y="3042643"/>
              <a:ext cx="5616624" cy="802271"/>
            </a:xfrm>
            <a:prstGeom prst="rect">
              <a:avLst/>
            </a:prstGeom>
            <a:grpFill/>
          </p:spPr>
          <p:txBody>
            <a:bodyPr wrap="square" rtlCol="0">
              <a:spAutoFit/>
            </a:bodyPr>
            <a:lstStyle/>
            <a:p>
              <a:r>
                <a:rPr kumimoji="1" lang="ja-JP" altLang="en-US" sz="2800" dirty="0" smtClean="0">
                  <a:latin typeface="HGPｺﾞｼｯｸE" pitchFamily="50" charset="-128"/>
                  <a:ea typeface="HGPｺﾞｼｯｸE" pitchFamily="50" charset="-128"/>
                </a:rPr>
                <a:t>タイトル</a:t>
              </a:r>
              <a:endParaRPr kumimoji="1" lang="ja-JP" altLang="en-US" sz="2800" dirty="0">
                <a:latin typeface="HGPｺﾞｼｯｸE" pitchFamily="50" charset="-128"/>
                <a:ea typeface="HGPｺﾞｼｯｸE" pitchFamily="50" charset="-128"/>
              </a:endParaRPr>
            </a:p>
          </p:txBody>
        </p:sp>
        <p:sp>
          <p:nvSpPr>
            <p:cNvPr id="58" name="テキスト ボックス 57"/>
            <p:cNvSpPr txBox="1"/>
            <p:nvPr/>
          </p:nvSpPr>
          <p:spPr>
            <a:xfrm>
              <a:off x="5652838" y="4050756"/>
              <a:ext cx="1872206" cy="566309"/>
            </a:xfrm>
            <a:prstGeom prst="rect">
              <a:avLst/>
            </a:prstGeom>
            <a:grpFill/>
          </p:spPr>
          <p:txBody>
            <a:bodyPr wrap="square" rtlCol="0">
              <a:spAutoFit/>
            </a:bodyPr>
            <a:lstStyle/>
            <a:p>
              <a:r>
                <a:rPr kumimoji="1" lang="ja-JP" altLang="en-US" sz="1800" dirty="0" smtClean="0">
                  <a:latin typeface="HGPｺﾞｼｯｸE" pitchFamily="50" charset="-128"/>
                  <a:ea typeface="HGPｺﾞｼｯｸE" pitchFamily="50" charset="-128"/>
                </a:rPr>
                <a:t>報告者</a:t>
              </a:r>
              <a:endParaRPr kumimoji="1" lang="ja-JP" altLang="en-US" sz="1800" dirty="0">
                <a:latin typeface="HGPｺﾞｼｯｸE" pitchFamily="50" charset="-128"/>
                <a:ea typeface="HGPｺﾞｼｯｸE" pitchFamily="50" charset="-128"/>
              </a:endParaRPr>
            </a:p>
          </p:txBody>
        </p:sp>
        <p:sp>
          <p:nvSpPr>
            <p:cNvPr id="59" name="テキスト ボックス 58"/>
            <p:cNvSpPr txBox="1"/>
            <p:nvPr/>
          </p:nvSpPr>
          <p:spPr>
            <a:xfrm>
              <a:off x="5652838" y="4525194"/>
              <a:ext cx="1872206" cy="566309"/>
            </a:xfrm>
            <a:prstGeom prst="rect">
              <a:avLst/>
            </a:prstGeom>
            <a:grpFill/>
          </p:spPr>
          <p:txBody>
            <a:bodyPr wrap="square" rtlCol="0">
              <a:spAutoFit/>
            </a:bodyPr>
            <a:lstStyle/>
            <a:p>
              <a:r>
                <a:rPr lang="ja-JP" altLang="en-US" sz="1800" dirty="0" smtClean="0">
                  <a:latin typeface="HGPｺﾞｼｯｸE" pitchFamily="50" charset="-128"/>
                  <a:ea typeface="HGPｺﾞｼｯｸE" pitchFamily="50" charset="-128"/>
                </a:rPr>
                <a:t>優先度</a:t>
              </a:r>
              <a:endParaRPr kumimoji="1" lang="ja-JP" altLang="en-US" sz="1800" dirty="0">
                <a:latin typeface="HGPｺﾞｼｯｸE" pitchFamily="50" charset="-128"/>
                <a:ea typeface="HGPｺﾞｼｯｸE" pitchFamily="50" charset="-128"/>
              </a:endParaRPr>
            </a:p>
          </p:txBody>
        </p:sp>
        <p:sp>
          <p:nvSpPr>
            <p:cNvPr id="60" name="テキスト ボックス 59"/>
            <p:cNvSpPr txBox="1"/>
            <p:nvPr/>
          </p:nvSpPr>
          <p:spPr>
            <a:xfrm>
              <a:off x="5652837" y="5029251"/>
              <a:ext cx="4669394" cy="471924"/>
            </a:xfrm>
            <a:prstGeom prst="rect">
              <a:avLst/>
            </a:prstGeom>
            <a:grpFill/>
          </p:spPr>
          <p:txBody>
            <a:bodyPr wrap="square" rtlCol="0">
              <a:spAutoFit/>
            </a:bodyPr>
            <a:lstStyle/>
            <a:p>
              <a:r>
                <a:rPr kumimoji="1" lang="ja-JP" altLang="en-US" sz="1800" dirty="0" smtClean="0">
                  <a:latin typeface="HGPｺﾞｼｯｸE" pitchFamily="50" charset="-128"/>
                  <a:ea typeface="HGPｺﾞｼｯｸE" pitchFamily="50" charset="-128"/>
                </a:rPr>
                <a:t>報告者チケットの種類</a:t>
              </a:r>
              <a:endParaRPr kumimoji="1" lang="ja-JP" altLang="en-US" sz="1800" dirty="0">
                <a:latin typeface="HGPｺﾞｼｯｸE" pitchFamily="50" charset="-128"/>
                <a:ea typeface="HGPｺﾞｼｯｸE" pitchFamily="50" charset="-128"/>
              </a:endParaRPr>
            </a:p>
          </p:txBody>
        </p:sp>
        <p:sp>
          <p:nvSpPr>
            <p:cNvPr id="61" name="テキスト ボックス 60"/>
            <p:cNvSpPr txBox="1"/>
            <p:nvPr/>
          </p:nvSpPr>
          <p:spPr>
            <a:xfrm>
              <a:off x="5652838" y="5490914"/>
              <a:ext cx="3096343" cy="566309"/>
            </a:xfrm>
            <a:prstGeom prst="rect">
              <a:avLst/>
            </a:prstGeom>
            <a:grpFill/>
          </p:spPr>
          <p:txBody>
            <a:bodyPr wrap="square" rtlCol="0">
              <a:spAutoFit/>
            </a:bodyPr>
            <a:lstStyle/>
            <a:p>
              <a:r>
                <a:rPr lang="ja-JP" altLang="en-US" sz="1800" smtClean="0">
                  <a:latin typeface="HGPｺﾞｼｯｸE" pitchFamily="50" charset="-128"/>
                  <a:ea typeface="HGPｺﾞｼｯｸE" pitchFamily="50" charset="-128"/>
                </a:rPr>
                <a:t>コンポネート</a:t>
              </a:r>
              <a:endParaRPr kumimoji="1" lang="ja-JP" altLang="en-US" sz="1800" dirty="0">
                <a:latin typeface="HGPｺﾞｼｯｸE" pitchFamily="50" charset="-128"/>
                <a:ea typeface="HGPｺﾞｼｯｸE" pitchFamily="50" charset="-128"/>
              </a:endParaRPr>
            </a:p>
          </p:txBody>
        </p:sp>
        <p:sp>
          <p:nvSpPr>
            <p:cNvPr id="62" name="テキスト ボックス 61"/>
            <p:cNvSpPr txBox="1"/>
            <p:nvPr/>
          </p:nvSpPr>
          <p:spPr>
            <a:xfrm>
              <a:off x="5652838" y="6037362"/>
              <a:ext cx="1872206" cy="566309"/>
            </a:xfrm>
            <a:prstGeom prst="rect">
              <a:avLst/>
            </a:prstGeom>
            <a:grpFill/>
          </p:spPr>
          <p:txBody>
            <a:bodyPr wrap="square" rtlCol="0">
              <a:spAutoFit/>
            </a:bodyPr>
            <a:lstStyle/>
            <a:p>
              <a:r>
                <a:rPr lang="ja-JP" altLang="en-US" sz="1800" dirty="0" smtClean="0">
                  <a:latin typeface="HGPｺﾞｼｯｸE" pitchFamily="50" charset="-128"/>
                  <a:ea typeface="HGPｺﾞｼｯｸE" pitchFamily="50" charset="-128"/>
                </a:rPr>
                <a:t>解決法</a:t>
              </a:r>
              <a:endParaRPr kumimoji="1" lang="ja-JP" altLang="en-US" sz="1800" dirty="0">
                <a:latin typeface="HGPｺﾞｼｯｸE" pitchFamily="50" charset="-128"/>
                <a:ea typeface="HGPｺﾞｼｯｸE" pitchFamily="50" charset="-128"/>
              </a:endParaRPr>
            </a:p>
          </p:txBody>
        </p:sp>
        <p:sp>
          <p:nvSpPr>
            <p:cNvPr id="63" name="テキスト ボックス 62"/>
            <p:cNvSpPr txBox="1"/>
            <p:nvPr/>
          </p:nvSpPr>
          <p:spPr>
            <a:xfrm>
              <a:off x="12349582" y="4021139"/>
              <a:ext cx="1872206" cy="566309"/>
            </a:xfrm>
            <a:prstGeom prst="rect">
              <a:avLst/>
            </a:prstGeom>
            <a:grpFill/>
          </p:spPr>
          <p:txBody>
            <a:bodyPr wrap="square" rtlCol="0">
              <a:spAutoFit/>
            </a:bodyPr>
            <a:lstStyle/>
            <a:p>
              <a:r>
                <a:rPr lang="ja-JP" altLang="en-US" sz="1800" dirty="0" smtClean="0">
                  <a:latin typeface="HGPｺﾞｼｯｸE" pitchFamily="50" charset="-128"/>
                  <a:ea typeface="HGPｺﾞｼｯｸE" pitchFamily="50" charset="-128"/>
                </a:rPr>
                <a:t>担当者</a:t>
              </a:r>
              <a:endParaRPr kumimoji="1" lang="ja-JP" altLang="en-US" sz="1800" dirty="0">
                <a:latin typeface="HGPｺﾞｼｯｸE" pitchFamily="50" charset="-128"/>
                <a:ea typeface="HGPｺﾞｼｯｸE" pitchFamily="50" charset="-128"/>
              </a:endParaRPr>
            </a:p>
          </p:txBody>
        </p:sp>
        <p:sp>
          <p:nvSpPr>
            <p:cNvPr id="64" name="テキスト ボックス 63"/>
            <p:cNvSpPr txBox="1"/>
            <p:nvPr/>
          </p:nvSpPr>
          <p:spPr>
            <a:xfrm>
              <a:off x="12349582" y="4525194"/>
              <a:ext cx="2736305" cy="566309"/>
            </a:xfrm>
            <a:prstGeom prst="rect">
              <a:avLst/>
            </a:prstGeom>
            <a:grpFill/>
          </p:spPr>
          <p:txBody>
            <a:bodyPr wrap="square" rtlCol="0">
              <a:spAutoFit/>
            </a:bodyPr>
            <a:lstStyle/>
            <a:p>
              <a:r>
                <a:rPr lang="ja-JP" altLang="en-US" sz="1800" dirty="0" smtClean="0">
                  <a:latin typeface="HGPｺﾞｼｯｸE" pitchFamily="50" charset="-128"/>
                  <a:ea typeface="HGPｺﾞｼｯｸE" pitchFamily="50" charset="-128"/>
                </a:rPr>
                <a:t>マイルストーン</a:t>
              </a:r>
              <a:endParaRPr kumimoji="1" lang="ja-JP" altLang="en-US" sz="1800" dirty="0">
                <a:latin typeface="HGPｺﾞｼｯｸE" pitchFamily="50" charset="-128"/>
                <a:ea typeface="HGPｺﾞｼｯｸE" pitchFamily="50" charset="-128"/>
              </a:endParaRPr>
            </a:p>
          </p:txBody>
        </p:sp>
        <p:sp>
          <p:nvSpPr>
            <p:cNvPr id="65" name="テキスト ボックス 64"/>
            <p:cNvSpPr txBox="1"/>
            <p:nvPr/>
          </p:nvSpPr>
          <p:spPr>
            <a:xfrm>
              <a:off x="12349582" y="5029251"/>
              <a:ext cx="1872206" cy="566309"/>
            </a:xfrm>
            <a:prstGeom prst="rect">
              <a:avLst/>
            </a:prstGeom>
            <a:grpFill/>
          </p:spPr>
          <p:txBody>
            <a:bodyPr wrap="square" rtlCol="0">
              <a:spAutoFit/>
            </a:bodyPr>
            <a:lstStyle/>
            <a:p>
              <a:r>
                <a:rPr lang="ja-JP" altLang="en-US" sz="1800" dirty="0" smtClean="0">
                  <a:latin typeface="HGPｺﾞｼｯｸE" pitchFamily="50" charset="-128"/>
                  <a:ea typeface="HGPｺﾞｼｯｸE" pitchFamily="50" charset="-128"/>
                </a:rPr>
                <a:t>状況</a:t>
              </a:r>
              <a:endParaRPr kumimoji="1" lang="ja-JP" altLang="en-US" sz="1800" dirty="0">
                <a:latin typeface="HGPｺﾞｼｯｸE" pitchFamily="50" charset="-128"/>
                <a:ea typeface="HGPｺﾞｼｯｸE" pitchFamily="50" charset="-128"/>
              </a:endParaRPr>
            </a:p>
          </p:txBody>
        </p:sp>
        <p:cxnSp>
          <p:nvCxnSpPr>
            <p:cNvPr id="66" name="直線コネクタ 65"/>
            <p:cNvCxnSpPr/>
            <p:nvPr/>
          </p:nvCxnSpPr>
          <p:spPr>
            <a:xfrm>
              <a:off x="5508824" y="3978747"/>
              <a:ext cx="12313368" cy="0"/>
            </a:xfrm>
            <a:prstGeom prst="line">
              <a:avLst/>
            </a:prstGeom>
            <a:grpFill/>
          </p:spPr>
          <p:style>
            <a:lnRef idx="1">
              <a:schemeClr val="accent5"/>
            </a:lnRef>
            <a:fillRef idx="2">
              <a:schemeClr val="accent5"/>
            </a:fillRef>
            <a:effectRef idx="1">
              <a:schemeClr val="accent5"/>
            </a:effectRef>
            <a:fontRef idx="minor">
              <a:schemeClr val="dk1"/>
            </a:fontRef>
          </p:style>
        </p:cxnSp>
        <p:cxnSp>
          <p:nvCxnSpPr>
            <p:cNvPr id="67" name="直線コネクタ 66"/>
            <p:cNvCxnSpPr/>
            <p:nvPr/>
          </p:nvCxnSpPr>
          <p:spPr>
            <a:xfrm>
              <a:off x="5508824" y="4482803"/>
              <a:ext cx="12313368" cy="0"/>
            </a:xfrm>
            <a:prstGeom prst="line">
              <a:avLst/>
            </a:prstGeom>
            <a:grpFill/>
          </p:spPr>
          <p:style>
            <a:lnRef idx="1">
              <a:schemeClr val="accent5"/>
            </a:lnRef>
            <a:fillRef idx="2">
              <a:schemeClr val="accent5"/>
            </a:fillRef>
            <a:effectRef idx="1">
              <a:schemeClr val="accent5"/>
            </a:effectRef>
            <a:fontRef idx="minor">
              <a:schemeClr val="dk1"/>
            </a:fontRef>
          </p:style>
        </p:cxnSp>
        <p:cxnSp>
          <p:nvCxnSpPr>
            <p:cNvPr id="68" name="直線コネクタ 67"/>
            <p:cNvCxnSpPr/>
            <p:nvPr/>
          </p:nvCxnSpPr>
          <p:spPr>
            <a:xfrm>
              <a:off x="5508824" y="4986859"/>
              <a:ext cx="12313368" cy="0"/>
            </a:xfrm>
            <a:prstGeom prst="line">
              <a:avLst/>
            </a:prstGeom>
            <a:grpFill/>
          </p:spPr>
          <p:style>
            <a:lnRef idx="1">
              <a:schemeClr val="accent5"/>
            </a:lnRef>
            <a:fillRef idx="2">
              <a:schemeClr val="accent5"/>
            </a:fillRef>
            <a:effectRef idx="1">
              <a:schemeClr val="accent5"/>
            </a:effectRef>
            <a:fontRef idx="minor">
              <a:schemeClr val="dk1"/>
            </a:fontRef>
          </p:style>
        </p:cxnSp>
        <p:cxnSp>
          <p:nvCxnSpPr>
            <p:cNvPr id="69" name="直線コネクタ 68"/>
            <p:cNvCxnSpPr/>
            <p:nvPr/>
          </p:nvCxnSpPr>
          <p:spPr>
            <a:xfrm>
              <a:off x="5508824" y="5490915"/>
              <a:ext cx="12313368" cy="0"/>
            </a:xfrm>
            <a:prstGeom prst="line">
              <a:avLst/>
            </a:prstGeom>
            <a:grpFill/>
          </p:spPr>
          <p:style>
            <a:lnRef idx="1">
              <a:schemeClr val="accent5"/>
            </a:lnRef>
            <a:fillRef idx="2">
              <a:schemeClr val="accent5"/>
            </a:fillRef>
            <a:effectRef idx="1">
              <a:schemeClr val="accent5"/>
            </a:effectRef>
            <a:fontRef idx="minor">
              <a:schemeClr val="dk1"/>
            </a:fontRef>
          </p:style>
        </p:cxnSp>
        <p:cxnSp>
          <p:nvCxnSpPr>
            <p:cNvPr id="70" name="直線コネクタ 69"/>
            <p:cNvCxnSpPr/>
            <p:nvPr/>
          </p:nvCxnSpPr>
          <p:spPr>
            <a:xfrm>
              <a:off x="5508824" y="5994971"/>
              <a:ext cx="12313368" cy="0"/>
            </a:xfrm>
            <a:prstGeom prst="line">
              <a:avLst/>
            </a:prstGeom>
            <a:grpFill/>
          </p:spPr>
          <p:style>
            <a:lnRef idx="1">
              <a:schemeClr val="accent5"/>
            </a:lnRef>
            <a:fillRef idx="2">
              <a:schemeClr val="accent5"/>
            </a:fillRef>
            <a:effectRef idx="1">
              <a:schemeClr val="accent5"/>
            </a:effectRef>
            <a:fontRef idx="minor">
              <a:schemeClr val="dk1"/>
            </a:fontRef>
          </p:style>
        </p:cxnSp>
        <p:cxnSp>
          <p:nvCxnSpPr>
            <p:cNvPr id="71" name="直線コネクタ 70"/>
            <p:cNvCxnSpPr/>
            <p:nvPr/>
          </p:nvCxnSpPr>
          <p:spPr>
            <a:xfrm>
              <a:off x="5508824" y="6499027"/>
              <a:ext cx="12313368" cy="0"/>
            </a:xfrm>
            <a:prstGeom prst="line">
              <a:avLst/>
            </a:prstGeom>
            <a:grpFill/>
          </p:spPr>
          <p:style>
            <a:lnRef idx="1">
              <a:schemeClr val="accent5"/>
            </a:lnRef>
            <a:fillRef idx="2">
              <a:schemeClr val="accent5"/>
            </a:fillRef>
            <a:effectRef idx="1">
              <a:schemeClr val="accent5"/>
            </a:effectRef>
            <a:fontRef idx="minor">
              <a:schemeClr val="dk1"/>
            </a:fontRef>
          </p:style>
        </p:cxnSp>
        <p:sp>
          <p:nvSpPr>
            <p:cNvPr id="72" name="テキスト ボックス 71"/>
            <p:cNvSpPr txBox="1"/>
            <p:nvPr/>
          </p:nvSpPr>
          <p:spPr>
            <a:xfrm>
              <a:off x="5652838" y="6541420"/>
              <a:ext cx="2592287" cy="991041"/>
            </a:xfrm>
            <a:prstGeom prst="rect">
              <a:avLst/>
            </a:prstGeom>
            <a:grpFill/>
          </p:spPr>
          <p:txBody>
            <a:bodyPr wrap="square" rtlCol="0">
              <a:spAutoFit/>
            </a:bodyPr>
            <a:lstStyle/>
            <a:p>
              <a:r>
                <a:rPr lang="ja-JP" altLang="en-US" sz="1800" dirty="0" smtClean="0">
                  <a:latin typeface="HGPｺﾞｼｯｸE" pitchFamily="50" charset="-128"/>
                  <a:ea typeface="HGPｺﾞｼｯｸE" pitchFamily="50" charset="-128"/>
                </a:rPr>
                <a:t>チケットの詳細</a:t>
              </a:r>
              <a:endParaRPr kumimoji="1" lang="ja-JP" altLang="en-US" sz="1800" dirty="0">
                <a:latin typeface="HGPｺﾞｼｯｸE" pitchFamily="50" charset="-128"/>
                <a:ea typeface="HGPｺﾞｼｯｸE" pitchFamily="50" charset="-128"/>
              </a:endParaRPr>
            </a:p>
          </p:txBody>
        </p:sp>
      </p:grpSp>
      <p:grpSp>
        <p:nvGrpSpPr>
          <p:cNvPr id="79" name="グループ化 78"/>
          <p:cNvGrpSpPr/>
          <p:nvPr/>
        </p:nvGrpSpPr>
        <p:grpSpPr>
          <a:xfrm>
            <a:off x="612280" y="15525955"/>
            <a:ext cx="20378264" cy="4510576"/>
            <a:chOff x="540272" y="15201919"/>
            <a:chExt cx="20378264" cy="4510576"/>
          </a:xfrm>
          <a:effectLst>
            <a:outerShdw blurRad="76200" dir="13500000" sy="23000" kx="1200000" algn="br" rotWithShape="0">
              <a:prstClr val="black">
                <a:alpha val="20000"/>
              </a:prstClr>
            </a:outerShdw>
          </a:effectLst>
        </p:grpSpPr>
        <p:grpSp>
          <p:nvGrpSpPr>
            <p:cNvPr id="80" name="グループ化 98"/>
            <p:cNvGrpSpPr/>
            <p:nvPr/>
          </p:nvGrpSpPr>
          <p:grpSpPr>
            <a:xfrm>
              <a:off x="612279" y="15464023"/>
              <a:ext cx="20306257" cy="4248472"/>
              <a:chOff x="612279" y="15464023"/>
              <a:chExt cx="20306257" cy="4248472"/>
            </a:xfrm>
          </p:grpSpPr>
          <p:sp>
            <p:nvSpPr>
              <p:cNvPr id="86" name="角丸四角形 85"/>
              <p:cNvSpPr/>
              <p:nvPr/>
            </p:nvSpPr>
            <p:spPr>
              <a:xfrm>
                <a:off x="612279" y="16086167"/>
                <a:ext cx="6048673" cy="344630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tLang="ja-JP" sz="4000" dirty="0">
                  <a:solidFill>
                    <a:schemeClr val="tx1"/>
                  </a:solidFill>
                  <a:latin typeface="HGP創英角ｺﾞｼｯｸUB" pitchFamily="50" charset="-128"/>
                  <a:ea typeface="HGP創英角ｺﾞｼｯｸUB" pitchFamily="50" charset="-128"/>
                </a:endParaRPr>
              </a:p>
            </p:txBody>
          </p:sp>
          <p:sp>
            <p:nvSpPr>
              <p:cNvPr id="87" name="円/楕円 86"/>
              <p:cNvSpPr/>
              <p:nvPr/>
            </p:nvSpPr>
            <p:spPr>
              <a:xfrm>
                <a:off x="14808591" y="15464023"/>
                <a:ext cx="6109945" cy="424847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600" dirty="0" smtClean="0">
                    <a:solidFill>
                      <a:schemeClr val="tx1"/>
                    </a:solidFill>
                    <a:latin typeface="HGP創英角ｺﾞｼｯｸUB" pitchFamily="50" charset="-128"/>
                    <a:ea typeface="HGP創英角ｺﾞｼｯｸUB" pitchFamily="50" charset="-128"/>
                  </a:rPr>
                  <a:t>チケット駆動開発の</a:t>
                </a:r>
                <a:endParaRPr kumimoji="1" lang="en-US" altLang="ja-JP" sz="3600" dirty="0" smtClean="0">
                  <a:solidFill>
                    <a:schemeClr val="tx1"/>
                  </a:solidFill>
                  <a:latin typeface="HGP創英角ｺﾞｼｯｸUB" pitchFamily="50" charset="-128"/>
                  <a:ea typeface="HGP創英角ｺﾞｼｯｸUB" pitchFamily="50" charset="-128"/>
                </a:endParaRPr>
              </a:p>
              <a:p>
                <a:pPr algn="ctr"/>
                <a:r>
                  <a:rPr kumimoji="1" lang="ja-JP" altLang="en-US" sz="3600" dirty="0" smtClean="0">
                    <a:solidFill>
                      <a:schemeClr val="tx1"/>
                    </a:solidFill>
                    <a:latin typeface="HGP創英角ｺﾞｼｯｸUB" pitchFamily="50" charset="-128"/>
                    <a:ea typeface="HGP創英角ｺﾞｼｯｸUB" pitchFamily="50" charset="-128"/>
                  </a:rPr>
                  <a:t>実現可能性について検討する．</a:t>
                </a:r>
                <a:endParaRPr kumimoji="1" lang="ja-JP" altLang="en-US" sz="3600" dirty="0">
                  <a:solidFill>
                    <a:schemeClr val="tx1"/>
                  </a:solidFill>
                  <a:latin typeface="HGP創英角ｺﾞｼｯｸUB" pitchFamily="50" charset="-128"/>
                  <a:ea typeface="HGP創英角ｺﾞｼｯｸUB" pitchFamily="50" charset="-128"/>
                </a:endParaRPr>
              </a:p>
            </p:txBody>
          </p:sp>
          <p:sp>
            <p:nvSpPr>
              <p:cNvPr id="88" name="右矢印 87"/>
              <p:cNvSpPr/>
              <p:nvPr/>
            </p:nvSpPr>
            <p:spPr>
              <a:xfrm>
                <a:off x="6732960" y="16364123"/>
                <a:ext cx="808902" cy="277230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grpSp>
        <p:sp>
          <p:nvSpPr>
            <p:cNvPr id="81" name="角丸四角形 80"/>
            <p:cNvSpPr/>
            <p:nvPr/>
          </p:nvSpPr>
          <p:spPr>
            <a:xfrm>
              <a:off x="540272" y="15201919"/>
              <a:ext cx="6048673" cy="9101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solidFill>
                    <a:schemeClr val="tx1"/>
                  </a:solidFill>
                  <a:latin typeface="HGP創英角ｺﾞｼｯｸUB" pitchFamily="50" charset="-128"/>
                  <a:ea typeface="HGP創英角ｺﾞｼｯｸUB" pitchFamily="50" charset="-128"/>
                </a:rPr>
                <a:t>オープンソースプロジェクトにおいて</a:t>
              </a:r>
              <a:endParaRPr lang="en-US" altLang="ja-JP" sz="2800" dirty="0" smtClean="0">
                <a:solidFill>
                  <a:schemeClr val="tx1"/>
                </a:solidFill>
                <a:latin typeface="HGP創英角ｺﾞｼｯｸUB" pitchFamily="50" charset="-128"/>
                <a:ea typeface="HGP創英角ｺﾞｼｯｸUB" pitchFamily="50" charset="-128"/>
              </a:endParaRPr>
            </a:p>
            <a:p>
              <a:pPr algn="ctr"/>
              <a:r>
                <a:rPr lang="ja-JP" altLang="en-US" sz="2800" dirty="0" smtClean="0">
                  <a:solidFill>
                    <a:schemeClr val="tx1"/>
                  </a:solidFill>
                  <a:latin typeface="HGP創英角ｺﾞｼｯｸUB" pitchFamily="50" charset="-128"/>
                  <a:ea typeface="HGP創英角ｺﾞｼｯｸUB" pitchFamily="50" charset="-128"/>
                </a:rPr>
                <a:t>調査</a:t>
              </a:r>
              <a:endParaRPr lang="en-US" altLang="ja-JP" sz="2800" dirty="0">
                <a:solidFill>
                  <a:schemeClr val="tx1"/>
                </a:solidFill>
                <a:latin typeface="HGP創英角ｺﾞｼｯｸUB" pitchFamily="50" charset="-128"/>
                <a:ea typeface="HGP創英角ｺﾞｼｯｸUB" pitchFamily="50" charset="-128"/>
              </a:endParaRPr>
            </a:p>
          </p:txBody>
        </p:sp>
        <p:sp>
          <p:nvSpPr>
            <p:cNvPr id="82" name="角丸四角形 81"/>
            <p:cNvSpPr/>
            <p:nvPr/>
          </p:nvSpPr>
          <p:spPr>
            <a:xfrm>
              <a:off x="7727390" y="16740014"/>
              <a:ext cx="6116443" cy="21083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4000" dirty="0" smtClean="0">
                  <a:solidFill>
                    <a:schemeClr val="tx1"/>
                  </a:solidFill>
                  <a:latin typeface="HGPｺﾞｼｯｸE" pitchFamily="50" charset="-128"/>
                  <a:ea typeface="HGPｺﾞｼｯｸE" pitchFamily="50" charset="-128"/>
                </a:rPr>
                <a:t>チケット駆動開発がどのようなものなのか</a:t>
              </a:r>
              <a:r>
                <a:rPr lang="ja-JP" altLang="en-US" sz="4000" dirty="0" smtClean="0">
                  <a:solidFill>
                    <a:schemeClr val="tx1"/>
                  </a:solidFill>
                  <a:latin typeface="HGPｺﾞｼｯｸE" pitchFamily="50" charset="-128"/>
                  <a:ea typeface="HGPｺﾞｼｯｸE" pitchFamily="50" charset="-128"/>
                </a:rPr>
                <a:t>調査する</a:t>
              </a:r>
              <a:endParaRPr kumimoji="1" lang="ja-JP" altLang="en-US" sz="4000" dirty="0">
                <a:solidFill>
                  <a:schemeClr val="tx1"/>
                </a:solidFill>
                <a:latin typeface="HGPｺﾞｼｯｸE" pitchFamily="50" charset="-128"/>
                <a:ea typeface="HGPｺﾞｼｯｸE" pitchFamily="50" charset="-128"/>
              </a:endParaRPr>
            </a:p>
          </p:txBody>
        </p:sp>
        <p:sp>
          <p:nvSpPr>
            <p:cNvPr id="83" name="右矢印 82"/>
            <p:cNvSpPr/>
            <p:nvPr/>
          </p:nvSpPr>
          <p:spPr>
            <a:xfrm>
              <a:off x="13933760" y="16436131"/>
              <a:ext cx="808902" cy="277230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grpSp>
      <p:cxnSp>
        <p:nvCxnSpPr>
          <p:cNvPr id="92" name="直線コネクタ 91"/>
          <p:cNvCxnSpPr/>
          <p:nvPr/>
        </p:nvCxnSpPr>
        <p:spPr>
          <a:xfrm>
            <a:off x="396256" y="14851955"/>
            <a:ext cx="20378264" cy="0"/>
          </a:xfrm>
          <a:prstGeom prst="line">
            <a:avLst/>
          </a:prstGeom>
          <a:ln>
            <a:solidFill>
              <a:schemeClr val="tx2">
                <a:lumMod val="20000"/>
                <a:lumOff val="80000"/>
              </a:schemeClr>
            </a:solidFill>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9" name="1 つの角を丸めた四角形 88"/>
          <p:cNvSpPr/>
          <p:nvPr/>
        </p:nvSpPr>
        <p:spPr>
          <a:xfrm>
            <a:off x="828304" y="14131875"/>
            <a:ext cx="4032448" cy="108012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latin typeface="HGPｺﾞｼｯｸE" pitchFamily="50" charset="-128"/>
                <a:ea typeface="HGPｺﾞｼｯｸE" pitchFamily="50" charset="-128"/>
              </a:rPr>
              <a:t>目的</a:t>
            </a:r>
            <a:endParaRPr kumimoji="1" lang="ja-JP" altLang="en-US" dirty="0">
              <a:latin typeface="HGPｺﾞｼｯｸE" pitchFamily="50" charset="-128"/>
              <a:ea typeface="HGPｺﾞｼｯｸE" pitchFamily="50" charset="-128"/>
            </a:endParaRPr>
          </a:p>
        </p:txBody>
      </p:sp>
      <p:grpSp>
        <p:nvGrpSpPr>
          <p:cNvPr id="158" name="グループ化 157"/>
          <p:cNvGrpSpPr/>
          <p:nvPr/>
        </p:nvGrpSpPr>
        <p:grpSpPr>
          <a:xfrm>
            <a:off x="216024" y="21980747"/>
            <a:ext cx="20918536" cy="7832474"/>
            <a:chOff x="216024" y="21980747"/>
            <a:chExt cx="20918536" cy="7832474"/>
          </a:xfrm>
          <a:effectLst>
            <a:glow rad="101600">
              <a:schemeClr val="bg1">
                <a:lumMod val="85000"/>
                <a:alpha val="60000"/>
              </a:schemeClr>
            </a:glow>
            <a:outerShdw blurRad="76200" dir="13500000" sy="23000" kx="1200000" algn="br" rotWithShape="0">
              <a:prstClr val="black">
                <a:alpha val="20000"/>
              </a:prstClr>
            </a:outerShdw>
          </a:effectLst>
        </p:grpSpPr>
        <p:grpSp>
          <p:nvGrpSpPr>
            <p:cNvPr id="95" name="グループ化 94"/>
            <p:cNvGrpSpPr/>
            <p:nvPr/>
          </p:nvGrpSpPr>
          <p:grpSpPr>
            <a:xfrm>
              <a:off x="4549324" y="21980747"/>
              <a:ext cx="12251939" cy="6192687"/>
              <a:chOff x="5571649" y="12615387"/>
              <a:chExt cx="6656579" cy="6254613"/>
            </a:xfrm>
            <a:solidFill>
              <a:schemeClr val="tx2">
                <a:lumMod val="60000"/>
                <a:lumOff val="40000"/>
              </a:schemeClr>
            </a:solidFill>
          </p:grpSpPr>
          <p:sp>
            <p:nvSpPr>
              <p:cNvPr id="96" name="1 つの角を丸めた四角形 95"/>
              <p:cNvSpPr/>
              <p:nvPr/>
            </p:nvSpPr>
            <p:spPr>
              <a:xfrm>
                <a:off x="7858405" y="15971679"/>
                <a:ext cx="2088233" cy="1080120"/>
              </a:xfrm>
              <a:prstGeom prst="snip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800" dirty="0" smtClean="0">
                    <a:latin typeface="HGPｺﾞｼｯｸE" pitchFamily="50" charset="-128"/>
                    <a:ea typeface="HGPｺﾞｼｯｸE" pitchFamily="50" charset="-128"/>
                  </a:rPr>
                  <a:t>チケット</a:t>
                </a:r>
                <a:endParaRPr kumimoji="1" lang="ja-JP" altLang="en-US" sz="4800" dirty="0">
                  <a:latin typeface="HGPｺﾞｼｯｸE" pitchFamily="50" charset="-128"/>
                  <a:ea typeface="HGPｺﾞｼｯｸE" pitchFamily="50" charset="-128"/>
                </a:endParaRPr>
              </a:p>
            </p:txBody>
          </p:sp>
          <p:sp>
            <p:nvSpPr>
              <p:cNvPr id="97" name="円/楕円 96"/>
              <p:cNvSpPr/>
              <p:nvPr/>
            </p:nvSpPr>
            <p:spPr>
              <a:xfrm>
                <a:off x="7520811" y="12615387"/>
                <a:ext cx="2758254" cy="16561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3200" dirty="0">
                    <a:latin typeface="HGPｺﾞｼｯｸE" pitchFamily="50" charset="-128"/>
                    <a:ea typeface="HGPｺﾞｼｯｸE" pitchFamily="50" charset="-128"/>
                  </a:rPr>
                  <a:t>リスク</a:t>
                </a:r>
                <a:endParaRPr kumimoji="1" lang="en-US" altLang="ja-JP" sz="3200" dirty="0" smtClean="0">
                  <a:latin typeface="HGPｺﾞｼｯｸE" pitchFamily="50" charset="-128"/>
                  <a:ea typeface="HGPｺﾞｼｯｸE" pitchFamily="50" charset="-128"/>
                </a:endParaRPr>
              </a:p>
              <a:p>
                <a:pPr algn="ctr"/>
                <a:r>
                  <a:rPr lang="ja-JP" altLang="en-US" sz="3200" dirty="0">
                    <a:latin typeface="HGPｺﾞｼｯｸE" pitchFamily="50" charset="-128"/>
                    <a:ea typeface="HGPｺﾞｼｯｸE" pitchFamily="50" charset="-128"/>
                  </a:rPr>
                  <a:t>マネジメント</a:t>
                </a:r>
                <a:endParaRPr kumimoji="1" lang="ja-JP" altLang="en-US" sz="3200" dirty="0">
                  <a:latin typeface="HGPｺﾞｼｯｸE" pitchFamily="50" charset="-128"/>
                  <a:ea typeface="HGPｺﾞｼｯｸE" pitchFamily="50" charset="-128"/>
                </a:endParaRPr>
              </a:p>
            </p:txBody>
          </p:sp>
          <p:cxnSp>
            <p:nvCxnSpPr>
              <p:cNvPr id="103" name="直線矢印コネクタ 102"/>
              <p:cNvCxnSpPr>
                <a:stCxn id="96" idx="1"/>
                <a:endCxn id="128" idx="0"/>
              </p:cNvCxnSpPr>
              <p:nvPr/>
            </p:nvCxnSpPr>
            <p:spPr>
              <a:xfrm flipH="1">
                <a:off x="8900168" y="17051799"/>
                <a:ext cx="2354" cy="1818201"/>
              </a:xfrm>
              <a:prstGeom prst="straightConnector1">
                <a:avLst/>
              </a:prstGeom>
              <a:ln>
                <a:headEnd type="arrow"/>
                <a:tailEnd type="arrow"/>
              </a:ln>
            </p:spPr>
            <p:style>
              <a:lnRef idx="1">
                <a:schemeClr val="accent2"/>
              </a:lnRef>
              <a:fillRef idx="2">
                <a:schemeClr val="accent2"/>
              </a:fillRef>
              <a:effectRef idx="1">
                <a:schemeClr val="accent2"/>
              </a:effectRef>
              <a:fontRef idx="minor">
                <a:schemeClr val="dk1"/>
              </a:fontRef>
            </p:style>
          </p:cxnSp>
          <p:cxnSp>
            <p:nvCxnSpPr>
              <p:cNvPr id="104" name="直線矢印コネクタ 103"/>
              <p:cNvCxnSpPr>
                <a:stCxn id="97" idx="4"/>
                <a:endCxn id="96" idx="3"/>
              </p:cNvCxnSpPr>
              <p:nvPr/>
            </p:nvCxnSpPr>
            <p:spPr>
              <a:xfrm>
                <a:off x="8899938" y="14271571"/>
                <a:ext cx="2584" cy="1700109"/>
              </a:xfrm>
              <a:prstGeom prst="straightConnector1">
                <a:avLst/>
              </a:prstGeom>
              <a:ln>
                <a:headEnd type="arrow"/>
                <a:tailEnd type="arrow"/>
              </a:ln>
            </p:spPr>
            <p:style>
              <a:lnRef idx="1">
                <a:schemeClr val="accent2"/>
              </a:lnRef>
              <a:fillRef idx="2">
                <a:schemeClr val="accent2"/>
              </a:fillRef>
              <a:effectRef idx="1">
                <a:schemeClr val="accent2"/>
              </a:effectRef>
              <a:fontRef idx="minor">
                <a:schemeClr val="dk1"/>
              </a:fontRef>
            </p:style>
          </p:cxnSp>
          <p:cxnSp>
            <p:nvCxnSpPr>
              <p:cNvPr id="105" name="直線矢印コネクタ 104"/>
              <p:cNvCxnSpPr>
                <a:stCxn id="126" idx="5"/>
                <a:endCxn id="96" idx="2"/>
              </p:cNvCxnSpPr>
              <p:nvPr/>
            </p:nvCxnSpPr>
            <p:spPr>
              <a:xfrm>
                <a:off x="5630447" y="14538125"/>
                <a:ext cx="2227958" cy="1973614"/>
              </a:xfrm>
              <a:prstGeom prst="straightConnector1">
                <a:avLst/>
              </a:prstGeom>
              <a:ln>
                <a:headEnd type="arrow"/>
                <a:tailEnd type="arrow"/>
              </a:ln>
            </p:spPr>
            <p:style>
              <a:lnRef idx="1">
                <a:schemeClr val="accent2"/>
              </a:lnRef>
              <a:fillRef idx="2">
                <a:schemeClr val="accent2"/>
              </a:fillRef>
              <a:effectRef idx="1">
                <a:schemeClr val="accent2"/>
              </a:effectRef>
              <a:fontRef idx="minor">
                <a:schemeClr val="dk1"/>
              </a:fontRef>
            </p:style>
          </p:cxnSp>
          <p:cxnSp>
            <p:nvCxnSpPr>
              <p:cNvPr id="106" name="直線矢印コネクタ 105"/>
              <p:cNvCxnSpPr>
                <a:stCxn id="125" idx="7"/>
                <a:endCxn id="96" idx="2"/>
              </p:cNvCxnSpPr>
              <p:nvPr/>
            </p:nvCxnSpPr>
            <p:spPr>
              <a:xfrm flipV="1">
                <a:off x="5571649" y="16511739"/>
                <a:ext cx="2286757" cy="2253726"/>
              </a:xfrm>
              <a:prstGeom prst="straightConnector1">
                <a:avLst/>
              </a:prstGeom>
              <a:ln>
                <a:headEnd type="arrow"/>
                <a:tailEnd type="arrow"/>
              </a:ln>
            </p:spPr>
            <p:style>
              <a:lnRef idx="1">
                <a:schemeClr val="accent2"/>
              </a:lnRef>
              <a:fillRef idx="2">
                <a:schemeClr val="accent2"/>
              </a:fillRef>
              <a:effectRef idx="1">
                <a:schemeClr val="accent2"/>
              </a:effectRef>
              <a:fontRef idx="minor">
                <a:schemeClr val="dk1"/>
              </a:fontRef>
            </p:style>
          </p:cxnSp>
          <p:cxnSp>
            <p:nvCxnSpPr>
              <p:cNvPr id="107" name="直線矢印コネクタ 106"/>
              <p:cNvCxnSpPr>
                <a:stCxn id="127" idx="3"/>
                <a:endCxn id="96" idx="0"/>
              </p:cNvCxnSpPr>
              <p:nvPr/>
            </p:nvCxnSpPr>
            <p:spPr>
              <a:xfrm flipH="1">
                <a:off x="9946639" y="14627415"/>
                <a:ext cx="2242466" cy="1884324"/>
              </a:xfrm>
              <a:prstGeom prst="straightConnector1">
                <a:avLst/>
              </a:prstGeom>
              <a:ln>
                <a:headEnd type="arrow"/>
                <a:tailEnd type="arrow"/>
              </a:ln>
            </p:spPr>
            <p:style>
              <a:lnRef idx="1">
                <a:schemeClr val="accent2"/>
              </a:lnRef>
              <a:fillRef idx="2">
                <a:schemeClr val="accent2"/>
              </a:fillRef>
              <a:effectRef idx="1">
                <a:schemeClr val="accent2"/>
              </a:effectRef>
              <a:fontRef idx="minor">
                <a:schemeClr val="dk1"/>
              </a:fontRef>
            </p:style>
          </p:cxnSp>
          <p:cxnSp>
            <p:nvCxnSpPr>
              <p:cNvPr id="108" name="直線矢印コネクタ 107"/>
              <p:cNvCxnSpPr>
                <a:stCxn id="124" idx="1"/>
                <a:endCxn id="96" idx="0"/>
              </p:cNvCxnSpPr>
              <p:nvPr/>
            </p:nvCxnSpPr>
            <p:spPr>
              <a:xfrm flipH="1" flipV="1">
                <a:off x="9946639" y="16511739"/>
                <a:ext cx="2281589" cy="2309892"/>
              </a:xfrm>
              <a:prstGeom prst="straightConnector1">
                <a:avLst/>
              </a:prstGeom>
              <a:ln>
                <a:headEnd type="arrow"/>
                <a:tailEnd type="arrow"/>
              </a:ln>
            </p:spPr>
            <p:style>
              <a:lnRef idx="1">
                <a:schemeClr val="accent2"/>
              </a:lnRef>
              <a:fillRef idx="2">
                <a:schemeClr val="accent2"/>
              </a:fillRef>
              <a:effectRef idx="1">
                <a:schemeClr val="accent2"/>
              </a:effectRef>
              <a:fontRef idx="minor">
                <a:schemeClr val="dk1"/>
              </a:fontRef>
            </p:style>
          </p:cxnSp>
        </p:grpSp>
        <p:sp>
          <p:nvSpPr>
            <p:cNvPr id="124" name="円/楕円 123"/>
            <p:cNvSpPr/>
            <p:nvPr/>
          </p:nvSpPr>
          <p:spPr>
            <a:xfrm>
              <a:off x="16057784" y="27885403"/>
              <a:ext cx="5076776" cy="163978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3200" dirty="0">
                  <a:latin typeface="HGPｺﾞｼｯｸE" pitchFamily="50" charset="-128"/>
                  <a:ea typeface="HGPｺﾞｼｯｸE" pitchFamily="50" charset="-128"/>
                </a:rPr>
                <a:t>人的資源</a:t>
              </a:r>
              <a:endParaRPr kumimoji="1" lang="en-US" altLang="ja-JP" sz="3200" dirty="0" smtClean="0">
                <a:latin typeface="HGPｺﾞｼｯｸE" pitchFamily="50" charset="-128"/>
                <a:ea typeface="HGPｺﾞｼｯｸE" pitchFamily="50" charset="-128"/>
              </a:endParaRPr>
            </a:p>
            <a:p>
              <a:pPr algn="ctr"/>
              <a:r>
                <a:rPr lang="ja-JP" altLang="en-US" sz="3200" dirty="0">
                  <a:latin typeface="HGPｺﾞｼｯｸE" pitchFamily="50" charset="-128"/>
                  <a:ea typeface="HGPｺﾞｼｯｸE" pitchFamily="50" charset="-128"/>
                </a:rPr>
                <a:t>マネジメント</a:t>
              </a:r>
              <a:endParaRPr kumimoji="1" lang="ja-JP" altLang="en-US" sz="3200" dirty="0">
                <a:latin typeface="HGPｺﾞｼｯｸE" pitchFamily="50" charset="-128"/>
                <a:ea typeface="HGPｺﾞｼｯｸE" pitchFamily="50" charset="-128"/>
              </a:endParaRPr>
            </a:p>
          </p:txBody>
        </p:sp>
        <p:sp>
          <p:nvSpPr>
            <p:cNvPr id="125" name="円/楕円 124"/>
            <p:cNvSpPr/>
            <p:nvPr/>
          </p:nvSpPr>
          <p:spPr>
            <a:xfrm>
              <a:off x="216024" y="27829793"/>
              <a:ext cx="5076776" cy="163978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3200" dirty="0">
                  <a:latin typeface="HGPｺﾞｼｯｸE" pitchFamily="50" charset="-128"/>
                  <a:ea typeface="HGPｺﾞｼｯｸE" pitchFamily="50" charset="-128"/>
                </a:rPr>
                <a:t>タイム</a:t>
              </a:r>
              <a:endParaRPr kumimoji="1" lang="en-US" altLang="ja-JP" sz="3200" dirty="0" smtClean="0">
                <a:latin typeface="HGPｺﾞｼｯｸE" pitchFamily="50" charset="-128"/>
                <a:ea typeface="HGPｺﾞｼｯｸE" pitchFamily="50" charset="-128"/>
              </a:endParaRPr>
            </a:p>
            <a:p>
              <a:pPr algn="ctr"/>
              <a:r>
                <a:rPr lang="ja-JP" altLang="en-US" sz="3200" dirty="0">
                  <a:latin typeface="HGPｺﾞｼｯｸE" pitchFamily="50" charset="-128"/>
                  <a:ea typeface="HGPｺﾞｼｯｸE" pitchFamily="50" charset="-128"/>
                </a:rPr>
                <a:t>マネジメント</a:t>
              </a:r>
              <a:endParaRPr kumimoji="1" lang="ja-JP" altLang="en-US" sz="3200" dirty="0">
                <a:latin typeface="HGPｺﾞｼｯｸE" pitchFamily="50" charset="-128"/>
                <a:ea typeface="HGPｺﾞｼｯｸE" pitchFamily="50" charset="-128"/>
              </a:endParaRPr>
            </a:p>
          </p:txBody>
        </p:sp>
        <p:sp>
          <p:nvSpPr>
            <p:cNvPr id="126" name="円/楕円 125"/>
            <p:cNvSpPr/>
            <p:nvPr/>
          </p:nvSpPr>
          <p:spPr>
            <a:xfrm>
              <a:off x="324248" y="22484803"/>
              <a:ext cx="5076776" cy="163978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3200" dirty="0">
                  <a:latin typeface="HGPｺﾞｼｯｸE" pitchFamily="50" charset="-128"/>
                  <a:ea typeface="HGPｺﾞｼｯｸE" pitchFamily="50" charset="-128"/>
                </a:rPr>
                <a:t>品質</a:t>
              </a:r>
              <a:endParaRPr kumimoji="1" lang="en-US" altLang="ja-JP" sz="3200" dirty="0" smtClean="0">
                <a:latin typeface="HGPｺﾞｼｯｸE" pitchFamily="50" charset="-128"/>
                <a:ea typeface="HGPｺﾞｼｯｸE" pitchFamily="50" charset="-128"/>
              </a:endParaRPr>
            </a:p>
            <a:p>
              <a:pPr algn="ctr"/>
              <a:r>
                <a:rPr lang="ja-JP" altLang="en-US" sz="3200" dirty="0">
                  <a:latin typeface="HGPｺﾞｼｯｸE" pitchFamily="50" charset="-128"/>
                  <a:ea typeface="HGPｺﾞｼｯｸE" pitchFamily="50" charset="-128"/>
                </a:rPr>
                <a:t>マネジメント</a:t>
              </a:r>
              <a:endParaRPr kumimoji="1" lang="ja-JP" altLang="en-US" sz="3200" dirty="0">
                <a:latin typeface="HGPｺﾞｼｯｸE" pitchFamily="50" charset="-128"/>
                <a:ea typeface="HGPｺﾞｼｯｸE" pitchFamily="50" charset="-128"/>
              </a:endParaRPr>
            </a:p>
          </p:txBody>
        </p:sp>
        <p:sp>
          <p:nvSpPr>
            <p:cNvPr id="127" name="円/楕円 126"/>
            <p:cNvSpPr/>
            <p:nvPr/>
          </p:nvSpPr>
          <p:spPr>
            <a:xfrm>
              <a:off x="15985776" y="22573209"/>
              <a:ext cx="5076776" cy="163978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latin typeface="HGPｺﾞｼｯｸE" pitchFamily="50" charset="-128"/>
                  <a:ea typeface="HGPｺﾞｼｯｸE" pitchFamily="50" charset="-128"/>
                </a:rPr>
                <a:t>コミュニケーション</a:t>
              </a:r>
              <a:endParaRPr kumimoji="1" lang="en-US" altLang="ja-JP" sz="3200" dirty="0" smtClean="0">
                <a:latin typeface="HGPｺﾞｼｯｸE" pitchFamily="50" charset="-128"/>
                <a:ea typeface="HGPｺﾞｼｯｸE" pitchFamily="50" charset="-128"/>
              </a:endParaRPr>
            </a:p>
            <a:p>
              <a:pPr algn="ctr"/>
              <a:r>
                <a:rPr lang="ja-JP" altLang="en-US" sz="3200" dirty="0">
                  <a:latin typeface="HGPｺﾞｼｯｸE" pitchFamily="50" charset="-128"/>
                  <a:ea typeface="HGPｺﾞｼｯｸE" pitchFamily="50" charset="-128"/>
                </a:rPr>
                <a:t>マネジメント</a:t>
              </a:r>
              <a:endParaRPr kumimoji="1" lang="ja-JP" altLang="en-US" sz="3200" dirty="0">
                <a:latin typeface="HGPｺﾞｼｯｸE" pitchFamily="50" charset="-128"/>
                <a:ea typeface="HGPｺﾞｼｯｸE" pitchFamily="50" charset="-128"/>
              </a:endParaRPr>
            </a:p>
          </p:txBody>
        </p:sp>
        <p:sp>
          <p:nvSpPr>
            <p:cNvPr id="128" name="円/楕円 127"/>
            <p:cNvSpPr/>
            <p:nvPr/>
          </p:nvSpPr>
          <p:spPr>
            <a:xfrm>
              <a:off x="8101112" y="28173435"/>
              <a:ext cx="5076776" cy="163978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3200" dirty="0">
                  <a:latin typeface="HGPｺﾞｼｯｸE" pitchFamily="50" charset="-128"/>
                  <a:ea typeface="HGPｺﾞｼｯｸE" pitchFamily="50" charset="-128"/>
                </a:rPr>
                <a:t>スコープ</a:t>
              </a:r>
              <a:endParaRPr kumimoji="1" lang="en-US" altLang="ja-JP" sz="3200" dirty="0" smtClean="0">
                <a:latin typeface="HGPｺﾞｼｯｸE" pitchFamily="50" charset="-128"/>
                <a:ea typeface="HGPｺﾞｼｯｸE" pitchFamily="50" charset="-128"/>
              </a:endParaRPr>
            </a:p>
            <a:p>
              <a:pPr algn="ctr"/>
              <a:r>
                <a:rPr lang="ja-JP" altLang="en-US" sz="3200" dirty="0">
                  <a:latin typeface="HGPｺﾞｼｯｸE" pitchFamily="50" charset="-128"/>
                  <a:ea typeface="HGPｺﾞｼｯｸE" pitchFamily="50" charset="-128"/>
                </a:rPr>
                <a:t>マネジメント</a:t>
              </a:r>
              <a:endParaRPr kumimoji="1" lang="ja-JP" altLang="en-US" sz="3200" dirty="0">
                <a:latin typeface="HGPｺﾞｼｯｸE" pitchFamily="50" charset="-128"/>
                <a:ea typeface="HGPｺﾞｼｯｸE" pitchFamily="50" charset="-128"/>
              </a:endParaRPr>
            </a:p>
          </p:txBody>
        </p:sp>
        <p:sp>
          <p:nvSpPr>
            <p:cNvPr id="152" name="正方形/長方形 151"/>
            <p:cNvSpPr/>
            <p:nvPr/>
          </p:nvSpPr>
          <p:spPr>
            <a:xfrm>
              <a:off x="8533160" y="23996971"/>
              <a:ext cx="4248472" cy="1008112"/>
            </a:xfrm>
            <a:prstGeom prst="rect">
              <a:avLst/>
            </a:prstGeom>
            <a:solidFill>
              <a:schemeClr val="accent1">
                <a:lumMod val="40000"/>
                <a:lumOff val="60000"/>
                <a:alpha val="64000"/>
              </a:schemeClr>
            </a:solidFill>
            <a:scene3d>
              <a:camera prst="orthographicFront"/>
              <a:lightRig rig="threePt" dir="t"/>
            </a:scene3d>
            <a:sp3d contourW="12700" prstMaterial="dkEdge">
              <a:contourClr>
                <a:schemeClr val="bg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HGPｺﾞｼｯｸE" pitchFamily="50" charset="-128"/>
                  <a:ea typeface="HGPｺﾞｼｯｸE" pitchFamily="50" charset="-128"/>
                </a:rPr>
                <a:t>発生しうるリスク・対象法を明記できる</a:t>
              </a:r>
              <a:endParaRPr kumimoji="1" lang="ja-JP" altLang="en-US" sz="2400" dirty="0">
                <a:solidFill>
                  <a:schemeClr val="tx1"/>
                </a:solidFill>
                <a:latin typeface="HGPｺﾞｼｯｸE" pitchFamily="50" charset="-128"/>
                <a:ea typeface="HGPｺﾞｼｯｸE" pitchFamily="50" charset="-128"/>
              </a:endParaRPr>
            </a:p>
          </p:txBody>
        </p:sp>
        <p:sp>
          <p:nvSpPr>
            <p:cNvPr id="153" name="正方形/長方形 152"/>
            <p:cNvSpPr/>
            <p:nvPr/>
          </p:nvSpPr>
          <p:spPr>
            <a:xfrm>
              <a:off x="13069664" y="24429019"/>
              <a:ext cx="4248472" cy="1008112"/>
            </a:xfrm>
            <a:prstGeom prst="rect">
              <a:avLst/>
            </a:prstGeom>
            <a:solidFill>
              <a:schemeClr val="accent1">
                <a:lumMod val="40000"/>
                <a:lumOff val="60000"/>
                <a:alpha val="64000"/>
              </a:schemeClr>
            </a:solidFill>
            <a:scene3d>
              <a:camera prst="orthographicFront"/>
              <a:lightRig rig="threePt" dir="t"/>
            </a:scene3d>
            <a:sp3d contourW="12700" prstMaterial="dkEdge">
              <a:contourClr>
                <a:schemeClr val="bg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HGPｺﾞｼｯｸE" pitchFamily="50" charset="-128"/>
                  <a:ea typeface="HGPｺﾞｼｯｸE" pitchFamily="50" charset="-128"/>
                </a:rPr>
                <a:t>情報</a:t>
              </a:r>
              <a:r>
                <a:rPr lang="ja-JP" altLang="en-US" sz="2400" dirty="0" smtClean="0">
                  <a:solidFill>
                    <a:schemeClr val="tx1"/>
                  </a:solidFill>
                  <a:latin typeface="HGPｺﾞｼｯｸE" pitchFamily="50" charset="-128"/>
                  <a:ea typeface="HGPｺﾞｼｯｸE" pitchFamily="50" charset="-128"/>
                </a:rPr>
                <a:t>を共有できる</a:t>
              </a:r>
              <a:endParaRPr kumimoji="1" lang="ja-JP" altLang="en-US" sz="2400" dirty="0">
                <a:solidFill>
                  <a:schemeClr val="tx1"/>
                </a:solidFill>
                <a:latin typeface="HGPｺﾞｼｯｸE" pitchFamily="50" charset="-128"/>
                <a:ea typeface="HGPｺﾞｼｯｸE" pitchFamily="50" charset="-128"/>
              </a:endParaRPr>
            </a:p>
          </p:txBody>
        </p:sp>
        <p:sp>
          <p:nvSpPr>
            <p:cNvPr id="154" name="正方形/長方形 153"/>
            <p:cNvSpPr/>
            <p:nvPr/>
          </p:nvSpPr>
          <p:spPr>
            <a:xfrm>
              <a:off x="13069664" y="26373235"/>
              <a:ext cx="4248472" cy="1008112"/>
            </a:xfrm>
            <a:prstGeom prst="rect">
              <a:avLst/>
            </a:prstGeom>
            <a:solidFill>
              <a:schemeClr val="accent1">
                <a:lumMod val="40000"/>
                <a:lumOff val="60000"/>
                <a:alpha val="64000"/>
              </a:schemeClr>
            </a:solidFill>
            <a:scene3d>
              <a:camera prst="orthographicFront"/>
              <a:lightRig rig="threePt" dir="t"/>
            </a:scene3d>
            <a:sp3d contourW="12700" prstMaterial="dkEdge">
              <a:contourClr>
                <a:schemeClr val="bg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HGPｺﾞｼｯｸE" pitchFamily="50" charset="-128"/>
                  <a:ea typeface="HGPｺﾞｼｯｸE" pitchFamily="50" charset="-128"/>
                </a:rPr>
                <a:t>担当者</a:t>
              </a:r>
              <a:r>
                <a:rPr lang="ja-JP" altLang="en-US" sz="2400" dirty="0" smtClean="0">
                  <a:solidFill>
                    <a:schemeClr val="tx1"/>
                  </a:solidFill>
                  <a:latin typeface="HGPｺﾞｼｯｸE" pitchFamily="50" charset="-128"/>
                  <a:ea typeface="HGPｺﾞｼｯｸE" pitchFamily="50" charset="-128"/>
                </a:rPr>
                <a:t>を割り振れる</a:t>
              </a:r>
              <a:endParaRPr kumimoji="1" lang="ja-JP" altLang="en-US" sz="2400" dirty="0">
                <a:solidFill>
                  <a:schemeClr val="tx1"/>
                </a:solidFill>
                <a:latin typeface="HGPｺﾞｼｯｸE" pitchFamily="50" charset="-128"/>
                <a:ea typeface="HGPｺﾞｼｯｸE" pitchFamily="50" charset="-128"/>
              </a:endParaRPr>
            </a:p>
          </p:txBody>
        </p:sp>
        <p:sp>
          <p:nvSpPr>
            <p:cNvPr id="155" name="正方形/長方形 154"/>
            <p:cNvSpPr/>
            <p:nvPr/>
          </p:nvSpPr>
          <p:spPr>
            <a:xfrm>
              <a:off x="8533160" y="26733275"/>
              <a:ext cx="4248472" cy="1008112"/>
            </a:xfrm>
            <a:prstGeom prst="rect">
              <a:avLst/>
            </a:prstGeom>
            <a:solidFill>
              <a:schemeClr val="accent1">
                <a:lumMod val="40000"/>
                <a:lumOff val="60000"/>
                <a:alpha val="64000"/>
              </a:schemeClr>
            </a:solidFill>
            <a:scene3d>
              <a:camera prst="orthographicFront"/>
              <a:lightRig rig="threePt" dir="t"/>
            </a:scene3d>
            <a:sp3d contourW="12700" prstMaterial="dkEdge">
              <a:contourClr>
                <a:schemeClr val="bg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HGPｺﾞｼｯｸE" pitchFamily="50" charset="-128"/>
                  <a:ea typeface="HGPｺﾞｼｯｸE" pitchFamily="50" charset="-128"/>
                </a:rPr>
                <a:t>スコープとの関連を記述できる</a:t>
              </a:r>
              <a:endParaRPr kumimoji="1" lang="ja-JP" altLang="en-US" sz="2400" dirty="0">
                <a:solidFill>
                  <a:schemeClr val="tx1"/>
                </a:solidFill>
                <a:latin typeface="HGPｺﾞｼｯｸE" pitchFamily="50" charset="-128"/>
                <a:ea typeface="HGPｺﾞｼｯｸE" pitchFamily="50" charset="-128"/>
              </a:endParaRPr>
            </a:p>
          </p:txBody>
        </p:sp>
        <p:sp>
          <p:nvSpPr>
            <p:cNvPr id="156" name="正方形/長方形 155"/>
            <p:cNvSpPr/>
            <p:nvPr/>
          </p:nvSpPr>
          <p:spPr>
            <a:xfrm>
              <a:off x="3924648" y="24429019"/>
              <a:ext cx="4248472" cy="1008112"/>
            </a:xfrm>
            <a:prstGeom prst="rect">
              <a:avLst/>
            </a:prstGeom>
            <a:solidFill>
              <a:schemeClr val="accent1">
                <a:lumMod val="40000"/>
                <a:lumOff val="60000"/>
                <a:alpha val="64000"/>
              </a:schemeClr>
            </a:solidFill>
            <a:scene3d>
              <a:camera prst="orthographicFront"/>
              <a:lightRig rig="threePt" dir="t"/>
            </a:scene3d>
            <a:sp3d contourW="12700" prstMaterial="dkEdge">
              <a:contourClr>
                <a:schemeClr val="bg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latin typeface="HGPｺﾞｼｯｸE" pitchFamily="50" charset="-128"/>
                  <a:ea typeface="HGPｺﾞｼｯｸE" pitchFamily="50" charset="-128"/>
                </a:rPr>
                <a:t>機能性の向上が図れる</a:t>
              </a:r>
              <a:endParaRPr kumimoji="1" lang="ja-JP" altLang="en-US" sz="2400" dirty="0">
                <a:solidFill>
                  <a:schemeClr val="tx1"/>
                </a:solidFill>
                <a:latin typeface="HGPｺﾞｼｯｸE" pitchFamily="50" charset="-128"/>
                <a:ea typeface="HGPｺﾞｼｯｸE" pitchFamily="50" charset="-128"/>
              </a:endParaRPr>
            </a:p>
          </p:txBody>
        </p:sp>
        <p:sp>
          <p:nvSpPr>
            <p:cNvPr id="157" name="正方形/長方形 156"/>
            <p:cNvSpPr/>
            <p:nvPr/>
          </p:nvSpPr>
          <p:spPr>
            <a:xfrm>
              <a:off x="3924648" y="26373235"/>
              <a:ext cx="4248472" cy="1008112"/>
            </a:xfrm>
            <a:prstGeom prst="rect">
              <a:avLst/>
            </a:prstGeom>
            <a:solidFill>
              <a:schemeClr val="accent1">
                <a:lumMod val="40000"/>
                <a:lumOff val="60000"/>
                <a:alpha val="64000"/>
              </a:schemeClr>
            </a:solidFill>
            <a:scene3d>
              <a:camera prst="orthographicFront"/>
              <a:lightRig rig="threePt" dir="t"/>
            </a:scene3d>
            <a:sp3d contourW="12700" prstMaterial="dkEdge">
              <a:contourClr>
                <a:schemeClr val="bg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HGPｺﾞｼｯｸE" pitchFamily="50" charset="-128"/>
                  <a:ea typeface="HGPｺﾞｼｯｸE" pitchFamily="50" charset="-128"/>
                </a:rPr>
                <a:t>進捗の管理</a:t>
              </a:r>
              <a:endParaRPr kumimoji="1" lang="ja-JP" altLang="en-US" sz="2400" dirty="0">
                <a:solidFill>
                  <a:schemeClr val="tx1"/>
                </a:solidFill>
                <a:latin typeface="HGPｺﾞｼｯｸE" pitchFamily="50" charset="-128"/>
                <a:ea typeface="HGPｺﾞｼｯｸE" pitchFamily="50" charset="-128"/>
              </a:endParaRPr>
            </a:p>
          </p:txBody>
        </p:sp>
      </p:grpSp>
      <p:sp>
        <p:nvSpPr>
          <p:cNvPr id="90" name="1 つの角を丸めた四角形 89"/>
          <p:cNvSpPr/>
          <p:nvPr/>
        </p:nvSpPr>
        <p:spPr>
          <a:xfrm>
            <a:off x="828304" y="20468579"/>
            <a:ext cx="12169352" cy="108012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HGPｺﾞｼｯｸE" pitchFamily="50" charset="-128"/>
                <a:ea typeface="HGPｺﾞｼｯｸE" pitchFamily="50" charset="-128"/>
              </a:rPr>
              <a:t>プロジェクトマネジメントとの関連性</a:t>
            </a:r>
            <a:endParaRPr kumimoji="1" lang="ja-JP" altLang="en-US" dirty="0">
              <a:latin typeface="HGPｺﾞｼｯｸE" pitchFamily="50" charset="-128"/>
              <a:ea typeface="HGPｺﾞｼｯｸE" pitchFamily="50" charset="-128"/>
            </a:endParaRPr>
          </a:p>
        </p:txBody>
      </p:sp>
      <p:sp>
        <p:nvSpPr>
          <p:cNvPr id="2" name="正方形/長方形 1"/>
          <p:cNvSpPr/>
          <p:nvPr/>
        </p:nvSpPr>
        <p:spPr>
          <a:xfrm>
            <a:off x="2916536" y="17675309"/>
            <a:ext cx="1526421" cy="84394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3200" dirty="0" smtClean="0"/>
              <a:t>チケット</a:t>
            </a:r>
            <a:endParaRPr kumimoji="1" lang="ja-JP" altLang="en-US" sz="3200" dirty="0"/>
          </a:p>
        </p:txBody>
      </p:sp>
      <p:sp>
        <p:nvSpPr>
          <p:cNvPr id="3" name="円/楕円 2"/>
          <p:cNvSpPr/>
          <p:nvPr/>
        </p:nvSpPr>
        <p:spPr>
          <a:xfrm>
            <a:off x="1267784" y="16835673"/>
            <a:ext cx="1648752" cy="956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利</a:t>
            </a:r>
            <a:r>
              <a:rPr kumimoji="1" lang="ja-JP" altLang="en-US" sz="2400" dirty="0" smtClean="0"/>
              <a:t>用法</a:t>
            </a:r>
            <a:endParaRPr kumimoji="1" lang="ja-JP" altLang="en-US" sz="2400" dirty="0"/>
          </a:p>
        </p:txBody>
      </p:sp>
      <p:sp>
        <p:nvSpPr>
          <p:cNvPr id="110" name="円/楕円 109"/>
          <p:cNvSpPr/>
          <p:nvPr/>
        </p:nvSpPr>
        <p:spPr>
          <a:xfrm>
            <a:off x="877519" y="18442278"/>
            <a:ext cx="1995886" cy="956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利用頻度</a:t>
            </a:r>
            <a:endParaRPr kumimoji="1" lang="ja-JP" altLang="en-US" sz="2400" dirty="0"/>
          </a:p>
        </p:txBody>
      </p:sp>
      <p:sp>
        <p:nvSpPr>
          <p:cNvPr id="111" name="円/楕円 110"/>
          <p:cNvSpPr/>
          <p:nvPr/>
        </p:nvSpPr>
        <p:spPr>
          <a:xfrm>
            <a:off x="4612440" y="16992041"/>
            <a:ext cx="1648752" cy="956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利</a:t>
            </a:r>
            <a:r>
              <a:rPr kumimoji="1" lang="ja-JP" altLang="en-US" sz="2400" dirty="0" smtClean="0"/>
              <a:t>用数</a:t>
            </a:r>
            <a:endParaRPr kumimoji="1" lang="ja-JP" altLang="en-US" sz="2400" dirty="0"/>
          </a:p>
        </p:txBody>
      </p:sp>
      <p:sp>
        <p:nvSpPr>
          <p:cNvPr id="133" name="円/楕円 132"/>
          <p:cNvSpPr/>
          <p:nvPr/>
        </p:nvSpPr>
        <p:spPr>
          <a:xfrm>
            <a:off x="4378040" y="18432201"/>
            <a:ext cx="1994880" cy="956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利</a:t>
            </a:r>
            <a:r>
              <a:rPr kumimoji="1" lang="ja-JP" altLang="en-US" sz="2400" dirty="0" smtClean="0"/>
              <a:t>用目的</a:t>
            </a:r>
            <a:endParaRPr kumimoji="1" lang="ja-JP"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756296" y="9019307"/>
            <a:ext cx="20090232" cy="73448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ja-JP" altLang="en-US" dirty="0">
              <a:latin typeface="HGPｺﾞｼｯｸE" pitchFamily="50" charset="-128"/>
              <a:ea typeface="HGPｺﾞｼｯｸE" pitchFamily="50" charset="-128"/>
            </a:endParaRPr>
          </a:p>
        </p:txBody>
      </p:sp>
      <p:cxnSp>
        <p:nvCxnSpPr>
          <p:cNvPr id="11" name="直線コネクタ 10"/>
          <p:cNvCxnSpPr/>
          <p:nvPr/>
        </p:nvCxnSpPr>
        <p:spPr>
          <a:xfrm>
            <a:off x="468264" y="8371235"/>
            <a:ext cx="20378264" cy="0"/>
          </a:xfrm>
          <a:prstGeom prst="line">
            <a:avLst/>
          </a:prstGeom>
          <a:ln>
            <a:solidFill>
              <a:schemeClr val="tx2">
                <a:lumMod val="20000"/>
                <a:lumOff val="80000"/>
              </a:schemeClr>
            </a:solidFill>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線コネクタ 2"/>
          <p:cNvCxnSpPr/>
          <p:nvPr/>
        </p:nvCxnSpPr>
        <p:spPr>
          <a:xfrm>
            <a:off x="396256" y="1170435"/>
            <a:ext cx="20378264" cy="0"/>
          </a:xfrm>
          <a:prstGeom prst="line">
            <a:avLst/>
          </a:prstGeom>
          <a:ln>
            <a:solidFill>
              <a:schemeClr val="tx2">
                <a:lumMod val="20000"/>
                <a:lumOff val="80000"/>
              </a:schemeClr>
            </a:solidFill>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1 つの角を丸めた四角形 1"/>
          <p:cNvSpPr/>
          <p:nvPr/>
        </p:nvSpPr>
        <p:spPr>
          <a:xfrm>
            <a:off x="828304" y="450355"/>
            <a:ext cx="4680520" cy="108012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HGPｺﾞｼｯｸE" pitchFamily="50" charset="-128"/>
                <a:ea typeface="HGPｺﾞｼｯｸE" pitchFamily="50" charset="-128"/>
              </a:rPr>
              <a:t>研究方法</a:t>
            </a:r>
            <a:endParaRPr kumimoji="1" lang="ja-JP" altLang="en-US" dirty="0">
              <a:latin typeface="HGPｺﾞｼｯｸE" pitchFamily="50" charset="-128"/>
              <a:ea typeface="HGPｺﾞｼｯｸE" pitchFamily="50" charset="-128"/>
            </a:endParaRPr>
          </a:p>
        </p:txBody>
      </p:sp>
      <p:grpSp>
        <p:nvGrpSpPr>
          <p:cNvPr id="48" name="グループ化 47"/>
          <p:cNvGrpSpPr/>
          <p:nvPr/>
        </p:nvGrpSpPr>
        <p:grpSpPr>
          <a:xfrm>
            <a:off x="756296" y="1890515"/>
            <a:ext cx="19802200" cy="5256584"/>
            <a:chOff x="900312" y="4338787"/>
            <a:chExt cx="19514168" cy="5904656"/>
          </a:xfrm>
        </p:grpSpPr>
        <p:sp>
          <p:nvSpPr>
            <p:cNvPr id="5" name="角丸四角形 4"/>
            <p:cNvSpPr/>
            <p:nvPr/>
          </p:nvSpPr>
          <p:spPr>
            <a:xfrm>
              <a:off x="900312" y="5850955"/>
              <a:ext cx="19514168" cy="122413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ja-JP" altLang="en-US" sz="4400" dirty="0" smtClean="0">
                  <a:latin typeface="HGS創英角ｺﾞｼｯｸUB" pitchFamily="50" charset="-128"/>
                  <a:ea typeface="HGS創英角ｺﾞｼｯｸUB" pitchFamily="50" charset="-128"/>
                </a:rPr>
                <a:t>２</a:t>
              </a:r>
              <a:r>
                <a:rPr lang="en-US" altLang="ja-JP" sz="4400" dirty="0" smtClean="0">
                  <a:latin typeface="HGS創英角ｺﾞｼｯｸUB" pitchFamily="50" charset="-128"/>
                  <a:ea typeface="HGS創英角ｺﾞｼｯｸUB" pitchFamily="50" charset="-128"/>
                </a:rPr>
                <a:t>.</a:t>
              </a:r>
              <a:r>
                <a:rPr lang="en-US" altLang="ja-JP" sz="4400" dirty="0" err="1" smtClean="0">
                  <a:latin typeface="HGS創英角ｺﾞｼｯｸUB" pitchFamily="50" charset="-128"/>
                  <a:ea typeface="HGS創英角ｺﾞｼｯｸUB" pitchFamily="50" charset="-128"/>
                </a:rPr>
                <a:t>Sourceforge</a:t>
              </a:r>
              <a:r>
                <a:rPr lang="ja-JP" altLang="en-US" sz="4400" dirty="0">
                  <a:latin typeface="HGS創英角ｺﾞｼｯｸUB" pitchFamily="50" charset="-128"/>
                  <a:ea typeface="HGS創英角ｺﾞｼｯｸUB" pitchFamily="50" charset="-128"/>
                </a:rPr>
                <a:t>内</a:t>
              </a:r>
              <a:r>
                <a:rPr lang="ja-JP" altLang="en-US" sz="4400" dirty="0" smtClean="0">
                  <a:latin typeface="HGS創英角ｺﾞｼｯｸUB" pitchFamily="50" charset="-128"/>
                  <a:ea typeface="HGS創英角ｺﾞｼｯｸUB" pitchFamily="50" charset="-128"/>
                </a:rPr>
                <a:t>のプロジェクトの調査する</a:t>
              </a:r>
              <a:endParaRPr lang="en-US" altLang="ja-JP" sz="4400" dirty="0" smtClean="0"/>
            </a:p>
          </p:txBody>
        </p:sp>
        <p:sp>
          <p:nvSpPr>
            <p:cNvPr id="6" name="角丸四角形 5"/>
            <p:cNvSpPr/>
            <p:nvPr/>
          </p:nvSpPr>
          <p:spPr>
            <a:xfrm>
              <a:off x="900312" y="4338787"/>
              <a:ext cx="19514168" cy="122413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ja-JP" altLang="en-US" sz="4400" dirty="0" smtClean="0">
                  <a:latin typeface="HGS創英角ｺﾞｼｯｸUB" pitchFamily="50" charset="-128"/>
                  <a:ea typeface="HGS創英角ｺﾞｼｯｸUB" pitchFamily="50" charset="-128"/>
                </a:rPr>
                <a:t>１</a:t>
              </a:r>
              <a:r>
                <a:rPr lang="en-US" altLang="ja-JP" sz="4400" dirty="0" smtClean="0">
                  <a:latin typeface="HGS創英角ｺﾞｼｯｸUB" pitchFamily="50" charset="-128"/>
                  <a:ea typeface="HGS創英角ｺﾞｼｯｸUB" pitchFamily="50" charset="-128"/>
                </a:rPr>
                <a:t>.</a:t>
              </a:r>
              <a:r>
                <a:rPr lang="ja-JP" altLang="en-US" sz="4400" dirty="0" smtClean="0">
                  <a:latin typeface="HGS創英角ｺﾞｼｯｸUB" pitchFamily="50" charset="-128"/>
                  <a:ea typeface="HGS創英角ｺﾞｼｯｸUB" pitchFamily="50" charset="-128"/>
                </a:rPr>
                <a:t>チケット</a:t>
              </a:r>
              <a:r>
                <a:rPr lang="ja-JP" altLang="en-US" sz="4400" dirty="0">
                  <a:latin typeface="HGS創英角ｺﾞｼｯｸUB" pitchFamily="50" charset="-128"/>
                  <a:ea typeface="HGS創英角ｺﾞｼｯｸUB" pitchFamily="50" charset="-128"/>
                </a:rPr>
                <a:t>駆動開発</a:t>
              </a:r>
              <a:r>
                <a:rPr lang="ja-JP" altLang="en-US" sz="4400" dirty="0" smtClean="0">
                  <a:latin typeface="HGS創英角ｺﾞｼｯｸUB" pitchFamily="50" charset="-128"/>
                  <a:ea typeface="HGS創英角ｺﾞｼｯｸUB" pitchFamily="50" charset="-128"/>
                </a:rPr>
                <a:t>がどのようなものなのか調査する</a:t>
              </a:r>
              <a:endParaRPr lang="en-US" altLang="ja-JP" sz="4400" dirty="0" smtClean="0"/>
            </a:p>
          </p:txBody>
        </p:sp>
        <p:sp>
          <p:nvSpPr>
            <p:cNvPr id="7" name="角丸四角形 6"/>
            <p:cNvSpPr/>
            <p:nvPr/>
          </p:nvSpPr>
          <p:spPr>
            <a:xfrm>
              <a:off x="900312" y="7435131"/>
              <a:ext cx="19514168" cy="122413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ja-JP" altLang="en-US" sz="4400" dirty="0" smtClean="0">
                  <a:latin typeface="Times New Roman" pitchFamily="18" charset="0"/>
                  <a:ea typeface="HGS創英角ｺﾞｼｯｸUB" pitchFamily="50" charset="-128"/>
                </a:rPr>
                <a:t>３</a:t>
              </a:r>
              <a:r>
                <a:rPr lang="en-US" altLang="ja-JP" sz="4400" dirty="0" smtClean="0">
                  <a:latin typeface="Times New Roman" pitchFamily="18" charset="0"/>
                  <a:ea typeface="HGS創英角ｺﾞｼｯｸUB" pitchFamily="50" charset="-128"/>
                </a:rPr>
                <a:t>.</a:t>
              </a:r>
              <a:r>
                <a:rPr lang="ja-JP" altLang="en-US" sz="4400" dirty="0" smtClean="0">
                  <a:latin typeface="Times New Roman" pitchFamily="18" charset="0"/>
                  <a:ea typeface="HGS創英角ｺﾞｼｯｸUB" pitchFamily="50" charset="-128"/>
                </a:rPr>
                <a:t>チケット駆動開発を利用したプロジェクトの調査する</a:t>
              </a:r>
              <a:endParaRPr lang="en-US" altLang="ja-JP" sz="4400" dirty="0" smtClean="0">
                <a:latin typeface="Times New Roman" pitchFamily="18" charset="0"/>
                <a:ea typeface="HGS創英角ｺﾞｼｯｸUB" pitchFamily="50" charset="-128"/>
              </a:endParaRPr>
            </a:p>
          </p:txBody>
        </p:sp>
        <p:sp>
          <p:nvSpPr>
            <p:cNvPr id="8" name="角丸四角形 7"/>
            <p:cNvSpPr/>
            <p:nvPr/>
          </p:nvSpPr>
          <p:spPr>
            <a:xfrm>
              <a:off x="900312" y="9019307"/>
              <a:ext cx="19514168" cy="122413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ja-JP" altLang="en-US" sz="4400" dirty="0" smtClean="0">
                  <a:latin typeface="HGS創英角ｺﾞｼｯｸUB" pitchFamily="50" charset="-128"/>
                  <a:ea typeface="HGS創英角ｺﾞｼｯｸUB" pitchFamily="50" charset="-128"/>
                </a:rPr>
                <a:t>４</a:t>
              </a:r>
              <a:r>
                <a:rPr lang="en-US" altLang="ja-JP" sz="4400" dirty="0" smtClean="0">
                  <a:latin typeface="HGS創英角ｺﾞｼｯｸUB" pitchFamily="50" charset="-128"/>
                  <a:ea typeface="HGS創英角ｺﾞｼｯｸUB" pitchFamily="50" charset="-128"/>
                </a:rPr>
                <a:t>.</a:t>
              </a:r>
              <a:r>
                <a:rPr lang="ja-JP" altLang="en-US" sz="4400" dirty="0" smtClean="0">
                  <a:latin typeface="HGS創英角ｺﾞｼｯｸUB" pitchFamily="50" charset="-128"/>
                  <a:ea typeface="HGS創英角ｺﾞｼｯｸUB" pitchFamily="50" charset="-128"/>
                </a:rPr>
                <a:t>チケット駆動開発を活用することでどのような効果が得られるか調査する</a:t>
              </a:r>
              <a:endParaRPr lang="en-US" altLang="ja-JP" sz="4400" dirty="0" smtClean="0">
                <a:latin typeface="Times New Roman" pitchFamily="18" charset="0"/>
                <a:ea typeface="HGS創英角ｺﾞｼｯｸUB" pitchFamily="50" charset="-128"/>
              </a:endParaRPr>
            </a:p>
          </p:txBody>
        </p:sp>
      </p:grpSp>
      <p:sp>
        <p:nvSpPr>
          <p:cNvPr id="10" name="1 つの角を丸めた四角形 9"/>
          <p:cNvSpPr/>
          <p:nvPr/>
        </p:nvSpPr>
        <p:spPr>
          <a:xfrm>
            <a:off x="828304" y="7651155"/>
            <a:ext cx="4680520" cy="108012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調査現状</a:t>
            </a:r>
            <a:endParaRPr kumimoji="1" lang="ja-JP" altLang="en-US" dirty="0">
              <a:latin typeface="HGPｺﾞｼｯｸE" pitchFamily="50" charset="-128"/>
              <a:ea typeface="HGPｺﾞｼｯｸE" pitchFamily="50" charset="-128"/>
            </a:endParaRPr>
          </a:p>
        </p:txBody>
      </p:sp>
      <p:grpSp>
        <p:nvGrpSpPr>
          <p:cNvPr id="47" name="グループ化 46"/>
          <p:cNvGrpSpPr/>
          <p:nvPr/>
        </p:nvGrpSpPr>
        <p:grpSpPr>
          <a:xfrm>
            <a:off x="9046966" y="9595371"/>
            <a:ext cx="11871570" cy="6192688"/>
            <a:chOff x="7201086" y="12115651"/>
            <a:chExt cx="14185714" cy="7416824"/>
          </a:xfrm>
          <a:effectLst>
            <a:outerShdw blurRad="76200" dir="13500000" sy="23000" kx="1200000" algn="br" rotWithShape="0">
              <a:prstClr val="black">
                <a:alpha val="20000"/>
              </a:prstClr>
            </a:outerShdw>
          </a:effectLst>
        </p:grpSpPr>
        <p:grpSp>
          <p:nvGrpSpPr>
            <p:cNvPr id="16" name="グループ化 15"/>
            <p:cNvGrpSpPr/>
            <p:nvPr/>
          </p:nvGrpSpPr>
          <p:grpSpPr>
            <a:xfrm>
              <a:off x="8029104" y="12547699"/>
              <a:ext cx="11449270" cy="6797192"/>
              <a:chOff x="4638146" y="13411795"/>
              <a:chExt cx="16748654" cy="8604956"/>
            </a:xfrm>
          </p:grpSpPr>
          <p:sp>
            <p:nvSpPr>
              <p:cNvPr id="12" name="フローチャート : 磁気ディスク 11"/>
              <p:cNvSpPr/>
              <p:nvPr/>
            </p:nvSpPr>
            <p:spPr>
              <a:xfrm>
                <a:off x="14118518" y="17076543"/>
                <a:ext cx="2376263" cy="1440160"/>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sz="4800">
                  <a:latin typeface="HGPｺﾞｼｯｸE" pitchFamily="50" charset="-128"/>
                  <a:ea typeface="HGPｺﾞｼｯｸE" pitchFamily="50" charset="-128"/>
                </a:endParaRPr>
              </a:p>
            </p:txBody>
          </p:sp>
          <p:sp>
            <p:nvSpPr>
              <p:cNvPr id="13" name="下カーブ矢印 12"/>
              <p:cNvSpPr/>
              <p:nvPr/>
            </p:nvSpPr>
            <p:spPr>
              <a:xfrm>
                <a:off x="9793513" y="13411795"/>
                <a:ext cx="11593287" cy="4176464"/>
              </a:xfrm>
              <a:prstGeom prst="curved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sz="4800">
                  <a:solidFill>
                    <a:schemeClr val="tx1"/>
                  </a:solidFill>
                  <a:latin typeface="HGPｺﾞｼｯｸE" pitchFamily="50" charset="-128"/>
                  <a:ea typeface="HGPｺﾞｼｯｸE" pitchFamily="50" charset="-128"/>
                </a:endParaRPr>
              </a:p>
            </p:txBody>
          </p:sp>
          <p:sp>
            <p:nvSpPr>
              <p:cNvPr id="14" name="下カーブ矢印 13"/>
              <p:cNvSpPr/>
              <p:nvPr/>
            </p:nvSpPr>
            <p:spPr>
              <a:xfrm rot="10800000">
                <a:off x="9167654" y="17696271"/>
                <a:ext cx="11593287" cy="4320480"/>
              </a:xfrm>
              <a:prstGeom prst="curved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sz="4800">
                  <a:solidFill>
                    <a:schemeClr val="tx1"/>
                  </a:solidFill>
                  <a:latin typeface="HGPｺﾞｼｯｸE" pitchFamily="50" charset="-128"/>
                  <a:ea typeface="HGPｺﾞｼｯｸE" pitchFamily="50" charset="-128"/>
                </a:endParaRPr>
              </a:p>
            </p:txBody>
          </p:sp>
          <p:sp>
            <p:nvSpPr>
              <p:cNvPr id="15" name="下カーブ矢印 14"/>
              <p:cNvSpPr/>
              <p:nvPr/>
            </p:nvSpPr>
            <p:spPr>
              <a:xfrm rot="16200000">
                <a:off x="3705334" y="14560631"/>
                <a:ext cx="7560840" cy="5695216"/>
              </a:xfrm>
              <a:prstGeom prst="curvedDownArrow">
                <a:avLst>
                  <a:gd name="adj1" fmla="val 19095"/>
                  <a:gd name="adj2" fmla="val 48794"/>
                  <a:gd name="adj3" fmla="val 2080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sz="4800">
                  <a:solidFill>
                    <a:schemeClr val="tx1"/>
                  </a:solidFill>
                  <a:latin typeface="HGPｺﾞｼｯｸE" pitchFamily="50" charset="-128"/>
                  <a:ea typeface="HGPｺﾞｼｯｸE" pitchFamily="50" charset="-128"/>
                </a:endParaRPr>
              </a:p>
            </p:txBody>
          </p:sp>
        </p:grpSp>
        <p:sp>
          <p:nvSpPr>
            <p:cNvPr id="17" name="正方形/長方形 16"/>
            <p:cNvSpPr/>
            <p:nvPr/>
          </p:nvSpPr>
          <p:spPr>
            <a:xfrm>
              <a:off x="17354352" y="13771835"/>
              <a:ext cx="4032448"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800" dirty="0" smtClean="0">
                  <a:latin typeface="HGPｺﾞｼｯｸE" pitchFamily="50" charset="-128"/>
                  <a:ea typeface="HGPｺﾞｼｯｸE" pitchFamily="50" charset="-128"/>
                </a:rPr>
                <a:t>タスクを書き出す</a:t>
              </a:r>
              <a:endParaRPr kumimoji="1" lang="ja-JP" altLang="en-US" sz="2800" dirty="0">
                <a:latin typeface="HGPｺﾞｼｯｸE" pitchFamily="50" charset="-128"/>
                <a:ea typeface="HGPｺﾞｼｯｸE" pitchFamily="50" charset="-128"/>
              </a:endParaRPr>
            </a:p>
          </p:txBody>
        </p:sp>
        <p:sp>
          <p:nvSpPr>
            <p:cNvPr id="18" name="正方形/長方形 17"/>
            <p:cNvSpPr/>
            <p:nvPr/>
          </p:nvSpPr>
          <p:spPr>
            <a:xfrm>
              <a:off x="17354352" y="16940187"/>
              <a:ext cx="4032448"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a:latin typeface="HGPｺﾞｼｯｸE" pitchFamily="50" charset="-128"/>
                  <a:ea typeface="HGPｺﾞｼｯｸE" pitchFamily="50" charset="-128"/>
                </a:rPr>
                <a:t>チケット</a:t>
              </a:r>
              <a:r>
                <a:rPr lang="ja-JP" altLang="en-US" sz="2800" dirty="0" smtClean="0">
                  <a:latin typeface="HGPｺﾞｼｯｸE" pitchFamily="50" charset="-128"/>
                  <a:ea typeface="HGPｺﾞｼｯｸE" pitchFamily="50" charset="-128"/>
                </a:rPr>
                <a:t>の解消</a:t>
              </a:r>
              <a:endParaRPr kumimoji="1" lang="ja-JP" altLang="en-US" sz="2800" dirty="0">
                <a:latin typeface="HGPｺﾞｼｯｸE" pitchFamily="50" charset="-128"/>
                <a:ea typeface="HGPｺﾞｼｯｸE" pitchFamily="50" charset="-128"/>
              </a:endParaRPr>
            </a:p>
          </p:txBody>
        </p:sp>
        <p:sp>
          <p:nvSpPr>
            <p:cNvPr id="19" name="正方形/長方形 18"/>
            <p:cNvSpPr/>
            <p:nvPr/>
          </p:nvSpPr>
          <p:spPr>
            <a:xfrm>
              <a:off x="10405368" y="12115651"/>
              <a:ext cx="4032448"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a:latin typeface="HGPｺﾞｼｯｸE" pitchFamily="50" charset="-128"/>
                  <a:ea typeface="HGPｺﾞｼｯｸE" pitchFamily="50" charset="-128"/>
                </a:rPr>
                <a:t>リテレーション計画</a:t>
              </a:r>
              <a:endParaRPr kumimoji="1" lang="ja-JP" altLang="en-US" sz="2800" dirty="0">
                <a:latin typeface="HGPｺﾞｼｯｸE" pitchFamily="50" charset="-128"/>
                <a:ea typeface="HGPｺﾞｼｯｸE" pitchFamily="50" charset="-128"/>
              </a:endParaRPr>
            </a:p>
          </p:txBody>
        </p:sp>
        <p:sp>
          <p:nvSpPr>
            <p:cNvPr id="20" name="正方形/長方形 19"/>
            <p:cNvSpPr/>
            <p:nvPr/>
          </p:nvSpPr>
          <p:spPr>
            <a:xfrm>
              <a:off x="10405368" y="18380347"/>
              <a:ext cx="4032448"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a:latin typeface="HGPｺﾞｼｯｸE" pitchFamily="50" charset="-128"/>
                  <a:ea typeface="HGPｺﾞｼｯｸE" pitchFamily="50" charset="-128"/>
                </a:rPr>
                <a:t>リリース</a:t>
              </a:r>
              <a:endParaRPr kumimoji="1" lang="ja-JP" altLang="en-US" sz="2800" dirty="0">
                <a:latin typeface="HGPｺﾞｼｯｸE" pitchFamily="50" charset="-128"/>
                <a:ea typeface="HGPｺﾞｼｯｸE" pitchFamily="50" charset="-128"/>
              </a:endParaRPr>
            </a:p>
          </p:txBody>
        </p:sp>
        <p:sp>
          <p:nvSpPr>
            <p:cNvPr id="21" name="正方形/長方形 20"/>
            <p:cNvSpPr/>
            <p:nvPr/>
          </p:nvSpPr>
          <p:spPr>
            <a:xfrm>
              <a:off x="9109224" y="15716051"/>
              <a:ext cx="4032448"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a:latin typeface="HGPｺﾞｼｯｸE" pitchFamily="50" charset="-128"/>
                  <a:ea typeface="HGPｺﾞｼｯｸE" pitchFamily="50" charset="-128"/>
                </a:rPr>
                <a:t>作業振り返り</a:t>
              </a:r>
              <a:endParaRPr kumimoji="1" lang="ja-JP" altLang="en-US" sz="2800" dirty="0">
                <a:latin typeface="HGPｺﾞｼｯｸE" pitchFamily="50" charset="-128"/>
                <a:ea typeface="HGPｺﾞｼｯｸE" pitchFamily="50" charset="-128"/>
              </a:endParaRPr>
            </a:p>
          </p:txBody>
        </p:sp>
        <p:sp>
          <p:nvSpPr>
            <p:cNvPr id="22" name="正方形/長方形 21"/>
            <p:cNvSpPr/>
            <p:nvPr/>
          </p:nvSpPr>
          <p:spPr>
            <a:xfrm>
              <a:off x="7201086" y="14542991"/>
              <a:ext cx="4032447"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HGPｺﾞｼｯｸE" pitchFamily="50" charset="-128"/>
                  <a:ea typeface="HGPｺﾞｼｯｸE" pitchFamily="50" charset="-128"/>
                </a:rPr>
                <a:t>問題・顧客の要望</a:t>
              </a:r>
              <a:endParaRPr kumimoji="1" lang="ja-JP" altLang="en-US" sz="2800" dirty="0">
                <a:latin typeface="HGPｺﾞｼｯｸE" pitchFamily="50" charset="-128"/>
                <a:ea typeface="HGPｺﾞｼｯｸE" pitchFamily="50" charset="-128"/>
              </a:endParaRPr>
            </a:p>
          </p:txBody>
        </p:sp>
        <p:sp>
          <p:nvSpPr>
            <p:cNvPr id="23" name="円/楕円 22"/>
            <p:cNvSpPr/>
            <p:nvPr/>
          </p:nvSpPr>
          <p:spPr>
            <a:xfrm>
              <a:off x="16526048" y="13123763"/>
              <a:ext cx="1512168" cy="100811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2400" dirty="0" smtClean="0">
                  <a:latin typeface="HGPｺﾞｼｯｸE" pitchFamily="50" charset="-128"/>
                  <a:ea typeface="HGPｺﾞｼｯｸE" pitchFamily="50" charset="-128"/>
                </a:rPr>
                <a:t>発行</a:t>
              </a:r>
              <a:endParaRPr kumimoji="1" lang="ja-JP" altLang="en-US" sz="2400" dirty="0">
                <a:latin typeface="HGPｺﾞｼｯｸE" pitchFamily="50" charset="-128"/>
                <a:ea typeface="HGPｺﾞｼｯｸE" pitchFamily="50" charset="-128"/>
              </a:endParaRPr>
            </a:p>
          </p:txBody>
        </p:sp>
        <p:sp>
          <p:nvSpPr>
            <p:cNvPr id="25" name="円/楕円 24"/>
            <p:cNvSpPr/>
            <p:nvPr/>
          </p:nvSpPr>
          <p:spPr>
            <a:xfrm>
              <a:off x="16742072" y="17516251"/>
              <a:ext cx="1512168" cy="100811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a:latin typeface="HGPｺﾞｼｯｸE" pitchFamily="50" charset="-128"/>
                  <a:ea typeface="HGPｺﾞｼｯｸE" pitchFamily="50" charset="-128"/>
                </a:rPr>
                <a:t>更新</a:t>
              </a:r>
              <a:endParaRPr kumimoji="1" lang="ja-JP" altLang="en-US" sz="2400" dirty="0">
                <a:latin typeface="HGPｺﾞｼｯｸE" pitchFamily="50" charset="-128"/>
                <a:ea typeface="HGPｺﾞｼｯｸE" pitchFamily="50" charset="-128"/>
              </a:endParaRPr>
            </a:p>
          </p:txBody>
        </p:sp>
        <p:sp>
          <p:nvSpPr>
            <p:cNvPr id="26" name="円/楕円 25"/>
            <p:cNvSpPr/>
            <p:nvPr/>
          </p:nvSpPr>
          <p:spPr>
            <a:xfrm>
              <a:off x="13429704" y="18524363"/>
              <a:ext cx="2520280" cy="100811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a:latin typeface="HGPｺﾞｼｯｸE" pitchFamily="50" charset="-128"/>
                  <a:ea typeface="HGPｺﾞｼｯｸE" pitchFamily="50" charset="-128"/>
                </a:rPr>
                <a:t>クローズ</a:t>
              </a:r>
              <a:endParaRPr kumimoji="1" lang="ja-JP" altLang="en-US" sz="2400" dirty="0">
                <a:latin typeface="HGPｺﾞｼｯｸE" pitchFamily="50" charset="-128"/>
                <a:ea typeface="HGPｺﾞｼｯｸE" pitchFamily="50" charset="-128"/>
              </a:endParaRPr>
            </a:p>
          </p:txBody>
        </p:sp>
        <p:sp>
          <p:nvSpPr>
            <p:cNvPr id="27" name="円/楕円 26"/>
            <p:cNvSpPr/>
            <p:nvPr/>
          </p:nvSpPr>
          <p:spPr>
            <a:xfrm>
              <a:off x="12349584" y="16292115"/>
              <a:ext cx="1512168" cy="100811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a:latin typeface="HGPｺﾞｼｯｸE" pitchFamily="50" charset="-128"/>
                  <a:ea typeface="HGPｺﾞｼｯｸE" pitchFamily="50" charset="-128"/>
                </a:rPr>
                <a:t>集計</a:t>
              </a:r>
              <a:endParaRPr kumimoji="1" lang="ja-JP" altLang="en-US" sz="2400" dirty="0">
                <a:latin typeface="HGPｺﾞｼｯｸE" pitchFamily="50" charset="-128"/>
                <a:ea typeface="HGPｺﾞｼｯｸE" pitchFamily="50" charset="-128"/>
              </a:endParaRPr>
            </a:p>
          </p:txBody>
        </p:sp>
        <p:cxnSp>
          <p:nvCxnSpPr>
            <p:cNvPr id="29" name="直線矢印コネクタ 28"/>
            <p:cNvCxnSpPr>
              <a:stCxn id="17" idx="1"/>
            </p:cNvCxnSpPr>
            <p:nvPr/>
          </p:nvCxnSpPr>
          <p:spPr>
            <a:xfrm flipH="1">
              <a:off x="15877976" y="14239887"/>
              <a:ext cx="1476376" cy="126014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8" idx="1"/>
              <a:endCxn id="12" idx="4"/>
            </p:cNvCxnSpPr>
            <p:nvPr/>
          </p:nvCxnSpPr>
          <p:spPr>
            <a:xfrm flipH="1" flipV="1">
              <a:off x="16134222" y="16011345"/>
              <a:ext cx="1220130" cy="139689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2" idx="3"/>
              <a:endCxn id="26" idx="0"/>
            </p:cNvCxnSpPr>
            <p:nvPr/>
          </p:nvCxnSpPr>
          <p:spPr>
            <a:xfrm flipH="1">
              <a:off x="14689844" y="16580147"/>
              <a:ext cx="632179" cy="194421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2" idx="2"/>
              <a:endCxn id="21" idx="3"/>
            </p:cNvCxnSpPr>
            <p:nvPr/>
          </p:nvCxnSpPr>
          <p:spPr>
            <a:xfrm flipH="1">
              <a:off x="13141672" y="16011345"/>
              <a:ext cx="1368152" cy="17275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19" idx="2"/>
            </p:cNvCxnSpPr>
            <p:nvPr/>
          </p:nvCxnSpPr>
          <p:spPr>
            <a:xfrm>
              <a:off x="12421592" y="13051755"/>
              <a:ext cx="2160240" cy="25202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
        <p:nvSpPr>
          <p:cNvPr id="51" name="角丸四角形 50"/>
          <p:cNvSpPr/>
          <p:nvPr/>
        </p:nvSpPr>
        <p:spPr>
          <a:xfrm>
            <a:off x="900312" y="9163323"/>
            <a:ext cx="7992888" cy="6984776"/>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dirty="0" smtClean="0">
                <a:solidFill>
                  <a:schemeClr val="bg1"/>
                </a:solidFill>
                <a:latin typeface="HGPｺﾞｼｯｸE" pitchFamily="50" charset="-128"/>
                <a:ea typeface="HGPｺﾞｼｯｸE" pitchFamily="50" charset="-128"/>
              </a:rPr>
              <a:t>チケット駆動開発とはチケットを中心として進めていく開発方法</a:t>
            </a:r>
            <a:endParaRPr lang="en-US" altLang="ja-JP" sz="3600" dirty="0" smtClean="0">
              <a:solidFill>
                <a:schemeClr val="bg1"/>
              </a:solidFill>
              <a:latin typeface="HGPｺﾞｼｯｸE" pitchFamily="50" charset="-128"/>
              <a:ea typeface="HGPｺﾞｼｯｸE" pitchFamily="50" charset="-128"/>
            </a:endParaRPr>
          </a:p>
          <a:p>
            <a:endParaRPr lang="en-US" altLang="ja-JP" sz="3600" dirty="0" smtClean="0">
              <a:solidFill>
                <a:schemeClr val="bg1"/>
              </a:solidFill>
              <a:latin typeface="HGPｺﾞｼｯｸE" pitchFamily="50" charset="-128"/>
              <a:ea typeface="HGPｺﾞｼｯｸE" pitchFamily="50" charset="-128"/>
            </a:endParaRPr>
          </a:p>
          <a:p>
            <a:r>
              <a:rPr lang="ja-JP" altLang="en-US" sz="3600" dirty="0" smtClean="0">
                <a:solidFill>
                  <a:schemeClr val="bg1"/>
                </a:solidFill>
                <a:latin typeface="HGPｺﾞｼｯｸE" pitchFamily="50" charset="-128"/>
                <a:ea typeface="HGPｺﾞｼｯｸE" pitchFamily="50" charset="-128"/>
              </a:rPr>
              <a:t>以下のようにチケットを使用する</a:t>
            </a:r>
            <a:endParaRPr lang="en-US" altLang="ja-JP" sz="3600" dirty="0" smtClean="0">
              <a:solidFill>
                <a:schemeClr val="bg1"/>
              </a:solidFill>
              <a:latin typeface="HGPｺﾞｼｯｸE" pitchFamily="50" charset="-128"/>
              <a:ea typeface="HGPｺﾞｼｯｸE" pitchFamily="50" charset="-128"/>
            </a:endParaRPr>
          </a:p>
          <a:p>
            <a:endParaRPr lang="en-US" altLang="ja-JP" sz="3600" dirty="0">
              <a:solidFill>
                <a:schemeClr val="bg1"/>
              </a:solidFill>
              <a:latin typeface="HGPｺﾞｼｯｸE" pitchFamily="50" charset="-128"/>
              <a:ea typeface="HGPｺﾞｼｯｸE" pitchFamily="50" charset="-128"/>
            </a:endParaRPr>
          </a:p>
          <a:p>
            <a:endParaRPr lang="en-US" altLang="ja-JP" sz="3600" dirty="0" smtClean="0">
              <a:solidFill>
                <a:schemeClr val="bg1"/>
              </a:solidFill>
              <a:latin typeface="HGPｺﾞｼｯｸE" pitchFamily="50" charset="-128"/>
              <a:ea typeface="HGPｺﾞｼｯｸE" pitchFamily="50" charset="-128"/>
            </a:endParaRPr>
          </a:p>
          <a:p>
            <a:endParaRPr lang="en-US" altLang="ja-JP" sz="3600" dirty="0">
              <a:solidFill>
                <a:schemeClr val="bg1"/>
              </a:solidFill>
              <a:latin typeface="HGPｺﾞｼｯｸE" pitchFamily="50" charset="-128"/>
              <a:ea typeface="HGPｺﾞｼｯｸE" pitchFamily="50" charset="-128"/>
            </a:endParaRPr>
          </a:p>
          <a:p>
            <a:endParaRPr lang="en-US" altLang="ja-JP" sz="3600" dirty="0" smtClean="0">
              <a:solidFill>
                <a:schemeClr val="bg1"/>
              </a:solidFill>
              <a:latin typeface="HGPｺﾞｼｯｸE" pitchFamily="50" charset="-128"/>
              <a:ea typeface="HGPｺﾞｼｯｸE" pitchFamily="50" charset="-128"/>
            </a:endParaRPr>
          </a:p>
          <a:p>
            <a:endParaRPr lang="en-US" altLang="ja-JP" sz="3600" dirty="0" smtClean="0">
              <a:solidFill>
                <a:schemeClr val="bg1"/>
              </a:solidFill>
              <a:latin typeface="HGPｺﾞｼｯｸE" pitchFamily="50" charset="-128"/>
              <a:ea typeface="HGPｺﾞｼｯｸE" pitchFamily="50" charset="-128"/>
            </a:endParaRPr>
          </a:p>
          <a:p>
            <a:pPr algn="ctr"/>
            <a:endParaRPr lang="en-US" altLang="ja-JP" sz="3600" dirty="0" smtClean="0">
              <a:solidFill>
                <a:schemeClr val="bg1"/>
              </a:solidFill>
              <a:latin typeface="HGPｺﾞｼｯｸE" pitchFamily="50" charset="-128"/>
              <a:ea typeface="HGPｺﾞｼｯｸE" pitchFamily="50" charset="-128"/>
            </a:endParaRPr>
          </a:p>
        </p:txBody>
      </p:sp>
      <p:sp>
        <p:nvSpPr>
          <p:cNvPr id="52" name="正方形/長方形 51"/>
          <p:cNvSpPr/>
          <p:nvPr/>
        </p:nvSpPr>
        <p:spPr>
          <a:xfrm>
            <a:off x="1116336" y="12115651"/>
            <a:ext cx="7560840" cy="1152128"/>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r>
              <a:rPr lang="ja-JP" altLang="en-US" sz="3600" dirty="0" smtClean="0">
                <a:solidFill>
                  <a:schemeClr val="tx1"/>
                </a:solidFill>
                <a:latin typeface="HGPｺﾞｼｯｸE" pitchFamily="50" charset="-128"/>
                <a:ea typeface="HGPｺﾞｼｯｸE" pitchFamily="50" charset="-128"/>
              </a:rPr>
              <a:t>１．チケットをプロジェクトの情報の中　　</a:t>
            </a:r>
            <a:endParaRPr lang="en-US" altLang="ja-JP" sz="3600" dirty="0" smtClean="0">
              <a:solidFill>
                <a:schemeClr val="tx1"/>
              </a:solidFill>
              <a:latin typeface="HGPｺﾞｼｯｸE" pitchFamily="50" charset="-128"/>
              <a:ea typeface="HGPｺﾞｼｯｸE" pitchFamily="50" charset="-128"/>
            </a:endParaRPr>
          </a:p>
          <a:p>
            <a:r>
              <a:rPr lang="ja-JP" altLang="en-US" sz="3600" dirty="0" smtClean="0">
                <a:solidFill>
                  <a:schemeClr val="tx1"/>
                </a:solidFill>
                <a:latin typeface="HGPｺﾞｼｯｸE" pitchFamily="50" charset="-128"/>
                <a:ea typeface="HGPｺﾞｼｯｸE" pitchFamily="50" charset="-128"/>
              </a:rPr>
              <a:t>　　心とする</a:t>
            </a:r>
            <a:endParaRPr lang="en-US" altLang="ja-JP" sz="3600" dirty="0" smtClean="0">
              <a:solidFill>
                <a:schemeClr val="tx1"/>
              </a:solidFill>
              <a:latin typeface="HGPｺﾞｼｯｸE" pitchFamily="50" charset="-128"/>
              <a:ea typeface="HGPｺﾞｼｯｸE" pitchFamily="50" charset="-128"/>
            </a:endParaRPr>
          </a:p>
        </p:txBody>
      </p:sp>
      <p:sp>
        <p:nvSpPr>
          <p:cNvPr id="53" name="正方形/長方形 52"/>
          <p:cNvSpPr/>
          <p:nvPr/>
        </p:nvSpPr>
        <p:spPr>
          <a:xfrm>
            <a:off x="1116336" y="13339787"/>
            <a:ext cx="7560840" cy="1152128"/>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r>
              <a:rPr lang="ja-JP" altLang="en-US" sz="3600" dirty="0" smtClean="0">
                <a:solidFill>
                  <a:schemeClr val="tx1"/>
                </a:solidFill>
                <a:latin typeface="HGPｺﾞｼｯｸE" pitchFamily="50" charset="-128"/>
                <a:ea typeface="HGPｺﾞｼｯｸE" pitchFamily="50" charset="-128"/>
              </a:rPr>
              <a:t>２．チケットによる作業の割り振りと進</a:t>
            </a:r>
            <a:endParaRPr lang="en-US" altLang="ja-JP" sz="3600" dirty="0" smtClean="0">
              <a:solidFill>
                <a:schemeClr val="tx1"/>
              </a:solidFill>
              <a:latin typeface="HGPｺﾞｼｯｸE" pitchFamily="50" charset="-128"/>
              <a:ea typeface="HGPｺﾞｼｯｸE" pitchFamily="50" charset="-128"/>
            </a:endParaRPr>
          </a:p>
          <a:p>
            <a:r>
              <a:rPr lang="ja-JP" altLang="en-US" sz="3600" dirty="0" smtClean="0">
                <a:solidFill>
                  <a:schemeClr val="tx1"/>
                </a:solidFill>
                <a:latin typeface="HGPｺﾞｼｯｸE" pitchFamily="50" charset="-128"/>
                <a:ea typeface="HGPｺﾞｼｯｸE" pitchFamily="50" charset="-128"/>
              </a:rPr>
              <a:t>　　捗管理</a:t>
            </a:r>
            <a:endParaRPr lang="en-US" altLang="ja-JP" sz="3600" dirty="0" smtClean="0">
              <a:solidFill>
                <a:schemeClr val="tx1"/>
              </a:solidFill>
              <a:latin typeface="HGPｺﾞｼｯｸE" pitchFamily="50" charset="-128"/>
              <a:ea typeface="HGPｺﾞｼｯｸE" pitchFamily="50" charset="-128"/>
            </a:endParaRPr>
          </a:p>
        </p:txBody>
      </p:sp>
      <p:sp>
        <p:nvSpPr>
          <p:cNvPr id="54" name="正方形/長方形 53"/>
          <p:cNvSpPr/>
          <p:nvPr/>
        </p:nvSpPr>
        <p:spPr>
          <a:xfrm>
            <a:off x="1116336" y="14563923"/>
            <a:ext cx="7560840" cy="1152128"/>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r>
              <a:rPr lang="ja-JP" altLang="en-US" sz="3600" dirty="0" smtClean="0">
                <a:solidFill>
                  <a:schemeClr val="tx1"/>
                </a:solidFill>
                <a:latin typeface="HGPｺﾞｼｯｸE" pitchFamily="50" charset="-128"/>
                <a:ea typeface="HGPｺﾞｼｯｸE" pitchFamily="50" charset="-128"/>
              </a:rPr>
              <a:t>３．チケットなしのコミットは禁止</a:t>
            </a:r>
          </a:p>
          <a:p>
            <a:r>
              <a:rPr lang="ja-JP" altLang="en-US" sz="3600" dirty="0" smtClean="0">
                <a:solidFill>
                  <a:schemeClr val="tx1"/>
                </a:solidFill>
                <a:latin typeface="HGPｺﾞｼｯｸE" pitchFamily="50" charset="-128"/>
                <a:ea typeface="HGPｺﾞｼｯｸE" pitchFamily="50" charset="-128"/>
              </a:rPr>
              <a:t>　　とする</a:t>
            </a:r>
            <a:r>
              <a:rPr lang="en-US" altLang="ja-JP" sz="3600" dirty="0" smtClean="0">
                <a:solidFill>
                  <a:schemeClr val="tx1"/>
                </a:solidFill>
                <a:latin typeface="HGPｺﾞｼｯｸE" pitchFamily="50" charset="-128"/>
                <a:ea typeface="HGPｺﾞｼｯｸE" pitchFamily="50" charset="-128"/>
              </a:rPr>
              <a:t>No Ticket, No Commit!</a:t>
            </a:r>
            <a:endParaRPr lang="ja-JP" altLang="en-US" sz="3600" dirty="0" smtClean="0">
              <a:solidFill>
                <a:schemeClr val="tx1"/>
              </a:solidFill>
              <a:latin typeface="HGPｺﾞｼｯｸE" pitchFamily="50" charset="-128"/>
              <a:ea typeface="HGPｺﾞｼｯｸE" pitchFamily="50" charset="-128"/>
            </a:endParaRPr>
          </a:p>
        </p:txBody>
      </p:sp>
      <p:sp>
        <p:nvSpPr>
          <p:cNvPr id="55" name="角丸四角形 54"/>
          <p:cNvSpPr/>
          <p:nvPr/>
        </p:nvSpPr>
        <p:spPr>
          <a:xfrm>
            <a:off x="1836416" y="8947299"/>
            <a:ext cx="5976664" cy="8640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4400" dirty="0" smtClean="0">
                <a:latin typeface="HGPｺﾞｼｯｸE" pitchFamily="50" charset="-128"/>
                <a:ea typeface="HGPｺﾞｼｯｸE" pitchFamily="50" charset="-128"/>
              </a:rPr>
              <a:t>チケット駆動開発とは</a:t>
            </a:r>
            <a:endParaRPr kumimoji="1" lang="ja-JP" altLang="en-US" sz="4400" dirty="0">
              <a:latin typeface="HGPｺﾞｼｯｸE" pitchFamily="50" charset="-128"/>
              <a:ea typeface="HGPｺﾞｼｯｸE" pitchFamily="50" charset="-128"/>
            </a:endParaRPr>
          </a:p>
        </p:txBody>
      </p:sp>
      <p:sp>
        <p:nvSpPr>
          <p:cNvPr id="56" name="正方形/長方形 55"/>
          <p:cNvSpPr/>
          <p:nvPr/>
        </p:nvSpPr>
        <p:spPr>
          <a:xfrm>
            <a:off x="756296" y="16436131"/>
            <a:ext cx="20090232" cy="73448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ja-JP" altLang="en-US" dirty="0">
              <a:latin typeface="HGPｺﾞｼｯｸE" pitchFamily="50" charset="-128"/>
              <a:ea typeface="HGPｺﾞｼｯｸE" pitchFamily="50" charset="-128"/>
            </a:endParaRPr>
          </a:p>
        </p:txBody>
      </p:sp>
      <p:pic>
        <p:nvPicPr>
          <p:cNvPr id="95" name="Picture 5"/>
          <p:cNvPicPr>
            <a:picLocks noChangeAspect="1" noChangeArrowheads="1"/>
          </p:cNvPicPr>
          <p:nvPr/>
        </p:nvPicPr>
        <p:blipFill>
          <a:blip r:embed="rId3" cstate="print"/>
          <a:srcRect t="11031" b="1258"/>
          <a:stretch>
            <a:fillRect/>
          </a:stretch>
        </p:blipFill>
        <p:spPr bwMode="auto">
          <a:xfrm>
            <a:off x="9613280" y="17444243"/>
            <a:ext cx="10729192" cy="5705205"/>
          </a:xfrm>
          <a:prstGeom prst="rect">
            <a:avLst/>
          </a:prstGeom>
          <a:noFill/>
          <a:ln w="9525">
            <a:noFill/>
            <a:miter lim="800000"/>
            <a:headEnd/>
            <a:tailEnd/>
          </a:ln>
        </p:spPr>
      </p:pic>
      <p:sp>
        <p:nvSpPr>
          <p:cNvPr id="96" name="角丸四角形 95"/>
          <p:cNvSpPr/>
          <p:nvPr/>
        </p:nvSpPr>
        <p:spPr>
          <a:xfrm>
            <a:off x="900312" y="16796171"/>
            <a:ext cx="7992888" cy="6984776"/>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3600" dirty="0" smtClean="0">
              <a:latin typeface="HGPｺﾞｼｯｸE" pitchFamily="50" charset="-128"/>
              <a:ea typeface="HGPｺﾞｼｯｸE" pitchFamily="50" charset="-128"/>
            </a:endParaRPr>
          </a:p>
          <a:p>
            <a:r>
              <a:rPr lang="en-US" altLang="ja-JP" sz="3600" dirty="0" err="1" smtClean="0">
                <a:latin typeface="HGPｺﾞｼｯｸE" pitchFamily="50" charset="-128"/>
                <a:ea typeface="HGPｺﾞｼｯｸE" pitchFamily="50" charset="-128"/>
              </a:rPr>
              <a:t>Sourceforge</a:t>
            </a:r>
            <a:r>
              <a:rPr lang="ja-JP" altLang="en-US" sz="3600" dirty="0" smtClean="0">
                <a:latin typeface="HGPｺﾞｼｯｸE" pitchFamily="50" charset="-128"/>
                <a:ea typeface="HGPｺﾞｼｯｸE" pitchFamily="50" charset="-128"/>
              </a:rPr>
              <a:t>は</a:t>
            </a:r>
            <a:r>
              <a:rPr lang="ja-JP" altLang="en-US" sz="3600" dirty="0">
                <a:latin typeface="HGPｺﾞｼｯｸE" pitchFamily="50" charset="-128"/>
                <a:ea typeface="HGPｺﾞｼｯｸE" pitchFamily="50" charset="-128"/>
              </a:rPr>
              <a:t>オープンソースプロジェクトの開発を行う</a:t>
            </a:r>
            <a:r>
              <a:rPr lang="en-US" altLang="ja-JP" sz="3600" dirty="0">
                <a:latin typeface="HGPｺﾞｼｯｸE" pitchFamily="50" charset="-128"/>
                <a:ea typeface="HGPｺﾞｼｯｸE" pitchFamily="50" charset="-128"/>
              </a:rPr>
              <a:t>Web</a:t>
            </a:r>
            <a:r>
              <a:rPr lang="ja-JP" altLang="en-US" sz="3600" dirty="0" smtClean="0">
                <a:latin typeface="HGPｺﾞｼｯｸE" pitchFamily="50" charset="-128"/>
                <a:ea typeface="HGPｺﾞｼｯｸE" pitchFamily="50" charset="-128"/>
              </a:rPr>
              <a:t>サイト</a:t>
            </a:r>
            <a:endParaRPr lang="en-US" altLang="ja-JP" sz="3600" dirty="0" smtClean="0">
              <a:latin typeface="HGPｺﾞｼｯｸE" pitchFamily="50" charset="-128"/>
              <a:ea typeface="HGPｺﾞｼｯｸE" pitchFamily="50" charset="-128"/>
            </a:endParaRPr>
          </a:p>
          <a:p>
            <a:endParaRPr lang="en-US" altLang="ja-JP" sz="3600" dirty="0" smtClean="0">
              <a:solidFill>
                <a:schemeClr val="bg1"/>
              </a:solidFill>
              <a:latin typeface="HGPｺﾞｼｯｸE" pitchFamily="50" charset="-128"/>
              <a:ea typeface="HGPｺﾞｼｯｸE" pitchFamily="50" charset="-128"/>
            </a:endParaRPr>
          </a:p>
          <a:p>
            <a:endParaRPr lang="en-US" altLang="ja-JP" sz="3600" dirty="0">
              <a:solidFill>
                <a:schemeClr val="bg1"/>
              </a:solidFill>
              <a:latin typeface="HGPｺﾞｼｯｸE" pitchFamily="50" charset="-128"/>
              <a:ea typeface="HGPｺﾞｼｯｸE" pitchFamily="50" charset="-128"/>
            </a:endParaRPr>
          </a:p>
          <a:p>
            <a:endParaRPr lang="en-US" altLang="ja-JP" sz="3600" dirty="0" smtClean="0">
              <a:solidFill>
                <a:schemeClr val="bg1"/>
              </a:solidFill>
              <a:latin typeface="HGPｺﾞｼｯｸE" pitchFamily="50" charset="-128"/>
              <a:ea typeface="HGPｺﾞｼｯｸE" pitchFamily="50" charset="-128"/>
            </a:endParaRPr>
          </a:p>
          <a:p>
            <a:endParaRPr lang="en-US" altLang="ja-JP" sz="3600" dirty="0" smtClean="0">
              <a:solidFill>
                <a:schemeClr val="bg1"/>
              </a:solidFill>
              <a:latin typeface="HGPｺﾞｼｯｸE" pitchFamily="50" charset="-128"/>
              <a:ea typeface="HGPｺﾞｼｯｸE" pitchFamily="50" charset="-128"/>
            </a:endParaRPr>
          </a:p>
          <a:p>
            <a:endParaRPr lang="en-US" altLang="ja-JP" sz="3600" dirty="0" smtClean="0">
              <a:solidFill>
                <a:schemeClr val="bg1"/>
              </a:solidFill>
              <a:latin typeface="HGPｺﾞｼｯｸE" pitchFamily="50" charset="-128"/>
              <a:ea typeface="HGPｺﾞｼｯｸE" pitchFamily="50" charset="-128"/>
            </a:endParaRPr>
          </a:p>
          <a:p>
            <a:endParaRPr lang="en-US" altLang="ja-JP" sz="3600" dirty="0">
              <a:solidFill>
                <a:schemeClr val="bg1"/>
              </a:solidFill>
              <a:latin typeface="HGPｺﾞｼｯｸE" pitchFamily="50" charset="-128"/>
              <a:ea typeface="HGPｺﾞｼｯｸE" pitchFamily="50" charset="-128"/>
            </a:endParaRPr>
          </a:p>
          <a:p>
            <a:endParaRPr lang="en-US" altLang="ja-JP" sz="3600" dirty="0" smtClean="0">
              <a:solidFill>
                <a:schemeClr val="bg1"/>
              </a:solidFill>
              <a:latin typeface="HGPｺﾞｼｯｸE" pitchFamily="50" charset="-128"/>
              <a:ea typeface="HGPｺﾞｼｯｸE" pitchFamily="50" charset="-128"/>
            </a:endParaRPr>
          </a:p>
          <a:p>
            <a:endParaRPr lang="en-US" altLang="ja-JP" sz="3600" dirty="0" smtClean="0">
              <a:solidFill>
                <a:schemeClr val="bg1"/>
              </a:solidFill>
              <a:latin typeface="HGPｺﾞｼｯｸE" pitchFamily="50" charset="-128"/>
              <a:ea typeface="HGPｺﾞｼｯｸE" pitchFamily="50" charset="-128"/>
            </a:endParaRPr>
          </a:p>
          <a:p>
            <a:pPr algn="ctr"/>
            <a:endParaRPr lang="en-US" altLang="ja-JP" sz="3600" dirty="0" smtClean="0">
              <a:solidFill>
                <a:schemeClr val="bg1"/>
              </a:solidFill>
              <a:latin typeface="HGPｺﾞｼｯｸE" pitchFamily="50" charset="-128"/>
              <a:ea typeface="HGPｺﾞｼｯｸE" pitchFamily="50" charset="-128"/>
            </a:endParaRPr>
          </a:p>
        </p:txBody>
      </p:sp>
      <p:sp>
        <p:nvSpPr>
          <p:cNvPr id="94" name="角丸四角形 93"/>
          <p:cNvSpPr/>
          <p:nvPr/>
        </p:nvSpPr>
        <p:spPr>
          <a:xfrm>
            <a:off x="1908424" y="16508139"/>
            <a:ext cx="5976664" cy="8640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4400" dirty="0" err="1">
                <a:latin typeface="HGPｺﾞｼｯｸE" pitchFamily="50" charset="-128"/>
                <a:ea typeface="HGPｺﾞｼｯｸE" pitchFamily="50" charset="-128"/>
              </a:rPr>
              <a:t>Sourceforge</a:t>
            </a:r>
            <a:r>
              <a:rPr kumimoji="1" lang="ja-JP" altLang="en-US" sz="4400" dirty="0" smtClean="0">
                <a:latin typeface="HGPｺﾞｼｯｸE" pitchFamily="50" charset="-128"/>
                <a:ea typeface="HGPｺﾞｼｯｸE" pitchFamily="50" charset="-128"/>
              </a:rPr>
              <a:t>とは</a:t>
            </a:r>
            <a:endParaRPr kumimoji="1" lang="ja-JP" altLang="en-US" sz="4400" dirty="0">
              <a:latin typeface="HGPｺﾞｼｯｸE" pitchFamily="50" charset="-128"/>
              <a:ea typeface="HGPｺﾞｼｯｸE" pitchFamily="50" charset="-128"/>
            </a:endParaRPr>
          </a:p>
        </p:txBody>
      </p:sp>
      <p:sp>
        <p:nvSpPr>
          <p:cNvPr id="97" name="正方形/長方形 96"/>
          <p:cNvSpPr/>
          <p:nvPr/>
        </p:nvSpPr>
        <p:spPr>
          <a:xfrm>
            <a:off x="1116336" y="18668379"/>
            <a:ext cx="7560840" cy="1152128"/>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r>
              <a:rPr lang="ja-JP" altLang="en-US" sz="3600" dirty="0" smtClean="0">
                <a:solidFill>
                  <a:schemeClr val="tx1"/>
                </a:solidFill>
                <a:latin typeface="HGPｺﾞｼｯｸE" pitchFamily="50" charset="-128"/>
                <a:ea typeface="HGPｺﾞｼｯｸE" pitchFamily="50" charset="-128"/>
              </a:rPr>
              <a:t>・チケット</a:t>
            </a:r>
            <a:r>
              <a:rPr lang="ja-JP" altLang="en-US" sz="3600" dirty="0">
                <a:solidFill>
                  <a:schemeClr val="tx1"/>
                </a:solidFill>
                <a:latin typeface="HGPｺﾞｼｯｸE" pitchFamily="50" charset="-128"/>
                <a:ea typeface="HGPｺﾞｼｯｸE" pitchFamily="50" charset="-128"/>
              </a:rPr>
              <a:t>駆動開発</a:t>
            </a:r>
            <a:r>
              <a:rPr lang="ja-JP" altLang="en-US" sz="3600" dirty="0" smtClean="0">
                <a:solidFill>
                  <a:schemeClr val="tx1"/>
                </a:solidFill>
                <a:latin typeface="HGPｺﾞｼｯｸE" pitchFamily="50" charset="-128"/>
                <a:ea typeface="HGPｺﾞｼｯｸE" pitchFamily="50" charset="-128"/>
              </a:rPr>
              <a:t>が行える</a:t>
            </a:r>
          </a:p>
        </p:txBody>
      </p:sp>
      <p:sp>
        <p:nvSpPr>
          <p:cNvPr id="98" name="正方形/長方形 97"/>
          <p:cNvSpPr/>
          <p:nvPr/>
        </p:nvSpPr>
        <p:spPr>
          <a:xfrm>
            <a:off x="1116336" y="19892515"/>
            <a:ext cx="7560840" cy="1152128"/>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r>
              <a:rPr lang="ja-JP" altLang="en-US" sz="3600" dirty="0" smtClean="0">
                <a:solidFill>
                  <a:schemeClr val="tx1"/>
                </a:solidFill>
                <a:latin typeface="HGPｺﾞｼｯｸE" pitchFamily="50" charset="-128"/>
                <a:ea typeface="HGPｺﾞｼｯｸE" pitchFamily="50" charset="-128"/>
              </a:rPr>
              <a:t>・チケットの状況を可視化する機能を</a:t>
            </a:r>
            <a:endParaRPr lang="en-US" altLang="ja-JP" sz="3600" dirty="0" smtClean="0">
              <a:solidFill>
                <a:schemeClr val="tx1"/>
              </a:solidFill>
              <a:latin typeface="HGPｺﾞｼｯｸE" pitchFamily="50" charset="-128"/>
              <a:ea typeface="HGPｺﾞｼｯｸE" pitchFamily="50" charset="-128"/>
            </a:endParaRPr>
          </a:p>
          <a:p>
            <a:r>
              <a:rPr lang="ja-JP" altLang="en-US" sz="3600" dirty="0">
                <a:solidFill>
                  <a:schemeClr val="tx1"/>
                </a:solidFill>
                <a:latin typeface="HGPｺﾞｼｯｸE" pitchFamily="50" charset="-128"/>
                <a:ea typeface="HGPｺﾞｼｯｸE" pitchFamily="50" charset="-128"/>
              </a:rPr>
              <a:t>　</a:t>
            </a:r>
            <a:r>
              <a:rPr lang="ja-JP" altLang="en-US" sz="3600" dirty="0" smtClean="0">
                <a:solidFill>
                  <a:schemeClr val="tx1"/>
                </a:solidFill>
                <a:latin typeface="HGPｺﾞｼｯｸE" pitchFamily="50" charset="-128"/>
                <a:ea typeface="HGPｺﾞｼｯｸE" pitchFamily="50" charset="-128"/>
              </a:rPr>
              <a:t>備えている</a:t>
            </a:r>
          </a:p>
        </p:txBody>
      </p:sp>
      <p:sp>
        <p:nvSpPr>
          <p:cNvPr id="99" name="正方形/長方形 98"/>
          <p:cNvSpPr/>
          <p:nvPr/>
        </p:nvSpPr>
        <p:spPr>
          <a:xfrm>
            <a:off x="1116336" y="21116651"/>
            <a:ext cx="7560840" cy="1152128"/>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r>
              <a:rPr lang="ja-JP" altLang="en-US" sz="3600" dirty="0" smtClean="0">
                <a:solidFill>
                  <a:schemeClr val="tx1"/>
                </a:solidFill>
                <a:latin typeface="HGPｺﾞｼｯｸE" pitchFamily="50" charset="-128"/>
                <a:ea typeface="HGPｺﾞｼｯｸE" pitchFamily="50" charset="-128"/>
              </a:rPr>
              <a:t>・</a:t>
            </a:r>
            <a:r>
              <a:rPr lang="en-US" altLang="ja-JP" sz="3600" dirty="0">
                <a:solidFill>
                  <a:schemeClr val="tx1"/>
                </a:solidFill>
                <a:latin typeface="HGPｺﾞｼｯｸE" pitchFamily="50" charset="-128"/>
                <a:ea typeface="HGPｺﾞｼｯｸE" pitchFamily="50" charset="-128"/>
              </a:rPr>
              <a:t>5487</a:t>
            </a:r>
            <a:r>
              <a:rPr lang="ja-JP" altLang="en-US" sz="3600" dirty="0" smtClean="0">
                <a:solidFill>
                  <a:schemeClr val="tx1"/>
                </a:solidFill>
                <a:latin typeface="HGPｺﾞｼｯｸE" pitchFamily="50" charset="-128"/>
                <a:ea typeface="HGPｺﾞｼｯｸE" pitchFamily="50" charset="-128"/>
              </a:rPr>
              <a:t>件のプロジェクトが存在する</a:t>
            </a:r>
          </a:p>
        </p:txBody>
      </p:sp>
      <p:sp>
        <p:nvSpPr>
          <p:cNvPr id="101" name="正方形/長方形 100"/>
          <p:cNvSpPr/>
          <p:nvPr/>
        </p:nvSpPr>
        <p:spPr>
          <a:xfrm>
            <a:off x="1116336" y="22340787"/>
            <a:ext cx="7560840" cy="1152128"/>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r>
              <a:rPr lang="ja-JP" altLang="en-US" sz="3600" dirty="0" smtClean="0">
                <a:solidFill>
                  <a:schemeClr val="tx1"/>
                </a:solidFill>
                <a:latin typeface="HGPｺﾞｼｯｸE" pitchFamily="50" charset="-128"/>
                <a:ea typeface="HGPｺﾞｼｯｸE" pitchFamily="50" charset="-128"/>
              </a:rPr>
              <a:t>・チケット利用状況はプロジェクトごとに大きく異なる</a:t>
            </a:r>
          </a:p>
        </p:txBody>
      </p:sp>
      <p:cxnSp>
        <p:nvCxnSpPr>
          <p:cNvPr id="102" name="直線コネクタ 101"/>
          <p:cNvCxnSpPr/>
          <p:nvPr/>
        </p:nvCxnSpPr>
        <p:spPr>
          <a:xfrm>
            <a:off x="468264" y="24861067"/>
            <a:ext cx="20378264" cy="0"/>
          </a:xfrm>
          <a:prstGeom prst="line">
            <a:avLst/>
          </a:prstGeom>
          <a:ln>
            <a:solidFill>
              <a:schemeClr val="tx2">
                <a:lumMod val="20000"/>
                <a:lumOff val="80000"/>
              </a:schemeClr>
            </a:solidFill>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3" name="1 つの角を丸めた四角形 102"/>
          <p:cNvSpPr/>
          <p:nvPr/>
        </p:nvSpPr>
        <p:spPr>
          <a:xfrm>
            <a:off x="828304" y="24140987"/>
            <a:ext cx="4680520" cy="108012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latin typeface="HGPｺﾞｼｯｸE" pitchFamily="50" charset="-128"/>
                <a:ea typeface="HGPｺﾞｼｯｸE" pitchFamily="50" charset="-128"/>
              </a:rPr>
              <a:t>計画</a:t>
            </a:r>
            <a:endParaRPr kumimoji="1" lang="ja-JP" altLang="en-US" dirty="0">
              <a:latin typeface="HGPｺﾞｼｯｸE" pitchFamily="50" charset="-128"/>
              <a:ea typeface="HGPｺﾞｼｯｸE" pitchFamily="50" charset="-128"/>
            </a:endParaRPr>
          </a:p>
        </p:txBody>
      </p:sp>
      <p:graphicFrame>
        <p:nvGraphicFramePr>
          <p:cNvPr id="104" name="表 103"/>
          <p:cNvGraphicFramePr>
            <a:graphicFrameLocks noGrp="1"/>
          </p:cNvGraphicFramePr>
          <p:nvPr>
            <p:extLst>
              <p:ext uri="{D42A27DB-BD31-4B8C-83A1-F6EECF244321}">
                <p14:modId xmlns:p14="http://schemas.microsoft.com/office/powerpoint/2010/main" val="1590640955"/>
              </p:ext>
            </p:extLst>
          </p:nvPr>
        </p:nvGraphicFramePr>
        <p:xfrm>
          <a:off x="1620392" y="25437131"/>
          <a:ext cx="18322628" cy="4206240"/>
        </p:xfrm>
        <a:graphic>
          <a:graphicData uri="http://schemas.openxmlformats.org/drawingml/2006/table">
            <a:tbl>
              <a:tblPr firstRow="1" bandRow="1">
                <a:tableStyleId>{5C22544A-7EE6-4342-B048-85BDC9FD1C3A}</a:tableStyleId>
              </a:tblPr>
              <a:tblGrid>
                <a:gridCol w="11305256"/>
                <a:gridCol w="7017372"/>
              </a:tblGrid>
              <a:tr h="660073">
                <a:tc>
                  <a:txBody>
                    <a:bodyPr/>
                    <a:lstStyle/>
                    <a:p>
                      <a:r>
                        <a:rPr kumimoji="1" lang="ja-JP" altLang="en-US" sz="4000" dirty="0" smtClean="0">
                          <a:latin typeface="HGPｺﾞｼｯｸE" pitchFamily="50" charset="-128"/>
                          <a:ea typeface="HGPｺﾞｼｯｸE" pitchFamily="50" charset="-128"/>
                        </a:rPr>
                        <a:t>内容</a:t>
                      </a:r>
                      <a:endParaRPr kumimoji="1" lang="ja-JP" altLang="en-US" sz="4000" dirty="0">
                        <a:latin typeface="HGPｺﾞｼｯｸE" pitchFamily="50" charset="-128"/>
                        <a:ea typeface="HGPｺﾞｼｯｸE" pitchFamily="50" charset="-128"/>
                      </a:endParaRPr>
                    </a:p>
                  </a:txBody>
                  <a:tcPr/>
                </a:tc>
                <a:tc>
                  <a:txBody>
                    <a:bodyPr/>
                    <a:lstStyle/>
                    <a:p>
                      <a:r>
                        <a:rPr kumimoji="1" lang="ja-JP" altLang="en-US" sz="4000" dirty="0" smtClean="0">
                          <a:latin typeface="HGPｺﾞｼｯｸE" pitchFamily="50" charset="-128"/>
                          <a:ea typeface="HGPｺﾞｼｯｸE" pitchFamily="50" charset="-128"/>
                        </a:rPr>
                        <a:t>日程</a:t>
                      </a:r>
                      <a:endParaRPr kumimoji="1" lang="ja-JP" altLang="en-US" sz="4000" dirty="0">
                        <a:latin typeface="HGPｺﾞｼｯｸE" pitchFamily="50" charset="-128"/>
                        <a:ea typeface="HGPｺﾞｼｯｸE" pitchFamily="50" charset="-128"/>
                      </a:endParaRPr>
                    </a:p>
                  </a:txBody>
                  <a:tcPr/>
                </a:tc>
              </a:tr>
              <a:tr h="660073">
                <a:tc>
                  <a:txBody>
                    <a:bodyPr/>
                    <a:lstStyle/>
                    <a:p>
                      <a:r>
                        <a:rPr kumimoji="1" lang="ja-JP" altLang="en-US" sz="4000" kern="1200" baseline="0" dirty="0" smtClean="0">
                          <a:solidFill>
                            <a:schemeClr val="dk1"/>
                          </a:solidFill>
                          <a:latin typeface="HGPｺﾞｼｯｸE" pitchFamily="50" charset="-128"/>
                          <a:ea typeface="HGPｺﾞｼｯｸE" pitchFamily="50" charset="-128"/>
                          <a:cs typeface="+mn-cs"/>
                        </a:rPr>
                        <a:t>チケット駆動開発の運用法の調査</a:t>
                      </a:r>
                      <a:endParaRPr kumimoji="1" lang="ja-JP" altLang="en-US" sz="7200" dirty="0">
                        <a:latin typeface="HGPｺﾞｼｯｸE" pitchFamily="50" charset="-128"/>
                        <a:ea typeface="HGPｺﾞｼｯｸE" pitchFamily="50" charset="-128"/>
                      </a:endParaRPr>
                    </a:p>
                  </a:txBody>
                  <a:tcPr/>
                </a:tc>
                <a:tc>
                  <a:txBody>
                    <a:bodyPr/>
                    <a:lstStyle/>
                    <a:p>
                      <a:r>
                        <a:rPr kumimoji="1" lang="ja-JP" altLang="en-US" sz="4000" dirty="0" smtClean="0">
                          <a:latin typeface="HGPｺﾞｼｯｸE" pitchFamily="50" charset="-128"/>
                          <a:ea typeface="HGPｺﾞｼｯｸE" pitchFamily="50" charset="-128"/>
                        </a:rPr>
                        <a:t>２０１３年２月～</a:t>
                      </a:r>
                      <a:endParaRPr kumimoji="1" lang="ja-JP" altLang="en-US" sz="4000" dirty="0">
                        <a:latin typeface="HGPｺﾞｼｯｸE" pitchFamily="50" charset="-128"/>
                        <a:ea typeface="HGPｺﾞｼｯｸE" pitchFamily="50" charset="-128"/>
                      </a:endParaRPr>
                    </a:p>
                  </a:txBody>
                  <a:tcPr/>
                </a:tc>
              </a:tr>
              <a:tr h="660073">
                <a:tc>
                  <a:txBody>
                    <a:bodyPr/>
                    <a:lstStyle/>
                    <a:p>
                      <a:r>
                        <a:rPr kumimoji="1" lang="ja-JP" altLang="en-US" sz="4000" kern="1200" baseline="0" dirty="0" smtClean="0">
                          <a:solidFill>
                            <a:schemeClr val="dk1"/>
                          </a:solidFill>
                          <a:latin typeface="HGPｺﾞｼｯｸE" pitchFamily="50" charset="-128"/>
                          <a:ea typeface="HGPｺﾞｼｯｸE" pitchFamily="50" charset="-128"/>
                          <a:cs typeface="+mn-cs"/>
                        </a:rPr>
                        <a:t>オープンソースプロジェクトにおいて調査</a:t>
                      </a:r>
                      <a:endParaRPr kumimoji="1" lang="ja-JP" altLang="en-US" sz="7200" dirty="0">
                        <a:latin typeface="HGPｺﾞｼｯｸE" pitchFamily="50" charset="-128"/>
                        <a:ea typeface="HGPｺﾞｼｯｸE" pitchFamily="50" charset="-128"/>
                      </a:endParaRPr>
                    </a:p>
                  </a:txBody>
                  <a:tcPr/>
                </a:tc>
                <a:tc>
                  <a:txBody>
                    <a:bodyPr/>
                    <a:lstStyle/>
                    <a:p>
                      <a:r>
                        <a:rPr kumimoji="1" lang="ja-JP" altLang="en-US" sz="4000" smtClean="0">
                          <a:latin typeface="HGPｺﾞｼｯｸE" pitchFamily="50" charset="-128"/>
                          <a:ea typeface="HGPｺﾞｼｯｸE" pitchFamily="50" charset="-128"/>
                        </a:rPr>
                        <a:t>２０１３年４月</a:t>
                      </a:r>
                      <a:r>
                        <a:rPr kumimoji="1" lang="ja-JP" altLang="en-US" sz="4000" dirty="0" smtClean="0">
                          <a:latin typeface="HGPｺﾞｼｯｸE" pitchFamily="50" charset="-128"/>
                          <a:ea typeface="HGPｺﾞｼｯｸE" pitchFamily="50" charset="-128"/>
                        </a:rPr>
                        <a:t>～</a:t>
                      </a:r>
                      <a:endParaRPr kumimoji="1" lang="ja-JP" altLang="en-US" sz="4000" dirty="0">
                        <a:latin typeface="HGPｺﾞｼｯｸE" pitchFamily="50" charset="-128"/>
                        <a:ea typeface="HGPｺﾞｼｯｸE" pitchFamily="50" charset="-128"/>
                      </a:endParaRPr>
                    </a:p>
                  </a:txBody>
                  <a:tcPr/>
                </a:tc>
              </a:tr>
              <a:tr h="660073">
                <a:tc>
                  <a:txBody>
                    <a:bodyPr/>
                    <a:lstStyle/>
                    <a:p>
                      <a:r>
                        <a:rPr kumimoji="1" lang="ja-JP" altLang="en-US" sz="4000" kern="1200" baseline="0" dirty="0" smtClean="0">
                          <a:solidFill>
                            <a:schemeClr val="dk1"/>
                          </a:solidFill>
                          <a:latin typeface="HGPｺﾞｼｯｸE" pitchFamily="50" charset="-128"/>
                          <a:ea typeface="HGPｺﾞｼｯｸE" pitchFamily="50" charset="-128"/>
                          <a:cs typeface="+mn-cs"/>
                        </a:rPr>
                        <a:t>チケット駆動開発を利用したプロジェクトの調査</a:t>
                      </a:r>
                      <a:endParaRPr kumimoji="1" lang="ja-JP" altLang="en-US" sz="7200" dirty="0">
                        <a:latin typeface="HGPｺﾞｼｯｸE" pitchFamily="50" charset="-128"/>
                        <a:ea typeface="HGPｺﾞｼｯｸE" pitchFamily="50" charset="-128"/>
                      </a:endParaRPr>
                    </a:p>
                  </a:txBody>
                  <a:tcPr/>
                </a:tc>
                <a:tc>
                  <a:txBody>
                    <a:bodyPr/>
                    <a:lstStyle/>
                    <a:p>
                      <a:r>
                        <a:rPr kumimoji="1" lang="ja-JP" altLang="en-US" sz="4000" dirty="0" smtClean="0">
                          <a:latin typeface="HGPｺﾞｼｯｸE" pitchFamily="50" charset="-128"/>
                          <a:ea typeface="HGPｺﾞｼｯｸE" pitchFamily="50" charset="-128"/>
                        </a:rPr>
                        <a:t>２０１３年６月～</a:t>
                      </a:r>
                      <a:endParaRPr kumimoji="1" lang="ja-JP" altLang="en-US" sz="4000" dirty="0">
                        <a:latin typeface="HGPｺﾞｼｯｸE" pitchFamily="50" charset="-128"/>
                        <a:ea typeface="HGPｺﾞｼｯｸE" pitchFamily="50" charset="-128"/>
                      </a:endParaRPr>
                    </a:p>
                  </a:txBody>
                  <a:tcPr/>
                </a:tc>
              </a:tr>
              <a:tr h="660073">
                <a:tc>
                  <a:txBody>
                    <a:bodyPr/>
                    <a:lstStyle/>
                    <a:p>
                      <a:r>
                        <a:rPr kumimoji="1" lang="ja-JP" altLang="en-US" sz="4000" kern="1200" baseline="0" dirty="0" smtClean="0">
                          <a:solidFill>
                            <a:schemeClr val="dk1"/>
                          </a:solidFill>
                          <a:latin typeface="HGPｺﾞｼｯｸE" pitchFamily="50" charset="-128"/>
                          <a:ea typeface="HGPｺﾞｼｯｸE" pitchFamily="50" charset="-128"/>
                          <a:cs typeface="+mn-cs"/>
                        </a:rPr>
                        <a:t>チケット駆動開発の有用性の調査</a:t>
                      </a:r>
                      <a:endParaRPr kumimoji="1" lang="ja-JP" altLang="en-US" sz="7200" dirty="0">
                        <a:latin typeface="HGPｺﾞｼｯｸE" pitchFamily="50" charset="-128"/>
                        <a:ea typeface="HGPｺﾞｼｯｸE" pitchFamily="50" charset="-128"/>
                      </a:endParaRPr>
                    </a:p>
                  </a:txBody>
                  <a:tcPr/>
                </a:tc>
                <a:tc>
                  <a:txBody>
                    <a:bodyPr/>
                    <a:lstStyle/>
                    <a:p>
                      <a:r>
                        <a:rPr kumimoji="1" lang="ja-JP" altLang="en-US" sz="4000" dirty="0" smtClean="0">
                          <a:latin typeface="HGPｺﾞｼｯｸE" pitchFamily="50" charset="-128"/>
                          <a:ea typeface="HGPｺﾞｼｯｸE" pitchFamily="50" charset="-128"/>
                        </a:rPr>
                        <a:t>２０１３年８月～</a:t>
                      </a:r>
                      <a:endParaRPr kumimoji="1" lang="ja-JP" altLang="en-US" sz="4000" dirty="0">
                        <a:latin typeface="HGPｺﾞｼｯｸE" pitchFamily="50" charset="-128"/>
                        <a:ea typeface="HGPｺﾞｼｯｸE" pitchFamily="50" charset="-128"/>
                      </a:endParaRPr>
                    </a:p>
                  </a:txBody>
                  <a:tcPr/>
                </a:tc>
              </a:tr>
              <a:tr h="660073">
                <a:tc>
                  <a:txBody>
                    <a:bodyPr/>
                    <a:lstStyle/>
                    <a:p>
                      <a:r>
                        <a:rPr kumimoji="1" lang="ja-JP" altLang="en-US" sz="4000" kern="1200" baseline="0" dirty="0" smtClean="0">
                          <a:solidFill>
                            <a:schemeClr val="dk1"/>
                          </a:solidFill>
                          <a:latin typeface="HGPｺﾞｼｯｸE" pitchFamily="50" charset="-128"/>
                          <a:ea typeface="HGPｺﾞｼｯｸE" pitchFamily="50" charset="-128"/>
                          <a:cs typeface="+mn-cs"/>
                        </a:rPr>
                        <a:t>卒業論文の執筆</a:t>
                      </a:r>
                      <a:endParaRPr kumimoji="1" lang="ja-JP" altLang="en-US" sz="7200" dirty="0">
                        <a:latin typeface="HGPｺﾞｼｯｸE" pitchFamily="50" charset="-128"/>
                        <a:ea typeface="HGPｺﾞｼｯｸE" pitchFamily="50" charset="-128"/>
                      </a:endParaRPr>
                    </a:p>
                  </a:txBody>
                  <a:tcPr/>
                </a:tc>
                <a:tc>
                  <a:txBody>
                    <a:bodyPr/>
                    <a:lstStyle/>
                    <a:p>
                      <a:r>
                        <a:rPr kumimoji="1" lang="ja-JP" altLang="en-US" sz="4000" dirty="0" smtClean="0">
                          <a:latin typeface="HGPｺﾞｼｯｸE" pitchFamily="50" charset="-128"/>
                          <a:ea typeface="HGPｺﾞｼｯｸE" pitchFamily="50" charset="-128"/>
                        </a:rPr>
                        <a:t>２０１３年１０月～</a:t>
                      </a:r>
                      <a:endParaRPr kumimoji="1" lang="ja-JP" altLang="en-US" sz="4000" dirty="0">
                        <a:latin typeface="HGPｺﾞｼｯｸE" pitchFamily="50" charset="-128"/>
                        <a:ea typeface="HGPｺﾞｼｯｸE" pitchFamily="50" charset="-128"/>
                      </a:endParaRP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リゾート">
  <a:themeElements>
    <a:clrScheme name="コンポジッ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リゾート">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リゾート">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1294</TotalTime>
  <Words>437</Words>
  <Application>Microsoft Office PowerPoint</Application>
  <PresentationFormat>ユーザー設定</PresentationFormat>
  <Paragraphs>139</Paragraphs>
  <Slides>2</Slides>
  <Notes>2</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リゾート</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noriki</dc:creator>
  <cp:lastModifiedBy>kubo</cp:lastModifiedBy>
  <cp:revision>10</cp:revision>
  <cp:lastPrinted>2012-12-13T17:39:57Z</cp:lastPrinted>
  <dcterms:created xsi:type="dcterms:W3CDTF">2012-12-12T19:06:56Z</dcterms:created>
  <dcterms:modified xsi:type="dcterms:W3CDTF">2012-12-13T18:19:14Z</dcterms:modified>
</cp:coreProperties>
</file>