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38" autoAdjust="0"/>
  </p:normalViewPr>
  <p:slideViewPr>
    <p:cSldViewPr>
      <p:cViewPr>
        <p:scale>
          <a:sx n="40" d="100"/>
          <a:sy n="40" d="100"/>
        </p:scale>
        <p:origin x="-72" y="11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54000"/>
          </c:spPr>
          <c:marker>
            <c:symbol val="none"/>
          </c:marker>
          <c:val>
            <c:numRef>
              <c:f>Sheet1!$B$6:$B$14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smooth val="0"/>
        </c:ser>
        <c:ser>
          <c:idx val="2"/>
          <c:order val="1"/>
          <c:spPr>
            <a:ln w="254000"/>
          </c:spPr>
          <c:marker>
            <c:symbol val="none"/>
          </c:marker>
          <c:val>
            <c:numRef>
              <c:f>Sheet1!$C$6:$C$14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61824"/>
        <c:axId val="110067712"/>
      </c:lineChart>
      <c:catAx>
        <c:axId val="110061824"/>
        <c:scaling>
          <c:orientation val="minMax"/>
        </c:scaling>
        <c:delete val="0"/>
        <c:axPos val="b"/>
        <c:majorTickMark val="none"/>
        <c:minorTickMark val="none"/>
        <c:tickLblPos val="none"/>
        <c:crossAx val="110067712"/>
        <c:crosses val="autoZero"/>
        <c:auto val="1"/>
        <c:lblAlgn val="ctr"/>
        <c:lblOffset val="100"/>
        <c:noMultiLvlLbl val="0"/>
      </c:catAx>
      <c:valAx>
        <c:axId val="11006771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10061824"/>
        <c:crosses val="autoZero"/>
        <c:crossBetween val="between"/>
      </c:valAx>
      <c:spPr>
        <a:ln w="127000"/>
      </c:spPr>
    </c:plotArea>
    <c:plotVisOnly val="1"/>
    <c:dispBlanksAs val="gap"/>
    <c:showDLblsOverMax val="0"/>
  </c:chart>
  <c:spPr>
    <a:ln w="76200"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spPr>
            <a:ln w="2540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Sheet1!$B$21:$B$25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smooth val="0"/>
        </c:ser>
        <c:ser>
          <c:idx val="2"/>
          <c:order val="1"/>
          <c:spPr>
            <a:ln w="254000">
              <a:solidFill>
                <a:schemeClr val="accent3"/>
              </a:solidFill>
            </a:ln>
          </c:spPr>
          <c:marker>
            <c:symbol val="none"/>
          </c:marker>
          <c:val>
            <c:numRef>
              <c:f>Sheet1!$C$21:$C$25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92288"/>
        <c:axId val="110093824"/>
      </c:lineChart>
      <c:catAx>
        <c:axId val="110092288"/>
        <c:scaling>
          <c:orientation val="minMax"/>
        </c:scaling>
        <c:delete val="1"/>
        <c:axPos val="b"/>
        <c:majorTickMark val="out"/>
        <c:minorTickMark val="none"/>
        <c:tickLblPos val="nextTo"/>
        <c:crossAx val="110093824"/>
        <c:crosses val="autoZero"/>
        <c:auto val="1"/>
        <c:lblAlgn val="ctr"/>
        <c:lblOffset val="100"/>
        <c:noMultiLvlLbl val="0"/>
      </c:catAx>
      <c:valAx>
        <c:axId val="11009382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10092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1BB05-1E5C-47CE-8FF8-FB690980E762}" type="doc">
      <dgm:prSet loTypeId="urn:microsoft.com/office/officeart/2005/8/layout/hChevron3" loCatId="process" qsTypeId="urn:microsoft.com/office/officeart/2005/8/quickstyle/3d2" qsCatId="3D" csTypeId="urn:microsoft.com/office/officeart/2005/8/colors/accent0_1" csCatId="mainScheme" phldr="1"/>
      <dgm:spPr/>
    </dgm:pt>
    <dgm:pt modelId="{2A6ECAAB-EA67-49DF-BAAC-129DDBCA8D4D}">
      <dgm:prSet phldrT="[テキスト]" custT="1"/>
      <dgm:spPr/>
      <dgm:t>
        <a:bodyPr/>
        <a:lstStyle/>
        <a:p>
          <a:r>
            <a:rPr kumimoji="1" lang="ja-JP" altLang="en-US" sz="3200" b="1" dirty="0" smtClean="0"/>
            <a:t>要件定義</a:t>
          </a:r>
          <a:endParaRPr kumimoji="1" lang="ja-JP" altLang="en-US" sz="3200" b="1" dirty="0"/>
        </a:p>
      </dgm:t>
    </dgm:pt>
    <dgm:pt modelId="{B4770693-B13D-4527-8A5B-E49AAF41933C}" type="parTrans" cxnId="{D4FD837B-706E-48C0-88E6-CE59829562C8}">
      <dgm:prSet/>
      <dgm:spPr/>
      <dgm:t>
        <a:bodyPr/>
        <a:lstStyle/>
        <a:p>
          <a:endParaRPr kumimoji="1" lang="ja-JP" altLang="en-US"/>
        </a:p>
      </dgm:t>
    </dgm:pt>
    <dgm:pt modelId="{8F8A9A4F-627D-465D-B239-9770DEA6E53A}" type="sibTrans" cxnId="{D4FD837B-706E-48C0-88E6-CE59829562C8}">
      <dgm:prSet/>
      <dgm:spPr/>
      <dgm:t>
        <a:bodyPr/>
        <a:lstStyle/>
        <a:p>
          <a:endParaRPr kumimoji="1" lang="ja-JP" altLang="en-US"/>
        </a:p>
      </dgm:t>
    </dgm:pt>
    <dgm:pt modelId="{E02770A4-77BA-4581-8DDD-D7829092F6A5}">
      <dgm:prSet phldrT="[テキスト]" custT="1"/>
      <dgm:spPr/>
      <dgm:t>
        <a:bodyPr/>
        <a:lstStyle/>
        <a:p>
          <a:r>
            <a:rPr kumimoji="1" lang="ja-JP" altLang="en-US" sz="3200" b="1" dirty="0" smtClean="0"/>
            <a:t>設計</a:t>
          </a:r>
          <a:endParaRPr kumimoji="1" lang="ja-JP" altLang="en-US" sz="3200" b="1" dirty="0"/>
        </a:p>
      </dgm:t>
    </dgm:pt>
    <dgm:pt modelId="{D19D953A-82EA-4BC9-AEFC-3BC1179AE744}" type="parTrans" cxnId="{A6A3800F-7FC1-4EC0-AF79-281BF5E4FA80}">
      <dgm:prSet/>
      <dgm:spPr/>
      <dgm:t>
        <a:bodyPr/>
        <a:lstStyle/>
        <a:p>
          <a:endParaRPr kumimoji="1" lang="ja-JP" altLang="en-US"/>
        </a:p>
      </dgm:t>
    </dgm:pt>
    <dgm:pt modelId="{1B973C18-6925-4F15-86B3-EF73B90F6034}" type="sibTrans" cxnId="{A6A3800F-7FC1-4EC0-AF79-281BF5E4FA80}">
      <dgm:prSet/>
      <dgm:spPr/>
      <dgm:t>
        <a:bodyPr/>
        <a:lstStyle/>
        <a:p>
          <a:endParaRPr kumimoji="1" lang="ja-JP" altLang="en-US"/>
        </a:p>
      </dgm:t>
    </dgm:pt>
    <dgm:pt modelId="{D4128990-E976-49C6-8349-8E63F143413D}">
      <dgm:prSet phldrT="[テキスト]" custT="1"/>
      <dgm:spPr>
        <a:solidFill>
          <a:schemeClr val="accent2"/>
        </a:solidFill>
      </dgm:spPr>
      <dgm:t>
        <a:bodyPr/>
        <a:lstStyle/>
        <a:p>
          <a:r>
            <a:rPr kumimoji="1" lang="ja-JP" altLang="en-US" sz="3200" b="1" dirty="0" smtClean="0"/>
            <a:t>テスト</a:t>
          </a:r>
          <a:endParaRPr kumimoji="1" lang="ja-JP" altLang="en-US" sz="3200" b="1" dirty="0"/>
        </a:p>
      </dgm:t>
    </dgm:pt>
    <dgm:pt modelId="{6BD0ACCD-A74D-4BA5-86DA-FCDDBB75D69B}" type="parTrans" cxnId="{F9089DC7-BD87-489A-9FB1-93F8E5AF3C3A}">
      <dgm:prSet/>
      <dgm:spPr/>
      <dgm:t>
        <a:bodyPr/>
        <a:lstStyle/>
        <a:p>
          <a:endParaRPr kumimoji="1" lang="ja-JP" altLang="en-US"/>
        </a:p>
      </dgm:t>
    </dgm:pt>
    <dgm:pt modelId="{D44C9AA0-3A6C-4A91-B79F-6AE915E705A3}" type="sibTrans" cxnId="{F9089DC7-BD87-489A-9FB1-93F8E5AF3C3A}">
      <dgm:prSet/>
      <dgm:spPr/>
      <dgm:t>
        <a:bodyPr/>
        <a:lstStyle/>
        <a:p>
          <a:endParaRPr kumimoji="1" lang="ja-JP" altLang="en-US"/>
        </a:p>
      </dgm:t>
    </dgm:pt>
    <dgm:pt modelId="{C292FB4D-5722-4B20-8C1F-0044E9C5238C}">
      <dgm:prSet phldrT="[テキスト]" custT="1"/>
      <dgm:spPr/>
      <dgm:t>
        <a:bodyPr/>
        <a:lstStyle/>
        <a:p>
          <a:r>
            <a:rPr kumimoji="1" lang="ja-JP" altLang="en-US" sz="3200" b="1" dirty="0" smtClean="0"/>
            <a:t>コーディング</a:t>
          </a:r>
          <a:endParaRPr kumimoji="1" lang="ja-JP" altLang="en-US" sz="3200" b="1" dirty="0"/>
        </a:p>
      </dgm:t>
    </dgm:pt>
    <dgm:pt modelId="{BDB55795-10C2-45D0-9A4B-5EB1D5D84082}" type="parTrans" cxnId="{FD6A8C8D-EC20-4809-A11C-F654CABD6BBD}">
      <dgm:prSet/>
      <dgm:spPr/>
      <dgm:t>
        <a:bodyPr/>
        <a:lstStyle/>
        <a:p>
          <a:endParaRPr kumimoji="1" lang="ja-JP" altLang="en-US"/>
        </a:p>
      </dgm:t>
    </dgm:pt>
    <dgm:pt modelId="{3F5541F0-6648-47C8-8B42-B5268719A926}" type="sibTrans" cxnId="{FD6A8C8D-EC20-4809-A11C-F654CABD6BBD}">
      <dgm:prSet/>
      <dgm:spPr/>
      <dgm:t>
        <a:bodyPr/>
        <a:lstStyle/>
        <a:p>
          <a:endParaRPr kumimoji="1" lang="ja-JP" altLang="en-US"/>
        </a:p>
      </dgm:t>
    </dgm:pt>
    <dgm:pt modelId="{91B814FF-D42D-417B-AE4F-1963B85D0818}" type="pres">
      <dgm:prSet presAssocID="{E661BB05-1E5C-47CE-8FF8-FB690980E762}" presName="Name0" presStyleCnt="0">
        <dgm:presLayoutVars>
          <dgm:dir/>
          <dgm:resizeHandles val="exact"/>
        </dgm:presLayoutVars>
      </dgm:prSet>
      <dgm:spPr/>
    </dgm:pt>
    <dgm:pt modelId="{A88DA4CE-8336-4F12-9DE3-974769926D86}" type="pres">
      <dgm:prSet presAssocID="{2A6ECAAB-EA67-49DF-BAAC-129DDBCA8D4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CFBC64-40FD-4542-BE45-72DEB0BEA2B8}" type="pres">
      <dgm:prSet presAssocID="{8F8A9A4F-627D-465D-B239-9770DEA6E53A}" presName="parSpace" presStyleCnt="0"/>
      <dgm:spPr/>
    </dgm:pt>
    <dgm:pt modelId="{55098E28-7B75-4209-BD0D-9DDB45288096}" type="pres">
      <dgm:prSet presAssocID="{E02770A4-77BA-4581-8DDD-D7829092F6A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39C820-AF55-4B03-87B4-366FC6245082}" type="pres">
      <dgm:prSet presAssocID="{1B973C18-6925-4F15-86B3-EF73B90F6034}" presName="parSpace" presStyleCnt="0"/>
      <dgm:spPr/>
    </dgm:pt>
    <dgm:pt modelId="{BDE831ED-4373-456D-84DE-A343EF6E9C68}" type="pres">
      <dgm:prSet presAssocID="{C292FB4D-5722-4B20-8C1F-0044E9C5238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0FECFE-8BAD-4090-AD6D-B56970DAA496}" type="pres">
      <dgm:prSet presAssocID="{3F5541F0-6648-47C8-8B42-B5268719A926}" presName="parSpace" presStyleCnt="0"/>
      <dgm:spPr/>
    </dgm:pt>
    <dgm:pt modelId="{7C6EF02D-CF69-4AAF-B354-9BA652C6AE50}" type="pres">
      <dgm:prSet presAssocID="{D4128990-E976-49C6-8349-8E63F143413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545EDE7-4863-44C5-8098-78DA7D5EA049}" type="presOf" srcId="{E02770A4-77BA-4581-8DDD-D7829092F6A5}" destId="{55098E28-7B75-4209-BD0D-9DDB45288096}" srcOrd="0" destOrd="0" presId="urn:microsoft.com/office/officeart/2005/8/layout/hChevron3"/>
    <dgm:cxn modelId="{B0F6A9D2-C2BD-4877-9A50-E84EFFD60625}" type="presOf" srcId="{2A6ECAAB-EA67-49DF-BAAC-129DDBCA8D4D}" destId="{A88DA4CE-8336-4F12-9DE3-974769926D86}" srcOrd="0" destOrd="0" presId="urn:microsoft.com/office/officeart/2005/8/layout/hChevron3"/>
    <dgm:cxn modelId="{8B23FA6C-9942-443B-853D-D99E28EB80E0}" type="presOf" srcId="{D4128990-E976-49C6-8349-8E63F143413D}" destId="{7C6EF02D-CF69-4AAF-B354-9BA652C6AE50}" srcOrd="0" destOrd="0" presId="urn:microsoft.com/office/officeart/2005/8/layout/hChevron3"/>
    <dgm:cxn modelId="{FD6A8C8D-EC20-4809-A11C-F654CABD6BBD}" srcId="{E661BB05-1E5C-47CE-8FF8-FB690980E762}" destId="{C292FB4D-5722-4B20-8C1F-0044E9C5238C}" srcOrd="2" destOrd="0" parTransId="{BDB55795-10C2-45D0-9A4B-5EB1D5D84082}" sibTransId="{3F5541F0-6648-47C8-8B42-B5268719A926}"/>
    <dgm:cxn modelId="{A6A3800F-7FC1-4EC0-AF79-281BF5E4FA80}" srcId="{E661BB05-1E5C-47CE-8FF8-FB690980E762}" destId="{E02770A4-77BA-4581-8DDD-D7829092F6A5}" srcOrd="1" destOrd="0" parTransId="{D19D953A-82EA-4BC9-AEFC-3BC1179AE744}" sibTransId="{1B973C18-6925-4F15-86B3-EF73B90F6034}"/>
    <dgm:cxn modelId="{F9089DC7-BD87-489A-9FB1-93F8E5AF3C3A}" srcId="{E661BB05-1E5C-47CE-8FF8-FB690980E762}" destId="{D4128990-E976-49C6-8349-8E63F143413D}" srcOrd="3" destOrd="0" parTransId="{6BD0ACCD-A74D-4BA5-86DA-FCDDBB75D69B}" sibTransId="{D44C9AA0-3A6C-4A91-B79F-6AE915E705A3}"/>
    <dgm:cxn modelId="{D4FD837B-706E-48C0-88E6-CE59829562C8}" srcId="{E661BB05-1E5C-47CE-8FF8-FB690980E762}" destId="{2A6ECAAB-EA67-49DF-BAAC-129DDBCA8D4D}" srcOrd="0" destOrd="0" parTransId="{B4770693-B13D-4527-8A5B-E49AAF41933C}" sibTransId="{8F8A9A4F-627D-465D-B239-9770DEA6E53A}"/>
    <dgm:cxn modelId="{B73946A8-A63D-4978-9DD0-CC8B68199410}" type="presOf" srcId="{C292FB4D-5722-4B20-8C1F-0044E9C5238C}" destId="{BDE831ED-4373-456D-84DE-A343EF6E9C68}" srcOrd="0" destOrd="0" presId="urn:microsoft.com/office/officeart/2005/8/layout/hChevron3"/>
    <dgm:cxn modelId="{34842935-8916-458D-B059-92E03088A109}" type="presOf" srcId="{E661BB05-1E5C-47CE-8FF8-FB690980E762}" destId="{91B814FF-D42D-417B-AE4F-1963B85D0818}" srcOrd="0" destOrd="0" presId="urn:microsoft.com/office/officeart/2005/8/layout/hChevron3"/>
    <dgm:cxn modelId="{EE5B04FB-6EE0-4EFD-B077-493F8EB5D41E}" type="presParOf" srcId="{91B814FF-D42D-417B-AE4F-1963B85D0818}" destId="{A88DA4CE-8336-4F12-9DE3-974769926D86}" srcOrd="0" destOrd="0" presId="urn:microsoft.com/office/officeart/2005/8/layout/hChevron3"/>
    <dgm:cxn modelId="{F5D46D59-89D7-453F-94F9-A0F4ADD63AAA}" type="presParOf" srcId="{91B814FF-D42D-417B-AE4F-1963B85D0818}" destId="{62CFBC64-40FD-4542-BE45-72DEB0BEA2B8}" srcOrd="1" destOrd="0" presId="urn:microsoft.com/office/officeart/2005/8/layout/hChevron3"/>
    <dgm:cxn modelId="{FCC55D4F-6506-4560-A008-1D8ED6853F40}" type="presParOf" srcId="{91B814FF-D42D-417B-AE4F-1963B85D0818}" destId="{55098E28-7B75-4209-BD0D-9DDB45288096}" srcOrd="2" destOrd="0" presId="urn:microsoft.com/office/officeart/2005/8/layout/hChevron3"/>
    <dgm:cxn modelId="{62F8810D-479B-40D2-B3B7-3243A5D17334}" type="presParOf" srcId="{91B814FF-D42D-417B-AE4F-1963B85D0818}" destId="{BB39C820-AF55-4B03-87B4-366FC6245082}" srcOrd="3" destOrd="0" presId="urn:microsoft.com/office/officeart/2005/8/layout/hChevron3"/>
    <dgm:cxn modelId="{48BA6962-B9EB-4970-9993-8913F2465E04}" type="presParOf" srcId="{91B814FF-D42D-417B-AE4F-1963B85D0818}" destId="{BDE831ED-4373-456D-84DE-A343EF6E9C68}" srcOrd="4" destOrd="0" presId="urn:microsoft.com/office/officeart/2005/8/layout/hChevron3"/>
    <dgm:cxn modelId="{0C727A74-6FB0-461B-903B-9EC67788900A}" type="presParOf" srcId="{91B814FF-D42D-417B-AE4F-1963B85D0818}" destId="{880FECFE-8BAD-4090-AD6D-B56970DAA496}" srcOrd="5" destOrd="0" presId="urn:microsoft.com/office/officeart/2005/8/layout/hChevron3"/>
    <dgm:cxn modelId="{284D181C-2C0A-4156-A38F-B2BC5CF4A69F}" type="presParOf" srcId="{91B814FF-D42D-417B-AE4F-1963B85D0818}" destId="{7C6EF02D-CF69-4AAF-B354-9BA652C6AE5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7B51B-572A-47FB-85ED-F841A96BDE67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213BFBC0-31F9-4131-A7C9-620E722AEB4E}">
      <dgm:prSet phldrT="[テキスト]" custT="1"/>
      <dgm:spPr/>
      <dgm:t>
        <a:bodyPr/>
        <a:lstStyle/>
        <a:p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01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  <a:p>
          <a:r>
            <a:rPr kumimoji="1" lang="ja-JP" altLang="en-US" sz="2000" dirty="0" smtClean="0">
              <a:ln>
                <a:solidFill>
                  <a:schemeClr val="bg1"/>
                </a:solidFill>
              </a:ln>
            </a:rPr>
            <a:t>ツールの考案</a:t>
          </a:r>
          <a:endParaRPr kumimoji="1" lang="ja-JP" altLang="en-US" sz="2000" dirty="0">
            <a:ln>
              <a:solidFill>
                <a:schemeClr val="bg1"/>
              </a:solidFill>
            </a:ln>
          </a:endParaRPr>
        </a:p>
      </dgm:t>
    </dgm:pt>
    <dgm:pt modelId="{2E9EEEC1-F4D2-4EEF-8B10-062223AB6B44}" type="parTrans" cxnId="{D6448542-92D0-4301-AA0B-643D1F8661A7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C518A2F9-3B7B-43AC-A61F-BB87A804776C}" type="sibTrans" cxnId="{D6448542-92D0-4301-AA0B-643D1F8661A7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CAA4705D-25DA-45B7-8396-9974E2011D89}">
      <dgm:prSet phldrT="[テキスト]" custT="1"/>
      <dgm:spPr/>
      <dgm:t>
        <a:bodyPr/>
        <a:lstStyle/>
        <a:p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03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  <a:p>
          <a:r>
            <a:rPr kumimoji="1" lang="ja-JP" altLang="en-US" sz="2000" dirty="0" smtClean="0">
              <a:ln>
                <a:solidFill>
                  <a:schemeClr val="bg1"/>
                </a:solidFill>
              </a:ln>
            </a:rPr>
            <a:t>対象選出</a:t>
          </a:r>
          <a:endParaRPr kumimoji="1" lang="ja-JP" altLang="en-US" sz="2000" dirty="0">
            <a:ln>
              <a:solidFill>
                <a:schemeClr val="bg1"/>
              </a:solidFill>
            </a:ln>
          </a:endParaRPr>
        </a:p>
      </dgm:t>
    </dgm:pt>
    <dgm:pt modelId="{43B98CB1-4E76-47F9-A066-41C9E2CA07AD}" type="parTrans" cxnId="{4E1C93C1-5BDF-4650-A28D-F90E2730CCBB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E858D2CB-95DA-454D-A5F0-F653ABB0C9AC}" type="sibTrans" cxnId="{4E1C93C1-5BDF-4650-A28D-F90E2730CCBB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C84F093D-9D9C-41D3-97CD-82C8968336E1}">
      <dgm:prSet phldrT="[テキスト]" custT="1"/>
      <dgm:spPr/>
      <dgm:t>
        <a:bodyPr/>
        <a:lstStyle/>
        <a:p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11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  <a:p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卒業論文執筆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</dgm:t>
    </dgm:pt>
    <dgm:pt modelId="{F47830F4-421A-4DF7-9396-0CE105DA83C0}" type="parTrans" cxnId="{E399E874-603B-4578-A724-E770463A8004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DE04374B-F9B1-4CCB-825E-C07CA8B395C9}" type="sibTrans" cxnId="{E399E874-603B-4578-A724-E770463A8004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C42951ED-116B-4D34-99D5-3EC087C9B942}">
      <dgm:prSet phldrT="[テキスト]" custT="1"/>
      <dgm:spPr/>
      <dgm:t>
        <a:bodyPr/>
        <a:lstStyle/>
        <a:p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05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  <a:p>
          <a:r>
            <a:rPr kumimoji="1" lang="ja-JP" altLang="en-US" sz="2000" dirty="0" smtClean="0">
              <a:ln>
                <a:solidFill>
                  <a:schemeClr val="bg1"/>
                </a:solidFill>
              </a:ln>
            </a:rPr>
            <a:t>ツールの適用</a:t>
          </a:r>
          <a:endParaRPr kumimoji="1" lang="ja-JP" altLang="en-US" sz="2000" dirty="0">
            <a:ln>
              <a:solidFill>
                <a:schemeClr val="bg1"/>
              </a:solidFill>
            </a:ln>
          </a:endParaRPr>
        </a:p>
      </dgm:t>
    </dgm:pt>
    <dgm:pt modelId="{B34BEE08-9F3E-45B7-80D8-52826BA87F5A}" type="parTrans" cxnId="{8D49DEE0-3FD3-4900-9697-DE6973BA2B79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23692BCE-0F6A-4986-9B61-922FBD8F3914}" type="sibTrans" cxnId="{8D49DEE0-3FD3-4900-9697-DE6973BA2B79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1EA73D0D-28FB-44FA-9F39-1589E86511CE}">
      <dgm:prSet phldrT="[テキスト]" custT="1"/>
      <dgm:spPr/>
      <dgm:t>
        <a:bodyPr/>
        <a:lstStyle/>
        <a:p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dirty="0" smtClean="0">
              <a:ln>
                <a:solidFill>
                  <a:schemeClr val="bg1"/>
                </a:solidFill>
              </a:ln>
            </a:rPr>
            <a:t>10</a:t>
          </a:r>
          <a:r>
            <a:rPr kumimoji="1" lang="ja-JP" altLang="en-US" sz="2000" b="1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dirty="0" smtClean="0">
            <a:ln>
              <a:solidFill>
                <a:schemeClr val="bg1"/>
              </a:solidFill>
            </a:ln>
          </a:endParaRPr>
        </a:p>
        <a:p>
          <a:r>
            <a:rPr kumimoji="1" lang="ja-JP" altLang="en-US" sz="2000" dirty="0" smtClean="0">
              <a:ln>
                <a:solidFill>
                  <a:schemeClr val="bg1"/>
                </a:solidFill>
              </a:ln>
            </a:rPr>
            <a:t>データの整理</a:t>
          </a:r>
          <a:endParaRPr kumimoji="1" lang="ja-JP" altLang="en-US" sz="2000" dirty="0">
            <a:ln>
              <a:solidFill>
                <a:schemeClr val="bg1"/>
              </a:solidFill>
            </a:ln>
          </a:endParaRPr>
        </a:p>
      </dgm:t>
    </dgm:pt>
    <dgm:pt modelId="{7BC427E1-EAA4-4B65-BE0C-939A72B705BE}" type="parTrans" cxnId="{0F3F8658-2330-450E-BDC2-AA59C9E0B41D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9C27F44A-8B37-4E91-AB5C-294D64BD7D5B}" type="sibTrans" cxnId="{0F3F8658-2330-450E-BDC2-AA59C9E0B41D}">
      <dgm:prSet/>
      <dgm:spPr/>
      <dgm:t>
        <a:bodyPr/>
        <a:lstStyle/>
        <a:p>
          <a:endParaRPr kumimoji="1" lang="ja-JP" altLang="en-US">
            <a:ln>
              <a:solidFill>
                <a:schemeClr val="bg1"/>
              </a:solidFill>
            </a:ln>
          </a:endParaRPr>
        </a:p>
      </dgm:t>
    </dgm:pt>
    <dgm:pt modelId="{BE5FD8A2-9BED-47B9-9240-451069CA3008}" type="pres">
      <dgm:prSet presAssocID="{3807B51B-572A-47FB-85ED-F841A96BDE67}" presName="Name0" presStyleCnt="0">
        <dgm:presLayoutVars>
          <dgm:dir/>
          <dgm:animLvl val="lvl"/>
          <dgm:resizeHandles val="exact"/>
        </dgm:presLayoutVars>
      </dgm:prSet>
      <dgm:spPr/>
    </dgm:pt>
    <dgm:pt modelId="{D6F408FB-86B3-4CFB-BBBA-BE02034316D7}" type="pres">
      <dgm:prSet presAssocID="{213BFBC0-31F9-4131-A7C9-620E722AEB4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3EAE7A2-35B9-4DDF-B970-2B8F9C0D0534}" type="pres">
      <dgm:prSet presAssocID="{C518A2F9-3B7B-43AC-A61F-BB87A804776C}" presName="parTxOnlySpace" presStyleCnt="0"/>
      <dgm:spPr/>
    </dgm:pt>
    <dgm:pt modelId="{74D001A2-D234-469F-93E6-FA0E0B5A30EC}" type="pres">
      <dgm:prSet presAssocID="{CAA4705D-25DA-45B7-8396-9974E2011D8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9CB190-2257-4355-935A-68269CD1C749}" type="pres">
      <dgm:prSet presAssocID="{E858D2CB-95DA-454D-A5F0-F653ABB0C9AC}" presName="parTxOnlySpace" presStyleCnt="0"/>
      <dgm:spPr/>
    </dgm:pt>
    <dgm:pt modelId="{34EA2F1C-281B-4AEA-9CFE-B4F600EA4457}" type="pres">
      <dgm:prSet presAssocID="{C42951ED-116B-4D34-99D5-3EC087C9B94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91F424B-FBD5-41F7-B2EE-8F21D3676554}" type="pres">
      <dgm:prSet presAssocID="{23692BCE-0F6A-4986-9B61-922FBD8F3914}" presName="parTxOnlySpace" presStyleCnt="0"/>
      <dgm:spPr/>
    </dgm:pt>
    <dgm:pt modelId="{7CA67EE8-CDC6-471E-86EA-FC3DE5CF4270}" type="pres">
      <dgm:prSet presAssocID="{1EA73D0D-28FB-44FA-9F39-1589E86511C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9565E15-A520-4429-B96D-EF0D5FAE4D28}" type="pres">
      <dgm:prSet presAssocID="{9C27F44A-8B37-4E91-AB5C-294D64BD7D5B}" presName="parTxOnlySpace" presStyleCnt="0"/>
      <dgm:spPr/>
    </dgm:pt>
    <dgm:pt modelId="{A72A2910-62A1-4775-BEEA-34791ABAACC6}" type="pres">
      <dgm:prSet presAssocID="{C84F093D-9D9C-41D3-97CD-82C8968336E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6F6310B-A183-44FA-82CA-0D3F693BADFA}" type="presOf" srcId="{C84F093D-9D9C-41D3-97CD-82C8968336E1}" destId="{A72A2910-62A1-4775-BEEA-34791ABAACC6}" srcOrd="0" destOrd="0" presId="urn:microsoft.com/office/officeart/2005/8/layout/chevron1"/>
    <dgm:cxn modelId="{8D641657-0DDF-41C9-ADE9-A909CD936952}" type="presOf" srcId="{CAA4705D-25DA-45B7-8396-9974E2011D89}" destId="{74D001A2-D234-469F-93E6-FA0E0B5A30EC}" srcOrd="0" destOrd="0" presId="urn:microsoft.com/office/officeart/2005/8/layout/chevron1"/>
    <dgm:cxn modelId="{03BF2C53-117C-4074-A7B1-B4050637F31F}" type="presOf" srcId="{3807B51B-572A-47FB-85ED-F841A96BDE67}" destId="{BE5FD8A2-9BED-47B9-9240-451069CA3008}" srcOrd="0" destOrd="0" presId="urn:microsoft.com/office/officeart/2005/8/layout/chevron1"/>
    <dgm:cxn modelId="{EC29B046-95AA-4FD8-B495-59F2068E9420}" type="presOf" srcId="{1EA73D0D-28FB-44FA-9F39-1589E86511CE}" destId="{7CA67EE8-CDC6-471E-86EA-FC3DE5CF4270}" srcOrd="0" destOrd="0" presId="urn:microsoft.com/office/officeart/2005/8/layout/chevron1"/>
    <dgm:cxn modelId="{8D49DEE0-3FD3-4900-9697-DE6973BA2B79}" srcId="{3807B51B-572A-47FB-85ED-F841A96BDE67}" destId="{C42951ED-116B-4D34-99D5-3EC087C9B942}" srcOrd="2" destOrd="0" parTransId="{B34BEE08-9F3E-45B7-80D8-52826BA87F5A}" sibTransId="{23692BCE-0F6A-4986-9B61-922FBD8F3914}"/>
    <dgm:cxn modelId="{E075E37E-3B2C-4864-95E4-4D201782579C}" type="presOf" srcId="{213BFBC0-31F9-4131-A7C9-620E722AEB4E}" destId="{D6F408FB-86B3-4CFB-BBBA-BE02034316D7}" srcOrd="0" destOrd="0" presId="urn:microsoft.com/office/officeart/2005/8/layout/chevron1"/>
    <dgm:cxn modelId="{3D26A385-8704-4993-9FF4-9250DB33B5E1}" type="presOf" srcId="{C42951ED-116B-4D34-99D5-3EC087C9B942}" destId="{34EA2F1C-281B-4AEA-9CFE-B4F600EA4457}" srcOrd="0" destOrd="0" presId="urn:microsoft.com/office/officeart/2005/8/layout/chevron1"/>
    <dgm:cxn modelId="{4E1C93C1-5BDF-4650-A28D-F90E2730CCBB}" srcId="{3807B51B-572A-47FB-85ED-F841A96BDE67}" destId="{CAA4705D-25DA-45B7-8396-9974E2011D89}" srcOrd="1" destOrd="0" parTransId="{43B98CB1-4E76-47F9-A066-41C9E2CA07AD}" sibTransId="{E858D2CB-95DA-454D-A5F0-F653ABB0C9AC}"/>
    <dgm:cxn modelId="{D6448542-92D0-4301-AA0B-643D1F8661A7}" srcId="{3807B51B-572A-47FB-85ED-F841A96BDE67}" destId="{213BFBC0-31F9-4131-A7C9-620E722AEB4E}" srcOrd="0" destOrd="0" parTransId="{2E9EEEC1-F4D2-4EEF-8B10-062223AB6B44}" sibTransId="{C518A2F9-3B7B-43AC-A61F-BB87A804776C}"/>
    <dgm:cxn modelId="{0F3F8658-2330-450E-BDC2-AA59C9E0B41D}" srcId="{3807B51B-572A-47FB-85ED-F841A96BDE67}" destId="{1EA73D0D-28FB-44FA-9F39-1589E86511CE}" srcOrd="3" destOrd="0" parTransId="{7BC427E1-EAA4-4B65-BE0C-939A72B705BE}" sibTransId="{9C27F44A-8B37-4E91-AB5C-294D64BD7D5B}"/>
    <dgm:cxn modelId="{E399E874-603B-4578-A724-E770463A8004}" srcId="{3807B51B-572A-47FB-85ED-F841A96BDE67}" destId="{C84F093D-9D9C-41D3-97CD-82C8968336E1}" srcOrd="4" destOrd="0" parTransId="{F47830F4-421A-4DF7-9396-0CE105DA83C0}" sibTransId="{DE04374B-F9B1-4CCB-825E-C07CA8B395C9}"/>
    <dgm:cxn modelId="{F1FE684E-F956-4773-8C99-65151BF07947}" type="presParOf" srcId="{BE5FD8A2-9BED-47B9-9240-451069CA3008}" destId="{D6F408FB-86B3-4CFB-BBBA-BE02034316D7}" srcOrd="0" destOrd="0" presId="urn:microsoft.com/office/officeart/2005/8/layout/chevron1"/>
    <dgm:cxn modelId="{EDF307EB-6B89-40B7-9D29-96CCB663EF38}" type="presParOf" srcId="{BE5FD8A2-9BED-47B9-9240-451069CA3008}" destId="{E3EAE7A2-35B9-4DDF-B970-2B8F9C0D0534}" srcOrd="1" destOrd="0" presId="urn:microsoft.com/office/officeart/2005/8/layout/chevron1"/>
    <dgm:cxn modelId="{A39BE612-1149-414E-A51A-58FFAE5A04DE}" type="presParOf" srcId="{BE5FD8A2-9BED-47B9-9240-451069CA3008}" destId="{74D001A2-D234-469F-93E6-FA0E0B5A30EC}" srcOrd="2" destOrd="0" presId="urn:microsoft.com/office/officeart/2005/8/layout/chevron1"/>
    <dgm:cxn modelId="{74133300-676E-4DBB-B512-4B3D817189C9}" type="presParOf" srcId="{BE5FD8A2-9BED-47B9-9240-451069CA3008}" destId="{C49CB190-2257-4355-935A-68269CD1C749}" srcOrd="3" destOrd="0" presId="urn:microsoft.com/office/officeart/2005/8/layout/chevron1"/>
    <dgm:cxn modelId="{6490B5D5-642B-4028-A6BE-2EECC7B9A894}" type="presParOf" srcId="{BE5FD8A2-9BED-47B9-9240-451069CA3008}" destId="{34EA2F1C-281B-4AEA-9CFE-B4F600EA4457}" srcOrd="4" destOrd="0" presId="urn:microsoft.com/office/officeart/2005/8/layout/chevron1"/>
    <dgm:cxn modelId="{68C45952-DDC4-4A16-B985-8AA3964B8FC8}" type="presParOf" srcId="{BE5FD8A2-9BED-47B9-9240-451069CA3008}" destId="{791F424B-FBD5-41F7-B2EE-8F21D3676554}" srcOrd="5" destOrd="0" presId="urn:microsoft.com/office/officeart/2005/8/layout/chevron1"/>
    <dgm:cxn modelId="{E343213D-9164-4FE7-ADA4-15A6E7664CC3}" type="presParOf" srcId="{BE5FD8A2-9BED-47B9-9240-451069CA3008}" destId="{7CA67EE8-CDC6-471E-86EA-FC3DE5CF4270}" srcOrd="6" destOrd="0" presId="urn:microsoft.com/office/officeart/2005/8/layout/chevron1"/>
    <dgm:cxn modelId="{01EB5E16-BFCA-4E9B-B738-77DCD2FF5EE6}" type="presParOf" srcId="{BE5FD8A2-9BED-47B9-9240-451069CA3008}" destId="{A9565E15-A520-4429-B96D-EF0D5FAE4D28}" srcOrd="7" destOrd="0" presId="urn:microsoft.com/office/officeart/2005/8/layout/chevron1"/>
    <dgm:cxn modelId="{7122C5E9-0B31-4EE3-B409-E6A12BE091BD}" type="presParOf" srcId="{BE5FD8A2-9BED-47B9-9240-451069CA3008}" destId="{A72A2910-62A1-4775-BEEA-34791ABAACC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DA4CE-8336-4F12-9DE3-974769926D86}">
      <dsp:nvSpPr>
        <dsp:cNvPr id="0" name=""/>
        <dsp:cNvSpPr/>
      </dsp:nvSpPr>
      <dsp:spPr>
        <a:xfrm>
          <a:off x="4767" y="861480"/>
          <a:ext cx="4783609" cy="191344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b="1" kern="1200" dirty="0" smtClean="0"/>
            <a:t>要件定義</a:t>
          </a:r>
          <a:endParaRPr kumimoji="1" lang="ja-JP" altLang="en-US" sz="3200" b="1" kern="1200" dirty="0"/>
        </a:p>
      </dsp:txBody>
      <dsp:txXfrm>
        <a:off x="4767" y="861480"/>
        <a:ext cx="4305248" cy="1913443"/>
      </dsp:txXfrm>
    </dsp:sp>
    <dsp:sp modelId="{55098E28-7B75-4209-BD0D-9DDB45288096}">
      <dsp:nvSpPr>
        <dsp:cNvPr id="0" name=""/>
        <dsp:cNvSpPr/>
      </dsp:nvSpPr>
      <dsp:spPr>
        <a:xfrm>
          <a:off x="3831655" y="861480"/>
          <a:ext cx="4783609" cy="191344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b="1" kern="1200" dirty="0" smtClean="0"/>
            <a:t>設計</a:t>
          </a:r>
          <a:endParaRPr kumimoji="1" lang="ja-JP" altLang="en-US" sz="3200" b="1" kern="1200" dirty="0"/>
        </a:p>
      </dsp:txBody>
      <dsp:txXfrm>
        <a:off x="4788377" y="861480"/>
        <a:ext cx="2870166" cy="1913443"/>
      </dsp:txXfrm>
    </dsp:sp>
    <dsp:sp modelId="{BDE831ED-4373-456D-84DE-A343EF6E9C68}">
      <dsp:nvSpPr>
        <dsp:cNvPr id="0" name=""/>
        <dsp:cNvSpPr/>
      </dsp:nvSpPr>
      <dsp:spPr>
        <a:xfrm>
          <a:off x="7658543" y="861480"/>
          <a:ext cx="4783609" cy="191344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b="1" kern="1200" dirty="0" smtClean="0"/>
            <a:t>コーディング</a:t>
          </a:r>
          <a:endParaRPr kumimoji="1" lang="ja-JP" altLang="en-US" sz="3200" b="1" kern="1200" dirty="0"/>
        </a:p>
      </dsp:txBody>
      <dsp:txXfrm>
        <a:off x="8615265" y="861480"/>
        <a:ext cx="2870166" cy="1913443"/>
      </dsp:txXfrm>
    </dsp:sp>
    <dsp:sp modelId="{7C6EF02D-CF69-4AAF-B354-9BA652C6AE50}">
      <dsp:nvSpPr>
        <dsp:cNvPr id="0" name=""/>
        <dsp:cNvSpPr/>
      </dsp:nvSpPr>
      <dsp:spPr>
        <a:xfrm>
          <a:off x="11485430" y="861480"/>
          <a:ext cx="4783609" cy="191344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b="1" kern="1200" dirty="0" smtClean="0"/>
            <a:t>テスト</a:t>
          </a:r>
          <a:endParaRPr kumimoji="1" lang="ja-JP" altLang="en-US" sz="3200" b="1" kern="1200" dirty="0"/>
        </a:p>
      </dsp:txBody>
      <dsp:txXfrm>
        <a:off x="12442152" y="861480"/>
        <a:ext cx="2870166" cy="1913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408FB-86B3-4CFB-BBBA-BE02034316D7}">
      <dsp:nvSpPr>
        <dsp:cNvPr id="0" name=""/>
        <dsp:cNvSpPr/>
      </dsp:nvSpPr>
      <dsp:spPr>
        <a:xfrm>
          <a:off x="3990" y="567872"/>
          <a:ext cx="3551598" cy="14206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01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n>
                <a:solidFill>
                  <a:schemeClr val="bg1"/>
                </a:solidFill>
              </a:ln>
            </a:rPr>
            <a:t>ツールの考案</a:t>
          </a:r>
          <a:endParaRPr kumimoji="1" lang="ja-JP" alt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714310" y="567872"/>
        <a:ext cx="2130959" cy="1420639"/>
      </dsp:txXfrm>
    </dsp:sp>
    <dsp:sp modelId="{74D001A2-D234-469F-93E6-FA0E0B5A30EC}">
      <dsp:nvSpPr>
        <dsp:cNvPr id="0" name=""/>
        <dsp:cNvSpPr/>
      </dsp:nvSpPr>
      <dsp:spPr>
        <a:xfrm>
          <a:off x="3200429" y="567872"/>
          <a:ext cx="3551598" cy="1420639"/>
        </a:xfrm>
        <a:prstGeom prst="chevron">
          <a:avLst/>
        </a:prstGeom>
        <a:gradFill rotWithShape="0">
          <a:gsLst>
            <a:gs pos="0">
              <a:schemeClr val="accent2">
                <a:hueOff val="1932342"/>
                <a:satOff val="-20663"/>
                <a:lumOff val="5392"/>
                <a:alphaOff val="0"/>
                <a:tint val="98000"/>
                <a:satMod val="120000"/>
                <a:lumMod val="110000"/>
              </a:schemeClr>
            </a:gs>
            <a:gs pos="100000">
              <a:schemeClr val="accent2">
                <a:hueOff val="1932342"/>
                <a:satOff val="-20663"/>
                <a:lumOff val="539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03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n>
                <a:solidFill>
                  <a:schemeClr val="bg1"/>
                </a:solidFill>
              </a:ln>
            </a:rPr>
            <a:t>対象選出</a:t>
          </a:r>
          <a:endParaRPr kumimoji="1" lang="ja-JP" alt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3910749" y="567872"/>
        <a:ext cx="2130959" cy="1420639"/>
      </dsp:txXfrm>
    </dsp:sp>
    <dsp:sp modelId="{34EA2F1C-281B-4AEA-9CFE-B4F600EA4457}">
      <dsp:nvSpPr>
        <dsp:cNvPr id="0" name=""/>
        <dsp:cNvSpPr/>
      </dsp:nvSpPr>
      <dsp:spPr>
        <a:xfrm>
          <a:off x="6396868" y="567872"/>
          <a:ext cx="3551598" cy="1420639"/>
        </a:xfrm>
        <a:prstGeom prst="chevron">
          <a:avLst/>
        </a:prstGeom>
        <a:gradFill rotWithShape="0">
          <a:gsLst>
            <a:gs pos="0">
              <a:schemeClr val="accent2">
                <a:hueOff val="3864684"/>
                <a:satOff val="-41326"/>
                <a:lumOff val="10784"/>
                <a:alphaOff val="0"/>
                <a:tint val="98000"/>
                <a:satMod val="120000"/>
                <a:lumMod val="110000"/>
              </a:schemeClr>
            </a:gs>
            <a:gs pos="100000">
              <a:schemeClr val="accent2">
                <a:hueOff val="3864684"/>
                <a:satOff val="-41326"/>
                <a:lumOff val="1078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05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n>
                <a:solidFill>
                  <a:schemeClr val="bg1"/>
                </a:solidFill>
              </a:ln>
            </a:rPr>
            <a:t>ツールの適用</a:t>
          </a:r>
          <a:endParaRPr kumimoji="1" lang="ja-JP" alt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7107188" y="567872"/>
        <a:ext cx="2130959" cy="1420639"/>
      </dsp:txXfrm>
    </dsp:sp>
    <dsp:sp modelId="{7CA67EE8-CDC6-471E-86EA-FC3DE5CF4270}">
      <dsp:nvSpPr>
        <dsp:cNvPr id="0" name=""/>
        <dsp:cNvSpPr/>
      </dsp:nvSpPr>
      <dsp:spPr>
        <a:xfrm>
          <a:off x="9593307" y="567872"/>
          <a:ext cx="3551598" cy="1420639"/>
        </a:xfrm>
        <a:prstGeom prst="chevron">
          <a:avLst/>
        </a:prstGeom>
        <a:gradFill rotWithShape="0">
          <a:gsLst>
            <a:gs pos="0">
              <a:schemeClr val="accent2">
                <a:hueOff val="5797025"/>
                <a:satOff val="-61990"/>
                <a:lumOff val="16177"/>
                <a:alphaOff val="0"/>
                <a:tint val="98000"/>
                <a:satMod val="120000"/>
                <a:lumMod val="110000"/>
              </a:schemeClr>
            </a:gs>
            <a:gs pos="100000">
              <a:schemeClr val="accent2">
                <a:hueOff val="5797025"/>
                <a:satOff val="-61990"/>
                <a:lumOff val="1617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10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n>
                <a:solidFill>
                  <a:schemeClr val="bg1"/>
                </a:solidFill>
              </a:ln>
            </a:rPr>
            <a:t>データの整理</a:t>
          </a:r>
          <a:endParaRPr kumimoji="1" lang="ja-JP" alt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10303627" y="567872"/>
        <a:ext cx="2130959" cy="1420639"/>
      </dsp:txXfrm>
    </dsp:sp>
    <dsp:sp modelId="{A72A2910-62A1-4775-BEEA-34791ABAACC6}">
      <dsp:nvSpPr>
        <dsp:cNvPr id="0" name=""/>
        <dsp:cNvSpPr/>
      </dsp:nvSpPr>
      <dsp:spPr>
        <a:xfrm>
          <a:off x="12789746" y="567872"/>
          <a:ext cx="3551598" cy="1420639"/>
        </a:xfrm>
        <a:prstGeom prst="chevron">
          <a:avLst/>
        </a:prstGeom>
        <a:gradFill rotWithShape="0">
          <a:gsLst>
            <a:gs pos="0">
              <a:schemeClr val="accent2">
                <a:hueOff val="7729367"/>
                <a:satOff val="-82653"/>
                <a:lumOff val="21569"/>
                <a:alphaOff val="0"/>
                <a:tint val="98000"/>
                <a:satMod val="120000"/>
                <a:lumMod val="110000"/>
              </a:schemeClr>
            </a:gs>
            <a:gs pos="100000">
              <a:schemeClr val="accent2">
                <a:hueOff val="7729367"/>
                <a:satOff val="-82653"/>
                <a:lumOff val="2156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2013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年</a:t>
          </a:r>
          <a:r>
            <a:rPr kumimoji="1" lang="en-US" altLang="ja-JP" sz="2000" b="1" kern="1200" dirty="0" smtClean="0">
              <a:ln>
                <a:solidFill>
                  <a:schemeClr val="bg1"/>
                </a:solidFill>
              </a:ln>
            </a:rPr>
            <a:t>11</a:t>
          </a: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月～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>
              <a:ln>
                <a:solidFill>
                  <a:schemeClr val="bg1"/>
                </a:solidFill>
              </a:ln>
            </a:rPr>
            <a:t>卒業論文執筆</a:t>
          </a:r>
          <a:endParaRPr kumimoji="1" lang="en-US" altLang="ja-JP" sz="2000" b="1" kern="1200" dirty="0" smtClean="0">
            <a:ln>
              <a:solidFill>
                <a:schemeClr val="bg1"/>
              </a:solidFill>
            </a:ln>
          </a:endParaRPr>
        </a:p>
      </dsp:txBody>
      <dsp:txXfrm>
        <a:off x="13500066" y="567872"/>
        <a:ext cx="2130959" cy="142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9069492" cy="1490981"/>
          </a:xfrm>
          <a:prstGeom prst="rect">
            <a:avLst/>
          </a:prstGeom>
        </p:spPr>
        <p:txBody>
          <a:bodyPr vert="horz" lIns="289983" tIns="144991" rIns="289983" bIns="144991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11855266" y="1"/>
            <a:ext cx="9069492" cy="1490981"/>
          </a:xfrm>
          <a:prstGeom prst="rect">
            <a:avLst/>
          </a:prstGeom>
        </p:spPr>
        <p:txBody>
          <a:bodyPr vert="horz" lIns="289983" tIns="144991" rIns="289983" bIns="144991" rtlCol="0"/>
          <a:lstStyle>
            <a:lvl1pPr algn="r">
              <a:defRPr sz="3800"/>
            </a:lvl1pPr>
          </a:lstStyle>
          <a:p>
            <a:fld id="{906EAB40-5871-4FF7-BBA3-02756A63ABA0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83" tIns="144991" rIns="289983" bIns="1449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83" tIns="144991" rIns="289983" bIns="144991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28323446"/>
            <a:ext cx="9069492" cy="1490981"/>
          </a:xfrm>
          <a:prstGeom prst="rect">
            <a:avLst/>
          </a:prstGeom>
        </p:spPr>
        <p:txBody>
          <a:bodyPr vert="horz" lIns="289983" tIns="144991" rIns="289983" bIns="144991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11855266" y="28323446"/>
            <a:ext cx="9069492" cy="1490981"/>
          </a:xfrm>
          <a:prstGeom prst="rect">
            <a:avLst/>
          </a:prstGeom>
        </p:spPr>
        <p:txBody>
          <a:bodyPr vert="horz" lIns="289983" tIns="144991" rIns="289983" bIns="144991" rtlCol="0" anchor="b"/>
          <a:lstStyle>
            <a:lvl1pPr algn="r">
              <a:defRPr sz="3800"/>
            </a:lvl1pPr>
          </a:lstStyle>
          <a:p>
            <a:fld id="{DF4BDB15-2606-4965-87BA-B3E1D330C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9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B15-2606-4965-87BA-B3E1D330C82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49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973" y="14602893"/>
            <a:ext cx="16646293" cy="6490569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973" y="21093460"/>
            <a:ext cx="16646293" cy="3803409"/>
          </a:xfrm>
        </p:spPr>
        <p:txBody>
          <a:bodyPr anchor="t">
            <a:normAutofit/>
          </a:bodyPr>
          <a:lstStyle>
            <a:lvl1pPr marL="0" indent="0" algn="l">
              <a:buNone/>
              <a:defRPr sz="65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5" y="7980003"/>
            <a:ext cx="16660093" cy="178882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973" y="2983505"/>
            <a:ext cx="3445094" cy="228946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0974" y="2983507"/>
            <a:ext cx="12788008" cy="228946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5" y="14608304"/>
            <a:ext cx="16646289" cy="6485160"/>
          </a:xfrm>
        </p:spPr>
        <p:txBody>
          <a:bodyPr anchor="b"/>
          <a:lstStyle>
            <a:lvl1pPr algn="r">
              <a:defRPr sz="103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5" y="21093464"/>
            <a:ext cx="16646289" cy="3798905"/>
          </a:xfrm>
        </p:spPr>
        <p:txBody>
          <a:bodyPr anchor="t">
            <a:normAutofit/>
          </a:bodyPr>
          <a:lstStyle>
            <a:lvl1pPr marL="0" indent="0" algn="r">
              <a:buNone/>
              <a:defRPr sz="5800">
                <a:solidFill>
                  <a:schemeClr val="tx2">
                    <a:lumMod val="2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5" y="2983511"/>
            <a:ext cx="16660093" cy="40818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0974" y="7990547"/>
            <a:ext cx="8118931" cy="17887619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6896" y="7990544"/>
            <a:ext cx="8114172" cy="17887624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346" y="8004576"/>
            <a:ext cx="7326555" cy="2544357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0974" y="10548935"/>
            <a:ext cx="8118931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97892" y="8004576"/>
            <a:ext cx="7327926" cy="2544357"/>
          </a:xfrm>
        </p:spPr>
        <p:txBody>
          <a:bodyPr anchor="b">
            <a:noAutofit/>
          </a:bodyPr>
          <a:lstStyle>
            <a:lvl1pPr marL="0" indent="0">
              <a:buNone/>
              <a:defRPr sz="7700" b="0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6895" y="10548935"/>
            <a:ext cx="8118927" cy="15329231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3" y="1969600"/>
            <a:ext cx="6222965" cy="5235906"/>
          </a:xfrm>
        </p:spPr>
        <p:txBody>
          <a:bodyPr anchor="b"/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931" y="1969600"/>
            <a:ext cx="10010138" cy="23908566"/>
          </a:xfrm>
        </p:spPr>
        <p:txBody>
          <a:bodyPr>
            <a:normAutofit/>
          </a:bodyPr>
          <a:lstStyle>
            <a:lvl5pPr>
              <a:defRPr/>
            </a:lvl5pPr>
            <a:lvl6pPr marL="8118889" indent="-738081">
              <a:buClr>
                <a:schemeClr val="tx2"/>
              </a:buClr>
              <a:buSzPct val="101000"/>
              <a:buFont typeface="Courier New" pitchFamily="49" charset="0"/>
              <a:buChar char="o"/>
              <a:defRPr sz="3900"/>
            </a:lvl6pPr>
            <a:lvl7pPr marL="9595051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7pPr>
            <a:lvl8pPr marL="11071212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8pPr>
            <a:lvl9pPr marL="12547374" indent="-738081">
              <a:buClr>
                <a:schemeClr val="tx2"/>
              </a:buClr>
              <a:buFont typeface="Courier New" pitchFamily="49" charset="0"/>
              <a:buChar char="o"/>
              <a:defRPr sz="3900" baseline="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3" y="7205510"/>
            <a:ext cx="6222965" cy="18672647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74" y="6124246"/>
            <a:ext cx="8142577" cy="4915326"/>
          </a:xfrm>
        </p:spPr>
        <p:txBody>
          <a:bodyPr anchor="b">
            <a:normAutofit/>
          </a:bodyPr>
          <a:lstStyle>
            <a:lvl1pPr algn="l">
              <a:defRPr sz="77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0974" y="11039572"/>
            <a:ext cx="8142577" cy="11171536"/>
          </a:xfrm>
        </p:spPr>
        <p:txBody>
          <a:bodyPr anchor="t">
            <a:normAutofit/>
          </a:bodyPr>
          <a:lstStyle>
            <a:lvl1pPr marL="0" indent="0">
              <a:buNone/>
              <a:defRPr sz="39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2" name="Oval 31"/>
          <p:cNvSpPr/>
          <p:nvPr/>
        </p:nvSpPr>
        <p:spPr>
          <a:xfrm>
            <a:off x="12815351" y="6344143"/>
            <a:ext cx="2541561" cy="479787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15989" y="6233452"/>
            <a:ext cx="1942131" cy="36662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293631" y="8364541"/>
            <a:ext cx="1408862" cy="265960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686472" y="7997450"/>
            <a:ext cx="1145092" cy="216166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36661" y="9198907"/>
            <a:ext cx="600161" cy="113296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342281" y="4384704"/>
            <a:ext cx="600161" cy="113296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833834" y="8364543"/>
            <a:ext cx="461788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381363" y="4682815"/>
            <a:ext cx="461788" cy="8717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1406293" y="7065327"/>
            <a:ext cx="8020050" cy="15139988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15338818" y="292819"/>
            <a:ext cx="6023834" cy="30010939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1476162" rtl="0" eaLnBrk="1" latinLnBrk="0" hangingPunct="1"/>
                  <a:endParaRPr lang="en-US" sz="5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1476162" rtl="0" eaLnBrk="1" latinLnBrk="0" hangingPunct="1"/>
                  <a:endParaRPr lang="en-US" sz="5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1476162" rtl="0" eaLnBrk="1" latinLnBrk="0" hangingPunct="1"/>
                  <a:endParaRPr lang="en-US" sz="5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1476162" rtl="0" eaLnBrk="1" latinLnBrk="0" hangingPunct="1"/>
                  <a:endParaRPr lang="en-US" sz="5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1476162" rtl="0" eaLnBrk="1" latinLnBrk="0" hangingPunct="1"/>
                  <a:endParaRPr lang="en-US" sz="5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476162" rtl="0" eaLnBrk="1" latinLnBrk="0" hangingPunct="1"/>
              <a:endParaRPr lang="en-US" sz="5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0974" y="2983511"/>
            <a:ext cx="16664848" cy="4081814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975" y="7980003"/>
            <a:ext cx="16664845" cy="17888220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56233" y="26278897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296-8926-4DB0-8767-7C71DDA8DE3B}" type="datetimeFigureOut">
              <a:rPr kumimoji="1" lang="ja-JP" altLang="en-US" smtClean="0"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100" y="26278897"/>
            <a:ext cx="12294133" cy="1612128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384" y="26278897"/>
            <a:ext cx="1422716" cy="1612128"/>
          </a:xfrm>
          <a:prstGeom prst="rect">
            <a:avLst/>
          </a:prstGeom>
        </p:spPr>
        <p:txBody>
          <a:bodyPr vert="horz" lIns="295232" tIns="147616" rIns="295232" bIns="147616" rtlCol="0" anchor="b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2A70-A5C0-4ADE-8971-6220196DA3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476162" rtl="0" eaLnBrk="1" latinLnBrk="0" hangingPunct="1">
        <a:spcBef>
          <a:spcPct val="0"/>
        </a:spcBef>
        <a:buNone/>
        <a:defRPr kumimoji="1" sz="103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110712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spcAft>
          <a:spcPts val="1937"/>
        </a:spcAft>
        <a:buClr>
          <a:schemeClr val="tx2"/>
        </a:buClr>
        <a:buFont typeface="Wingdings 2" charset="2"/>
        <a:buChar char="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.png"/><Relationship Id="rId5" Type="http://schemas.openxmlformats.org/officeDocument/2006/relationships/diagramData" Target="../diagrams/data2.xml"/><Relationship Id="rId15" Type="http://schemas.openxmlformats.org/officeDocument/2006/relationships/image" Target="../media/image1.png"/><Relationship Id="rId10" Type="http://schemas.openxmlformats.org/officeDocument/2006/relationships/image" Target="../media/image4.gif"/><Relationship Id="rId4" Type="http://schemas.openxmlformats.org/officeDocument/2006/relationships/chart" Target="../charts/chart2.xml"/><Relationship Id="rId9" Type="http://schemas.microsoft.com/office/2007/relationships/diagramDrawing" Target="../diagrams/drawing2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正方形/長方形 205"/>
          <p:cNvSpPr/>
          <p:nvPr/>
        </p:nvSpPr>
        <p:spPr>
          <a:xfrm>
            <a:off x="2297816" y="24341654"/>
            <a:ext cx="17972648" cy="53439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205" name="正方形/長方形 204"/>
          <p:cNvSpPr/>
          <p:nvPr/>
        </p:nvSpPr>
        <p:spPr>
          <a:xfrm>
            <a:off x="2284148" y="18776391"/>
            <a:ext cx="17986316" cy="363640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184074" y="5994971"/>
            <a:ext cx="18014382" cy="1116124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865768" y="5636415"/>
            <a:ext cx="18014382" cy="1116124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額縁 8"/>
          <p:cNvSpPr/>
          <p:nvPr/>
        </p:nvSpPr>
        <p:spPr>
          <a:xfrm>
            <a:off x="1693400" y="1458827"/>
            <a:ext cx="18000000" cy="324000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hevron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6600" b="1" cap="all" dirty="0" smtClean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テスト</a:t>
            </a:r>
            <a:r>
              <a:rPr lang="ja-JP" altLang="en-US" sz="6600" b="1" cap="all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を基準にしたソフトウェア開発</a:t>
            </a:r>
            <a:r>
              <a:rPr lang="ja-JP" altLang="en-US" sz="6600" b="1" cap="all" dirty="0" smtClean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プロセスの調査</a:t>
            </a:r>
            <a:endParaRPr lang="ja-JP" altLang="en-US" sz="6600" b="1" cap="all" dirty="0">
              <a:ln w="3175">
                <a:noFill/>
              </a:ln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ｺﾞｼｯｸM" pitchFamily="50" charset="-128"/>
              <a:ea typeface="HGPｺﾞｼｯｸM" pitchFamily="50" charset="-128"/>
            </a:endParaRPr>
          </a:p>
        </p:txBody>
      </p:sp>
      <p:pic>
        <p:nvPicPr>
          <p:cNvPr id="1026" name="Picture 2" descr="C:\Users\shimizu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" y="603083"/>
            <a:ext cx="2331725" cy="16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正方形/長方形 202"/>
          <p:cNvSpPr/>
          <p:nvPr/>
        </p:nvSpPr>
        <p:spPr>
          <a:xfrm>
            <a:off x="2569663" y="12080171"/>
            <a:ext cx="16620681" cy="47160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Picture 2" descr="C:\Users\shimizu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27537" y="603083"/>
            <a:ext cx="2331725" cy="16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ローチャート : 判断 12"/>
          <p:cNvSpPr/>
          <p:nvPr/>
        </p:nvSpPr>
        <p:spPr>
          <a:xfrm>
            <a:off x="2541597" y="4814490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背景</a:t>
            </a:r>
            <a:endParaRPr lang="en-US" altLang="ja-JP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93834" y="18417082"/>
            <a:ext cx="17986316" cy="363640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 : 判断 15"/>
          <p:cNvSpPr/>
          <p:nvPr/>
        </p:nvSpPr>
        <p:spPr>
          <a:xfrm>
            <a:off x="2569663" y="17517082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目的</a:t>
            </a:r>
            <a:endParaRPr lang="en-US" altLang="ja-JP" dirty="0" smtClean="0">
              <a:solidFill>
                <a:schemeClr val="bg1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865768" y="24017718"/>
            <a:ext cx="17972648" cy="53439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20" name="フローチャート : 判断 19"/>
          <p:cNvSpPr/>
          <p:nvPr/>
        </p:nvSpPr>
        <p:spPr>
          <a:xfrm>
            <a:off x="2541597" y="23117718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PM</a:t>
            </a:r>
          </a:p>
          <a:p>
            <a:pPr algn="ctr"/>
            <a:r>
              <a:rPr lang="ja-JP" alt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との関連</a:t>
            </a:r>
            <a:endParaRPr lang="en-US" altLang="ja-JP" sz="36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93000" y="4698827"/>
            <a:ext cx="12870831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all" dirty="0" smtClean="0">
                <a:ln w="285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PM</a:t>
            </a:r>
            <a:r>
              <a:rPr lang="ja-JP" altLang="en-US" sz="5400" b="1" cap="all" dirty="0" smtClean="0">
                <a:ln w="285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コース 矢吹</a:t>
            </a:r>
            <a:r>
              <a:rPr lang="ja-JP" altLang="en-US" sz="5400" b="1" cap="all" dirty="0">
                <a:ln w="285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研究室 </a:t>
            </a:r>
            <a:r>
              <a:rPr lang="en-US" altLang="ja-JP" sz="5400" b="1" cap="all" dirty="0">
                <a:ln w="285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1042060 </a:t>
            </a:r>
            <a:r>
              <a:rPr lang="ja-JP" altLang="en-US" sz="5400" b="1" cap="all" dirty="0">
                <a:ln w="285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ｺﾞｼｯｸM" pitchFamily="50" charset="-128"/>
                <a:ea typeface="HGPｺﾞｼｯｸM" pitchFamily="50" charset="-128"/>
              </a:rPr>
              <a:t>清水 竜吾</a:t>
            </a:r>
            <a:endParaRPr lang="ja-JP" altLang="en-US" sz="5400" b="1" cap="all" dirty="0">
              <a:ln w="28575">
                <a:noFill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50" name="テキスト ボックス 1049"/>
          <p:cNvSpPr txBox="1"/>
          <p:nvPr/>
        </p:nvSpPr>
        <p:spPr>
          <a:xfrm>
            <a:off x="3764541" y="6974530"/>
            <a:ext cx="48173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n>
                  <a:solidFill>
                    <a:schemeClr val="bg1"/>
                  </a:solidFill>
                </a:ln>
              </a:rPr>
              <a:t>ウォーターフォール型</a:t>
            </a:r>
            <a:endParaRPr kumimoji="1" lang="ja-JP" altLang="en-US" sz="3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2852448" y="6787059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n>
                  <a:solidFill>
                    <a:schemeClr val="bg1"/>
                  </a:solidFill>
                </a:ln>
              </a:rPr>
              <a:t>非ウォーターフォール型</a:t>
            </a:r>
            <a:endParaRPr kumimoji="1" lang="ja-JP" altLang="en-US" sz="36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928927" y="7515705"/>
            <a:ext cx="5040000" cy="4493860"/>
            <a:chOff x="8600191" y="12230303"/>
            <a:chExt cx="5040000" cy="4493860"/>
          </a:xfrm>
        </p:grpSpPr>
        <p:cxnSp>
          <p:nvCxnSpPr>
            <p:cNvPr id="75" name="直線矢印コネクタ 74"/>
            <p:cNvCxnSpPr/>
            <p:nvPr/>
          </p:nvCxnSpPr>
          <p:spPr>
            <a:xfrm>
              <a:off x="8600191" y="16190303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11951331" y="1620094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ln>
                    <a:solidFill>
                      <a:schemeClr val="bg1"/>
                    </a:solidFill>
                  </a:ln>
                </a:rPr>
                <a:t>時間</a:t>
              </a:r>
              <a:endParaRPr kumimoji="1" lang="ja-JP" altLang="en-US" sz="2800" b="1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8666365" y="12447193"/>
              <a:ext cx="1814029" cy="494735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9565408" y="13172886"/>
              <a:ext cx="1814029" cy="494735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10986958" y="14723173"/>
              <a:ext cx="1814029" cy="494735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0" name="角丸四角形 79"/>
            <p:cNvSpPr/>
            <p:nvPr/>
          </p:nvSpPr>
          <p:spPr>
            <a:xfrm>
              <a:off x="10281279" y="13964549"/>
              <a:ext cx="1814029" cy="494735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1" name="直線コネクタ 80"/>
            <p:cNvCxnSpPr/>
            <p:nvPr/>
          </p:nvCxnSpPr>
          <p:spPr>
            <a:xfrm flipV="1">
              <a:off x="8600191" y="12230303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>
              <a:off x="10986958" y="12694561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stCxn id="77" idx="3"/>
            </p:cNvCxnSpPr>
            <p:nvPr/>
          </p:nvCxnSpPr>
          <p:spPr>
            <a:xfrm>
              <a:off x="10480394" y="12694561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11893972" y="13486225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1387408" y="13486225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>
              <a:off x="12616693" y="14263159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2110129" y="14263159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角丸四角形 87"/>
            <p:cNvSpPr/>
            <p:nvPr/>
          </p:nvSpPr>
          <p:spPr>
            <a:xfrm>
              <a:off x="11701512" y="15503017"/>
              <a:ext cx="1814029" cy="494735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89" name="直線矢印コネクタ 88"/>
            <p:cNvCxnSpPr/>
            <p:nvPr/>
          </p:nvCxnSpPr>
          <p:spPr>
            <a:xfrm>
              <a:off x="13357696" y="15021702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2851132" y="15021702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12983858" y="7507139"/>
            <a:ext cx="5040000" cy="4527514"/>
            <a:chOff x="11629504" y="7579147"/>
            <a:chExt cx="5040000" cy="4527514"/>
          </a:xfrm>
        </p:grpSpPr>
        <p:cxnSp>
          <p:nvCxnSpPr>
            <p:cNvPr id="92" name="直線矢印コネクタ 91"/>
            <p:cNvCxnSpPr/>
            <p:nvPr/>
          </p:nvCxnSpPr>
          <p:spPr>
            <a:xfrm>
              <a:off x="11629504" y="11572801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/>
            <p:cNvSpPr txBox="1"/>
            <p:nvPr/>
          </p:nvSpPr>
          <p:spPr>
            <a:xfrm>
              <a:off x="14980644" y="11583441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ln>
                    <a:solidFill>
                      <a:schemeClr val="bg1"/>
                    </a:solidFill>
                  </a:ln>
                </a:rPr>
                <a:t>時間</a:t>
              </a:r>
              <a:endParaRPr kumimoji="1" lang="ja-JP" altLang="en-US" sz="2800" b="1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94" name="角丸四角形 93"/>
            <p:cNvSpPr>
              <a:spLocks noChangeAspect="1"/>
            </p:cNvSpPr>
            <p:nvPr/>
          </p:nvSpPr>
          <p:spPr>
            <a:xfrm>
              <a:off x="11695678" y="7829691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5" name="角丸四角形 94"/>
            <p:cNvSpPr>
              <a:spLocks noChangeAspect="1"/>
            </p:cNvSpPr>
            <p:nvPr/>
          </p:nvSpPr>
          <p:spPr>
            <a:xfrm>
              <a:off x="12195453" y="8206139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角丸四角形 95"/>
            <p:cNvSpPr>
              <a:spLocks noChangeAspect="1"/>
            </p:cNvSpPr>
            <p:nvPr/>
          </p:nvSpPr>
          <p:spPr>
            <a:xfrm>
              <a:off x="13355750" y="8987963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角丸四角形 96"/>
            <p:cNvSpPr>
              <a:spLocks noChangeAspect="1"/>
            </p:cNvSpPr>
            <p:nvPr/>
          </p:nvSpPr>
          <p:spPr>
            <a:xfrm>
              <a:off x="12763360" y="8610398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8" name="直線コネクタ 97"/>
            <p:cNvCxnSpPr/>
            <p:nvPr/>
          </p:nvCxnSpPr>
          <p:spPr>
            <a:xfrm flipV="1">
              <a:off x="11629504" y="7612801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cxnSpLocks noChangeAspect="1"/>
            </p:cNvCxnSpPr>
            <p:nvPr/>
          </p:nvCxnSpPr>
          <p:spPr>
            <a:xfrm>
              <a:off x="12890898" y="796697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>
              <a:cxnSpLocks noChangeAspect="1"/>
            </p:cNvCxnSpPr>
            <p:nvPr/>
          </p:nvCxnSpPr>
          <p:spPr>
            <a:xfrm>
              <a:off x="13363963" y="8371235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cxnSpLocks noChangeAspect="1"/>
            </p:cNvCxnSpPr>
            <p:nvPr/>
          </p:nvCxnSpPr>
          <p:spPr>
            <a:xfrm>
              <a:off x="13102468" y="8371235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角丸四角形 119"/>
            <p:cNvSpPr>
              <a:spLocks noChangeAspect="1"/>
            </p:cNvSpPr>
            <p:nvPr/>
          </p:nvSpPr>
          <p:spPr>
            <a:xfrm>
              <a:off x="13966933" y="9386953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4" name="直線コネクタ 123"/>
            <p:cNvCxnSpPr>
              <a:cxnSpLocks noChangeAspect="1"/>
            </p:cNvCxnSpPr>
            <p:nvPr/>
          </p:nvCxnSpPr>
          <p:spPr>
            <a:xfrm>
              <a:off x="12637616" y="796697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>
              <a:cxnSpLocks noChangeAspect="1"/>
            </p:cNvCxnSpPr>
            <p:nvPr/>
          </p:nvCxnSpPr>
          <p:spPr>
            <a:xfrm>
              <a:off x="13933760" y="876279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>
              <a:cxnSpLocks noChangeAspect="1"/>
            </p:cNvCxnSpPr>
            <p:nvPr/>
          </p:nvCxnSpPr>
          <p:spPr>
            <a:xfrm>
              <a:off x="13672265" y="876279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>
              <a:cxnSpLocks noChangeAspect="1"/>
            </p:cNvCxnSpPr>
            <p:nvPr/>
          </p:nvCxnSpPr>
          <p:spPr>
            <a:xfrm>
              <a:off x="14555295" y="914018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cxnSpLocks noChangeAspect="1"/>
            </p:cNvCxnSpPr>
            <p:nvPr/>
          </p:nvCxnSpPr>
          <p:spPr>
            <a:xfrm>
              <a:off x="14293800" y="914018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角丸四角形 129"/>
            <p:cNvSpPr>
              <a:spLocks noChangeAspect="1"/>
            </p:cNvSpPr>
            <p:nvPr/>
          </p:nvSpPr>
          <p:spPr>
            <a:xfrm>
              <a:off x="13059746" y="9667379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1" name="角丸四角形 130"/>
            <p:cNvSpPr>
              <a:spLocks noChangeAspect="1"/>
            </p:cNvSpPr>
            <p:nvPr/>
          </p:nvSpPr>
          <p:spPr>
            <a:xfrm>
              <a:off x="13559521" y="10043827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2" name="角丸四角形 131"/>
            <p:cNvSpPr>
              <a:spLocks noChangeAspect="1"/>
            </p:cNvSpPr>
            <p:nvPr/>
          </p:nvSpPr>
          <p:spPr>
            <a:xfrm>
              <a:off x="14719818" y="10825651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3" name="角丸四角形 132"/>
            <p:cNvSpPr>
              <a:spLocks noChangeAspect="1"/>
            </p:cNvSpPr>
            <p:nvPr/>
          </p:nvSpPr>
          <p:spPr>
            <a:xfrm>
              <a:off x="14127428" y="10448086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4" name="直線矢印コネクタ 133"/>
            <p:cNvCxnSpPr>
              <a:cxnSpLocks noChangeAspect="1"/>
            </p:cNvCxnSpPr>
            <p:nvPr/>
          </p:nvCxnSpPr>
          <p:spPr>
            <a:xfrm>
              <a:off x="14254966" y="980466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矢印コネクタ 134"/>
            <p:cNvCxnSpPr>
              <a:cxnSpLocks noChangeAspect="1"/>
            </p:cNvCxnSpPr>
            <p:nvPr/>
          </p:nvCxnSpPr>
          <p:spPr>
            <a:xfrm>
              <a:off x="14728031" y="10208923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cxnSpLocks noChangeAspect="1"/>
            </p:cNvCxnSpPr>
            <p:nvPr/>
          </p:nvCxnSpPr>
          <p:spPr>
            <a:xfrm>
              <a:off x="14466536" y="10208923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角丸四角形 136"/>
            <p:cNvSpPr>
              <a:spLocks noChangeAspect="1"/>
            </p:cNvSpPr>
            <p:nvPr/>
          </p:nvSpPr>
          <p:spPr>
            <a:xfrm>
              <a:off x="15331001" y="11224641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8" name="直線コネクタ 137"/>
            <p:cNvCxnSpPr>
              <a:cxnSpLocks noChangeAspect="1"/>
            </p:cNvCxnSpPr>
            <p:nvPr/>
          </p:nvCxnSpPr>
          <p:spPr>
            <a:xfrm>
              <a:off x="14001684" y="980466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cxnSpLocks noChangeAspect="1"/>
            </p:cNvCxnSpPr>
            <p:nvPr/>
          </p:nvCxnSpPr>
          <p:spPr>
            <a:xfrm>
              <a:off x="15297828" y="1060048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cxnSpLocks noChangeAspect="1"/>
            </p:cNvCxnSpPr>
            <p:nvPr/>
          </p:nvCxnSpPr>
          <p:spPr>
            <a:xfrm>
              <a:off x="15036333" y="1060048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>
              <a:cxnSpLocks noChangeAspect="1"/>
            </p:cNvCxnSpPr>
            <p:nvPr/>
          </p:nvCxnSpPr>
          <p:spPr>
            <a:xfrm>
              <a:off x="15919363" y="10977872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cxnSpLocks noChangeAspect="1"/>
            </p:cNvCxnSpPr>
            <p:nvPr/>
          </p:nvCxnSpPr>
          <p:spPr>
            <a:xfrm>
              <a:off x="15657868" y="10977872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cxnSpLocks noChangeAspect="1"/>
            </p:cNvCxnSpPr>
            <p:nvPr/>
          </p:nvCxnSpPr>
          <p:spPr>
            <a:xfrm>
              <a:off x="13717736" y="942821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cxnSpLocks noChangeAspect="1"/>
            </p:cNvCxnSpPr>
            <p:nvPr/>
          </p:nvCxnSpPr>
          <p:spPr>
            <a:xfrm>
              <a:off x="13728087" y="942821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矢印コネクタ 144"/>
            <p:cNvCxnSpPr>
              <a:cxnSpLocks noChangeAspect="1"/>
            </p:cNvCxnSpPr>
            <p:nvPr/>
          </p:nvCxnSpPr>
          <p:spPr>
            <a:xfrm>
              <a:off x="12195453" y="7587713"/>
              <a:ext cx="0" cy="241978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>
              <a:cxnSpLocks noChangeAspect="1"/>
            </p:cNvCxnSpPr>
            <p:nvPr/>
          </p:nvCxnSpPr>
          <p:spPr>
            <a:xfrm>
              <a:off x="12195452" y="7579147"/>
              <a:ext cx="396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>
              <a:cxnSpLocks noChangeAspect="1"/>
            </p:cNvCxnSpPr>
            <p:nvPr/>
          </p:nvCxnSpPr>
          <p:spPr>
            <a:xfrm>
              <a:off x="16110937" y="7579149"/>
              <a:ext cx="0" cy="363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12961782" y="12216013"/>
            <a:ext cx="5040000" cy="4527514"/>
            <a:chOff x="11734966" y="12187659"/>
            <a:chExt cx="5040000" cy="4527514"/>
          </a:xfrm>
        </p:grpSpPr>
        <p:cxnSp>
          <p:nvCxnSpPr>
            <p:cNvPr id="149" name="直線矢印コネクタ 148"/>
            <p:cNvCxnSpPr/>
            <p:nvPr/>
          </p:nvCxnSpPr>
          <p:spPr>
            <a:xfrm>
              <a:off x="11734966" y="16181313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/>
            <p:cNvSpPr txBox="1"/>
            <p:nvPr/>
          </p:nvSpPr>
          <p:spPr>
            <a:xfrm>
              <a:off x="15086106" y="1619195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ln>
                    <a:solidFill>
                      <a:schemeClr val="bg1"/>
                    </a:solidFill>
                  </a:ln>
                </a:rPr>
                <a:t>時間</a:t>
              </a:r>
              <a:endParaRPr kumimoji="1" lang="ja-JP" altLang="en-US" sz="2800" b="1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1" name="角丸四角形 150"/>
            <p:cNvSpPr>
              <a:spLocks noChangeAspect="1"/>
            </p:cNvSpPr>
            <p:nvPr/>
          </p:nvSpPr>
          <p:spPr>
            <a:xfrm>
              <a:off x="11801140" y="12438203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2" name="角丸四角形 151"/>
            <p:cNvSpPr>
              <a:spLocks noChangeAspect="1"/>
            </p:cNvSpPr>
            <p:nvPr/>
          </p:nvSpPr>
          <p:spPr>
            <a:xfrm>
              <a:off x="12300915" y="12814651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3" name="角丸四角形 152"/>
            <p:cNvSpPr>
              <a:spLocks noChangeAspect="1"/>
            </p:cNvSpPr>
            <p:nvPr/>
          </p:nvSpPr>
          <p:spPr>
            <a:xfrm>
              <a:off x="12868448" y="13216306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4" name="角丸四角形 153"/>
            <p:cNvSpPr>
              <a:spLocks noChangeAspect="1"/>
            </p:cNvSpPr>
            <p:nvPr/>
          </p:nvSpPr>
          <p:spPr>
            <a:xfrm>
              <a:off x="13480252" y="13610473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55" name="直線コネクタ 154"/>
            <p:cNvCxnSpPr/>
            <p:nvPr/>
          </p:nvCxnSpPr>
          <p:spPr>
            <a:xfrm flipV="1">
              <a:off x="11734966" y="12221313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cxnSpLocks noChangeAspect="1"/>
            </p:cNvCxnSpPr>
            <p:nvPr/>
          </p:nvCxnSpPr>
          <p:spPr>
            <a:xfrm>
              <a:off x="12996360" y="1257548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>
              <a:cxnSpLocks noChangeAspect="1"/>
            </p:cNvCxnSpPr>
            <p:nvPr/>
          </p:nvCxnSpPr>
          <p:spPr>
            <a:xfrm>
              <a:off x="13469425" y="12979747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cxnSpLocks noChangeAspect="1"/>
            </p:cNvCxnSpPr>
            <p:nvPr/>
          </p:nvCxnSpPr>
          <p:spPr>
            <a:xfrm>
              <a:off x="13207930" y="12979747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角丸四角形 158"/>
            <p:cNvSpPr>
              <a:spLocks noChangeAspect="1"/>
            </p:cNvSpPr>
            <p:nvPr/>
          </p:nvSpPr>
          <p:spPr>
            <a:xfrm>
              <a:off x="14072395" y="13995465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60" name="直線コネクタ 159"/>
            <p:cNvCxnSpPr>
              <a:cxnSpLocks noChangeAspect="1"/>
            </p:cNvCxnSpPr>
            <p:nvPr/>
          </p:nvCxnSpPr>
          <p:spPr>
            <a:xfrm>
              <a:off x="12743078" y="1257548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>
              <a:cxnSpLocks noChangeAspect="1"/>
            </p:cNvCxnSpPr>
            <p:nvPr/>
          </p:nvCxnSpPr>
          <p:spPr>
            <a:xfrm>
              <a:off x="14039222" y="13371310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cxnSpLocks noChangeAspect="1"/>
            </p:cNvCxnSpPr>
            <p:nvPr/>
          </p:nvCxnSpPr>
          <p:spPr>
            <a:xfrm>
              <a:off x="13777727" y="13371310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/>
            <p:cNvCxnSpPr>
              <a:cxnSpLocks noChangeAspect="1"/>
            </p:cNvCxnSpPr>
            <p:nvPr/>
          </p:nvCxnSpPr>
          <p:spPr>
            <a:xfrm>
              <a:off x="14660757" y="1374869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cxnSpLocks noChangeAspect="1"/>
            </p:cNvCxnSpPr>
            <p:nvPr/>
          </p:nvCxnSpPr>
          <p:spPr>
            <a:xfrm>
              <a:off x="14399262" y="1374869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角丸四角形 164"/>
            <p:cNvSpPr>
              <a:spLocks noChangeAspect="1"/>
            </p:cNvSpPr>
            <p:nvPr/>
          </p:nvSpPr>
          <p:spPr>
            <a:xfrm>
              <a:off x="13165208" y="14275891"/>
              <a:ext cx="907015" cy="247368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角丸四角形 165"/>
            <p:cNvSpPr>
              <a:spLocks noChangeAspect="1"/>
            </p:cNvSpPr>
            <p:nvPr/>
          </p:nvSpPr>
          <p:spPr>
            <a:xfrm>
              <a:off x="13664983" y="14652339"/>
              <a:ext cx="907015" cy="247368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7" name="角丸四角形 166"/>
            <p:cNvSpPr>
              <a:spLocks noChangeAspect="1"/>
            </p:cNvSpPr>
            <p:nvPr/>
          </p:nvSpPr>
          <p:spPr>
            <a:xfrm>
              <a:off x="14233566" y="15056598"/>
              <a:ext cx="907015" cy="247368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8" name="角丸四角形 167"/>
            <p:cNvSpPr>
              <a:spLocks noChangeAspect="1"/>
            </p:cNvSpPr>
            <p:nvPr/>
          </p:nvSpPr>
          <p:spPr>
            <a:xfrm>
              <a:off x="14851410" y="15448161"/>
              <a:ext cx="907015" cy="247368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69" name="直線矢印コネクタ 168"/>
            <p:cNvCxnSpPr>
              <a:cxnSpLocks noChangeAspect="1"/>
            </p:cNvCxnSpPr>
            <p:nvPr/>
          </p:nvCxnSpPr>
          <p:spPr>
            <a:xfrm>
              <a:off x="14360428" y="14413176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矢印コネクタ 169"/>
            <p:cNvCxnSpPr>
              <a:cxnSpLocks noChangeAspect="1"/>
            </p:cNvCxnSpPr>
            <p:nvPr/>
          </p:nvCxnSpPr>
          <p:spPr>
            <a:xfrm>
              <a:off x="14833493" y="14817435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cxnSpLocks noChangeAspect="1"/>
            </p:cNvCxnSpPr>
            <p:nvPr/>
          </p:nvCxnSpPr>
          <p:spPr>
            <a:xfrm>
              <a:off x="14571998" y="14817435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角丸四角形 171"/>
            <p:cNvSpPr>
              <a:spLocks noChangeAspect="1"/>
            </p:cNvSpPr>
            <p:nvPr/>
          </p:nvSpPr>
          <p:spPr>
            <a:xfrm>
              <a:off x="15436463" y="15833153"/>
              <a:ext cx="907015" cy="247368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9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73" name="直線コネクタ 172"/>
            <p:cNvCxnSpPr>
              <a:cxnSpLocks noChangeAspect="1"/>
            </p:cNvCxnSpPr>
            <p:nvPr/>
          </p:nvCxnSpPr>
          <p:spPr>
            <a:xfrm>
              <a:off x="14107146" y="14413176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線矢印コネクタ 173"/>
            <p:cNvCxnSpPr>
              <a:cxnSpLocks noChangeAspect="1"/>
            </p:cNvCxnSpPr>
            <p:nvPr/>
          </p:nvCxnSpPr>
          <p:spPr>
            <a:xfrm>
              <a:off x="15403290" y="1520899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cxnSpLocks noChangeAspect="1"/>
            </p:cNvCxnSpPr>
            <p:nvPr/>
          </p:nvCxnSpPr>
          <p:spPr>
            <a:xfrm>
              <a:off x="15141795" y="1520899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矢印コネクタ 175"/>
            <p:cNvCxnSpPr>
              <a:cxnSpLocks noChangeAspect="1"/>
            </p:cNvCxnSpPr>
            <p:nvPr/>
          </p:nvCxnSpPr>
          <p:spPr>
            <a:xfrm>
              <a:off x="16024825" y="15586384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>
              <a:cxnSpLocks noChangeAspect="1"/>
            </p:cNvCxnSpPr>
            <p:nvPr/>
          </p:nvCxnSpPr>
          <p:spPr>
            <a:xfrm>
              <a:off x="15763330" y="15586384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矢印コネクタ 177"/>
            <p:cNvCxnSpPr>
              <a:cxnSpLocks noChangeAspect="1"/>
            </p:cNvCxnSpPr>
            <p:nvPr/>
          </p:nvCxnSpPr>
          <p:spPr>
            <a:xfrm>
              <a:off x="13823198" y="14036728"/>
              <a:ext cx="0" cy="2391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>
              <a:cxnSpLocks noChangeAspect="1"/>
            </p:cNvCxnSpPr>
            <p:nvPr/>
          </p:nvCxnSpPr>
          <p:spPr>
            <a:xfrm>
              <a:off x="13833549" y="14036728"/>
              <a:ext cx="2532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矢印コネクタ 179"/>
            <p:cNvCxnSpPr>
              <a:cxnSpLocks noChangeAspect="1"/>
            </p:cNvCxnSpPr>
            <p:nvPr/>
          </p:nvCxnSpPr>
          <p:spPr>
            <a:xfrm>
              <a:off x="12300915" y="12196225"/>
              <a:ext cx="0" cy="241978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>
              <a:cxnSpLocks noChangeAspect="1"/>
            </p:cNvCxnSpPr>
            <p:nvPr/>
          </p:nvCxnSpPr>
          <p:spPr>
            <a:xfrm>
              <a:off x="12300914" y="12187659"/>
              <a:ext cx="3960000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cxnSpLocks noChangeAspect="1"/>
            </p:cNvCxnSpPr>
            <p:nvPr/>
          </p:nvCxnSpPr>
          <p:spPr>
            <a:xfrm>
              <a:off x="16216399" y="12187661"/>
              <a:ext cx="0" cy="36360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28927" y="12207752"/>
            <a:ext cx="5040000" cy="4493860"/>
            <a:chOff x="2705983" y="12207752"/>
            <a:chExt cx="5040000" cy="4493860"/>
          </a:xfrm>
        </p:grpSpPr>
        <p:cxnSp>
          <p:nvCxnSpPr>
            <p:cNvPr id="184" name="直線矢印コネクタ 183"/>
            <p:cNvCxnSpPr/>
            <p:nvPr/>
          </p:nvCxnSpPr>
          <p:spPr>
            <a:xfrm>
              <a:off x="2705983" y="16167752"/>
              <a:ext cx="50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/>
            <p:cNvSpPr txBox="1"/>
            <p:nvPr/>
          </p:nvSpPr>
          <p:spPr>
            <a:xfrm>
              <a:off x="6057123" y="1617839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ln>
                    <a:solidFill>
                      <a:schemeClr val="bg1"/>
                    </a:solidFill>
                  </a:ln>
                </a:rPr>
                <a:t>時間</a:t>
              </a:r>
              <a:endParaRPr kumimoji="1" lang="ja-JP" altLang="en-US" sz="2800" b="1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6" name="角丸四角形 185"/>
            <p:cNvSpPr/>
            <p:nvPr/>
          </p:nvSpPr>
          <p:spPr>
            <a:xfrm>
              <a:off x="2772157" y="12424642"/>
              <a:ext cx="1814029" cy="494735"/>
            </a:xfrm>
            <a:prstGeom prst="roundRect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要件定義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角丸四角形 186"/>
            <p:cNvSpPr/>
            <p:nvPr/>
          </p:nvSpPr>
          <p:spPr>
            <a:xfrm>
              <a:off x="3671200" y="13150335"/>
              <a:ext cx="1814029" cy="494735"/>
            </a:xfrm>
            <a:prstGeom prst="roundRect">
              <a:avLst/>
            </a:prstGeom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設計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8" name="角丸四角形 187"/>
            <p:cNvSpPr/>
            <p:nvPr/>
          </p:nvSpPr>
          <p:spPr>
            <a:xfrm>
              <a:off x="4401892" y="13953945"/>
              <a:ext cx="1814029" cy="494735"/>
            </a:xfrm>
            <a:prstGeom prst="roundRect">
              <a:avLst/>
            </a:prstGeom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テスト設計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9" name="角丸四角形 188"/>
            <p:cNvSpPr/>
            <p:nvPr/>
          </p:nvSpPr>
          <p:spPr>
            <a:xfrm>
              <a:off x="5142895" y="14718933"/>
              <a:ext cx="1814029" cy="494735"/>
            </a:xfrm>
            <a:prstGeom prst="roundRect">
              <a:avLst/>
            </a:prstGeom>
            <a:solidFill>
              <a:schemeClr val="accent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ln>
                    <a:solidFill>
                      <a:sysClr val="windowText" lastClr="000000"/>
                    </a:solidFill>
                  </a:ln>
                </a:rPr>
                <a:t>コーディング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90" name="直線コネクタ 189"/>
            <p:cNvCxnSpPr/>
            <p:nvPr/>
          </p:nvCxnSpPr>
          <p:spPr>
            <a:xfrm flipV="1">
              <a:off x="2705983" y="12207752"/>
              <a:ext cx="0" cy="3960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矢印コネクタ 190"/>
            <p:cNvCxnSpPr/>
            <p:nvPr/>
          </p:nvCxnSpPr>
          <p:spPr>
            <a:xfrm>
              <a:off x="5092750" y="12672010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86" idx="3"/>
            </p:cNvCxnSpPr>
            <p:nvPr/>
          </p:nvCxnSpPr>
          <p:spPr>
            <a:xfrm>
              <a:off x="4586186" y="12672010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矢印コネクタ 192"/>
            <p:cNvCxnSpPr/>
            <p:nvPr/>
          </p:nvCxnSpPr>
          <p:spPr>
            <a:xfrm>
              <a:off x="5999764" y="13463674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>
              <a:off x="5493200" y="13463674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矢印コネクタ 194"/>
            <p:cNvCxnSpPr/>
            <p:nvPr/>
          </p:nvCxnSpPr>
          <p:spPr>
            <a:xfrm>
              <a:off x="6722485" y="14240608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>
              <a:off x="6215921" y="14240608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角丸四角形 196"/>
            <p:cNvSpPr/>
            <p:nvPr/>
          </p:nvSpPr>
          <p:spPr>
            <a:xfrm>
              <a:off x="5807304" y="15480466"/>
              <a:ext cx="1814029" cy="494735"/>
            </a:xfrm>
            <a:prstGeom prst="roundRect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ln>
                    <a:solidFill>
                      <a:sysClr val="windowText" lastClr="000000"/>
                    </a:solidFill>
                  </a:ln>
                </a:rPr>
                <a:t>テスト実施</a:t>
              </a:r>
              <a:endParaRPr kumimoji="1" lang="ja-JP" altLang="en-US" sz="20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98" name="直線矢印コネクタ 197"/>
            <p:cNvCxnSpPr/>
            <p:nvPr/>
          </p:nvCxnSpPr>
          <p:spPr>
            <a:xfrm>
              <a:off x="7463488" y="14999151"/>
              <a:ext cx="0" cy="4783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>
              <a:off x="6956924" y="14999151"/>
              <a:ext cx="5065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テキスト ボックス 201"/>
          <p:cNvSpPr txBox="1"/>
          <p:nvPr/>
        </p:nvSpPr>
        <p:spPr>
          <a:xfrm>
            <a:off x="3025877" y="12345568"/>
            <a:ext cx="738664" cy="3734356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kumimoji="1" lang="ja-JP" altLang="en-US" sz="3600" b="1" dirty="0" smtClean="0">
                <a:ln>
                  <a:solidFill>
                    <a:schemeClr val="bg1"/>
                  </a:solidFill>
                </a:ln>
              </a:rPr>
              <a:t>テストファースト</a:t>
            </a:r>
            <a:endParaRPr kumimoji="1" lang="ja-JP" altLang="en-US" sz="3600" b="1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58998162"/>
              </p:ext>
            </p:extLst>
          </p:nvPr>
        </p:nvGraphicFramePr>
        <p:xfrm>
          <a:off x="2916536" y="18704383"/>
          <a:ext cx="16273808" cy="3636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C:\Users\Air\AppData\Local\Microsoft\Windows\Temporary Internet Files\Content.IE5\0OFFHAIL\MC900054735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84" y="24645121"/>
            <a:ext cx="3907324" cy="47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形吹き出し 9"/>
          <p:cNvSpPr/>
          <p:nvPr/>
        </p:nvSpPr>
        <p:spPr>
          <a:xfrm>
            <a:off x="7269074" y="24017718"/>
            <a:ext cx="11705245" cy="5343949"/>
          </a:xfrm>
          <a:prstGeom prst="cloudCallout">
            <a:avLst>
              <a:gd name="adj1" fmla="val -64937"/>
              <a:gd name="adj2" fmla="val 17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ＤＦＧ超極太丸ゴシック体" pitchFamily="50" charset="-128"/>
                <a:ea typeface="ＤＦＧ超極太丸ゴシック体" pitchFamily="50" charset="-128"/>
              </a:rPr>
              <a:t>ソフトウェア開発に</a:t>
            </a:r>
            <a:endParaRPr lang="en-US" altLang="ja-JP" sz="4800" dirty="0" smtClean="0">
              <a:latin typeface="ＤＦＧ超極太丸ゴシック体" pitchFamily="50" charset="-128"/>
              <a:ea typeface="ＤＦＧ超極太丸ゴシック体" pitchFamily="50" charset="-128"/>
            </a:endParaRPr>
          </a:p>
          <a:p>
            <a:pPr algn="ctr"/>
            <a:r>
              <a:rPr lang="ja-JP" altLang="en-US" sz="4800" dirty="0" smtClean="0">
                <a:latin typeface="ＤＦＧ超極太丸ゴシック体" pitchFamily="50" charset="-128"/>
                <a:ea typeface="ＤＦＧ超極太丸ゴシック体" pitchFamily="50" charset="-128"/>
              </a:rPr>
              <a:t>おけるリーダとして</a:t>
            </a:r>
            <a:r>
              <a:rPr lang="ja-JP" altLang="en-US" sz="4800" dirty="0">
                <a:latin typeface="ＤＦＧ超極太丸ゴシック体" pitchFamily="50" charset="-128"/>
                <a:ea typeface="ＤＦＧ超極太丸ゴシック体" pitchFamily="50" charset="-128"/>
              </a:rPr>
              <a:t>，</a:t>
            </a:r>
            <a:endParaRPr lang="en-US" altLang="ja-JP" sz="4800" dirty="0" smtClean="0">
              <a:latin typeface="ＤＦＧ超極太丸ゴシック体" pitchFamily="50" charset="-128"/>
              <a:ea typeface="ＤＦＧ超極太丸ゴシック体" pitchFamily="50" charset="-128"/>
            </a:endParaRPr>
          </a:p>
          <a:p>
            <a:pPr algn="ctr"/>
            <a:r>
              <a:rPr lang="ja-JP" altLang="en-US" sz="4800" dirty="0" smtClean="0">
                <a:latin typeface="ＤＦＧ超極太丸ゴシック体" pitchFamily="50" charset="-128"/>
                <a:ea typeface="ＤＦＧ超極太丸ゴシック体" pitchFamily="50" charset="-128"/>
              </a:rPr>
              <a:t>ソフトウェア開発に</a:t>
            </a:r>
            <a:endParaRPr lang="en-US" altLang="ja-JP" sz="4800" dirty="0" smtClean="0">
              <a:latin typeface="ＤＦＧ超極太丸ゴシック体" pitchFamily="50" charset="-128"/>
              <a:ea typeface="ＤＦＧ超極太丸ゴシック体" pitchFamily="50" charset="-128"/>
            </a:endParaRPr>
          </a:p>
          <a:p>
            <a:pPr algn="ctr"/>
            <a:r>
              <a:rPr lang="ja-JP" altLang="en-US" sz="4800" dirty="0" smtClean="0">
                <a:latin typeface="ＤＦＧ超極太丸ゴシック体" pitchFamily="50" charset="-128"/>
                <a:ea typeface="ＤＦＧ超極太丸ゴシック体" pitchFamily="50" charset="-128"/>
              </a:rPr>
              <a:t>ついて深く理解する</a:t>
            </a:r>
            <a:endParaRPr lang="en-US" altLang="ja-JP" sz="4800" dirty="0" smtClean="0">
              <a:latin typeface="ＤＦＧ超極太丸ゴシック体" pitchFamily="50" charset="-128"/>
              <a:ea typeface="ＤＦＧ超極太丸ゴシック体" pitchFamily="50" charset="-128"/>
            </a:endParaRPr>
          </a:p>
          <a:p>
            <a:pPr algn="ctr"/>
            <a:r>
              <a:rPr lang="ja-JP" altLang="en-US" sz="4800" dirty="0" smtClean="0">
                <a:latin typeface="ＤＦＧ超極太丸ゴシック体" pitchFamily="50" charset="-128"/>
                <a:ea typeface="ＤＦＧ超極太丸ゴシック体" pitchFamily="50" charset="-128"/>
              </a:rPr>
              <a:t>必要性がある！</a:t>
            </a:r>
            <a:endParaRPr kumimoji="1" lang="ja-JP" altLang="en-US" sz="4800" dirty="0">
              <a:latin typeface="ＤＦＧ超極太丸ゴシック体" pitchFamily="50" charset="-128"/>
              <a:ea typeface="ＤＦＧ超極太丸ゴシック体" pitchFamily="50" charset="-128"/>
            </a:endParaRPr>
          </a:p>
        </p:txBody>
      </p:sp>
      <p:sp>
        <p:nvSpPr>
          <p:cNvPr id="14" name="稲妻 13"/>
          <p:cNvSpPr/>
          <p:nvPr/>
        </p:nvSpPr>
        <p:spPr>
          <a:xfrm flipH="1">
            <a:off x="6948984" y="23313035"/>
            <a:ext cx="1260000" cy="126000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稲妻 147"/>
          <p:cNvSpPr/>
          <p:nvPr/>
        </p:nvSpPr>
        <p:spPr>
          <a:xfrm rot="2700000" flipH="1">
            <a:off x="7281947" y="24060192"/>
            <a:ext cx="1260000" cy="126000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稲妻 182"/>
          <p:cNvSpPr/>
          <p:nvPr/>
        </p:nvSpPr>
        <p:spPr>
          <a:xfrm rot="-2700000" flipH="1">
            <a:off x="6258946" y="23075047"/>
            <a:ext cx="1260000" cy="126000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859262" y="19317082"/>
            <a:ext cx="16331082" cy="2349703"/>
          </a:xfrm>
          <a:prstGeom prst="ellipse">
            <a:avLst/>
          </a:prstGeom>
          <a:noFill/>
          <a:ln w="127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718316" y="19448577"/>
            <a:ext cx="3809221" cy="2218208"/>
          </a:xfrm>
          <a:prstGeom prst="ellipse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10405367" y="18268692"/>
            <a:ext cx="6438037" cy="1179885"/>
          </a:xfrm>
          <a:custGeom>
            <a:avLst/>
            <a:gdLst>
              <a:gd name="connsiteX0" fmla="*/ 9529010 w 9529010"/>
              <a:gd name="connsiteY0" fmla="*/ 1179885 h 1179885"/>
              <a:gd name="connsiteX1" fmla="*/ 4379494 w 9529010"/>
              <a:gd name="connsiteY1" fmla="*/ 790 h 1179885"/>
              <a:gd name="connsiteX2" fmla="*/ 0 w 9529010"/>
              <a:gd name="connsiteY2" fmla="*/ 1035506 h 1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9010" h="1179885">
                <a:moveTo>
                  <a:pt x="9529010" y="1179885"/>
                </a:moveTo>
                <a:cubicBezTo>
                  <a:pt x="7748336" y="602369"/>
                  <a:pt x="5967662" y="24853"/>
                  <a:pt x="4379494" y="790"/>
                </a:cubicBezTo>
                <a:cubicBezTo>
                  <a:pt x="2791326" y="-23273"/>
                  <a:pt x="1395663" y="506116"/>
                  <a:pt x="0" y="1035506"/>
                </a:cubicBezTo>
              </a:path>
            </a:pathLst>
          </a:custGeom>
          <a:noFill/>
          <a:ln w="1270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雲形吹き出し 1"/>
          <p:cNvSpPr/>
          <p:nvPr/>
        </p:nvSpPr>
        <p:spPr>
          <a:xfrm>
            <a:off x="14602063" y="21910677"/>
            <a:ext cx="6257199" cy="3310429"/>
          </a:xfrm>
          <a:prstGeom prst="cloudCallout">
            <a:avLst>
              <a:gd name="adj1" fmla="val -36523"/>
              <a:gd name="adj2" fmla="val -9253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現実のソフトウェア開発をテストに着目して</a:t>
            </a:r>
            <a:r>
              <a:rPr kumimoji="1" lang="ja-JP" altLang="en-US" sz="3200" b="1" smtClean="0"/>
              <a:t>開発プロセスを</a:t>
            </a:r>
            <a:r>
              <a:rPr kumimoji="1" lang="ja-JP" altLang="en-US" sz="3200" b="1" dirty="0" smtClean="0"/>
              <a:t>明らかにする．</a:t>
            </a:r>
            <a:endParaRPr kumimoji="1" lang="ja-JP" altLang="en-US" sz="32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7230776" y="6028070"/>
            <a:ext cx="69910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u="sng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さまざまな開発プロセス</a:t>
            </a:r>
            <a:endParaRPr lang="ja-JP" altLang="en-US" sz="4800" b="1" u="sng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252240" y="8771627"/>
            <a:ext cx="3688037" cy="3614064"/>
          </a:xfrm>
          <a:prstGeom prst="cloudCallout">
            <a:avLst>
              <a:gd name="adj1" fmla="val 88129"/>
              <a:gd name="adj2" fmla="val 398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実際のプロジェクトはどうなっているのだろうか・・・？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3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2412481" y="27813395"/>
            <a:ext cx="17569951" cy="20882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800" dirty="0"/>
          </a:p>
        </p:txBody>
      </p:sp>
      <p:sp>
        <p:nvSpPr>
          <p:cNvPr id="45" name="正方形/長方形 44"/>
          <p:cNvSpPr/>
          <p:nvPr/>
        </p:nvSpPr>
        <p:spPr>
          <a:xfrm>
            <a:off x="2412480" y="22880935"/>
            <a:ext cx="17569952" cy="345638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12480" y="1818507"/>
            <a:ext cx="17569952" cy="1971098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2441" y="1458467"/>
            <a:ext cx="17569952" cy="1971098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ローチャート : 判断 6"/>
          <p:cNvSpPr/>
          <p:nvPr/>
        </p:nvSpPr>
        <p:spPr>
          <a:xfrm>
            <a:off x="2700992" y="558467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研究方法</a:t>
            </a:r>
            <a:endParaRPr lang="en-US" altLang="ja-JP" sz="36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052442" y="22592715"/>
            <a:ext cx="17569952" cy="345638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判断 19"/>
          <p:cNvSpPr/>
          <p:nvPr/>
        </p:nvSpPr>
        <p:spPr>
          <a:xfrm>
            <a:off x="2700992" y="21692715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スケジュール</a:t>
            </a:r>
            <a:endParaRPr lang="en-US" altLang="ja-JP" sz="24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2442" y="27525363"/>
            <a:ext cx="17569951" cy="20882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2441" y="28389459"/>
            <a:ext cx="17569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19062" lvl="1" indent="-342900">
              <a:buFont typeface="Arial" pitchFamily="34" charset="0"/>
              <a:buChar char="•"/>
            </a:pP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Mint(</a:t>
            </a:r>
            <a:r>
              <a:rPr lang="ja-JP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経営情報研究会</a:t>
            </a: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).</a:t>
            </a:r>
            <a:r>
              <a:rPr lang="ja-JP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図解でわかる ソフトウェア開発のすべて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第</a:t>
            </a:r>
            <a:r>
              <a:rPr lang="ja-JP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？版</a:t>
            </a: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日本実業出版社</a:t>
            </a: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2000, 327p.</a:t>
            </a:r>
            <a:endParaRPr lang="ja-JP" altLang="en-US" sz="2300" dirty="0">
              <a:ln>
                <a:solidFill>
                  <a:schemeClr val="bg1"/>
                </a:solidFill>
              </a:ln>
              <a:latin typeface="ＭＳ ゴシック" pitchFamily="49" charset="-128"/>
              <a:ea typeface="ＭＳ ゴシック" pitchFamily="49" charset="-128"/>
            </a:endParaRPr>
          </a:p>
          <a:p>
            <a:pPr marL="1819062" lvl="1" indent="-342900">
              <a:buFont typeface="Arial" pitchFamily="34" charset="0"/>
              <a:buChar char="•"/>
            </a:pP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飯山教史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町田欣史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高橋和也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小堀一雄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現場で使えるソフトウェアテスト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第？版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ja-JP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翔泳社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2008, 344p.</a:t>
            </a:r>
            <a:endParaRPr lang="ja-JP" altLang="ja-JP" sz="2300" dirty="0" smtClean="0">
              <a:ln>
                <a:solidFill>
                  <a:schemeClr val="bg1"/>
                </a:solidFill>
              </a:ln>
              <a:latin typeface="ＭＳ ゴシック" pitchFamily="49" charset="-128"/>
              <a:ea typeface="ＭＳ ゴシック" pitchFamily="49" charset="-128"/>
            </a:endParaRPr>
          </a:p>
          <a:p>
            <a:pPr marL="1819062" lvl="1" indent="-342900">
              <a:buFont typeface="Arial" pitchFamily="34" charset="0"/>
              <a:buChar char="•"/>
            </a:pPr>
            <a:r>
              <a:rPr lang="zh-TW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佐藤 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聖規</a:t>
            </a:r>
            <a:r>
              <a:rPr lang="en-US" altLang="zh-TW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和田 貴久</a:t>
            </a:r>
            <a:r>
              <a:rPr lang="en-US" altLang="zh-TW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河村 雅人</a:t>
            </a:r>
            <a:r>
              <a:rPr lang="en-US" altLang="zh-TW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米沢 弘樹</a:t>
            </a:r>
            <a:r>
              <a:rPr lang="en-US" altLang="zh-TW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山岸 啓</a:t>
            </a:r>
            <a:r>
              <a:rPr lang="en-US" altLang="zh-TW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zh-TW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川口 耕</a:t>
            </a:r>
            <a:r>
              <a:rPr lang="zh-TW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介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. </a:t>
            </a: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Jenkins</a:t>
            </a:r>
            <a:r>
              <a:rPr lang="ja-JP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実践</a:t>
            </a:r>
            <a:r>
              <a:rPr lang="ja-JP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入門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第</a:t>
            </a:r>
            <a:r>
              <a:rPr lang="ja-JP" altLang="en-US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？版</a:t>
            </a:r>
            <a:r>
              <a:rPr lang="en-US" altLang="ja-JP" sz="2300" dirty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zh-TW" altLang="en-US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技術評論社</a:t>
            </a:r>
            <a:r>
              <a:rPr lang="en-US" altLang="ja-JP" sz="2300" dirty="0" smtClean="0">
                <a:ln>
                  <a:solidFill>
                    <a:schemeClr val="bg1"/>
                  </a:solidFill>
                </a:ln>
                <a:latin typeface="ＭＳ ゴシック" pitchFamily="49" charset="-128"/>
                <a:ea typeface="ＭＳ ゴシック" pitchFamily="49" charset="-128"/>
              </a:rPr>
              <a:t>, 2011, 336p.</a:t>
            </a:r>
            <a:endParaRPr lang="ja-JP" altLang="en-US" sz="2300" dirty="0">
              <a:ln>
                <a:solidFill>
                  <a:schemeClr val="bg1"/>
                </a:solidFill>
              </a:ln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フローチャート : 判断 8"/>
          <p:cNvSpPr/>
          <p:nvPr/>
        </p:nvSpPr>
        <p:spPr>
          <a:xfrm>
            <a:off x="2700992" y="26625363"/>
            <a:ext cx="4320000" cy="1800000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G創英角ｺﾞｼｯｸUB" pitchFamily="49" charset="-128"/>
                <a:ea typeface="HG創英角ｺﾞｼｯｸUB" pitchFamily="49" charset="-128"/>
              </a:rPr>
              <a:t>参考文献</a:t>
            </a:r>
            <a:endParaRPr lang="en-US" altLang="ja-JP" sz="36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4428704" y="2824274"/>
            <a:ext cx="1869034" cy="5248141"/>
            <a:chOff x="3926475" y="3114651"/>
            <a:chExt cx="1869034" cy="5248141"/>
          </a:xfrm>
        </p:grpSpPr>
        <p:pic>
          <p:nvPicPr>
            <p:cNvPr id="2052" name="Picture 4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475" y="3114651"/>
              <a:ext cx="1869034" cy="177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475" y="4786299"/>
              <a:ext cx="1869034" cy="177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475" y="6588856"/>
              <a:ext cx="1869034" cy="177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直線矢印コネクタ 13"/>
          <p:cNvCxnSpPr>
            <a:stCxn id="2052" idx="3"/>
            <a:endCxn id="5" idx="2"/>
          </p:cNvCxnSpPr>
          <p:nvPr/>
        </p:nvCxnSpPr>
        <p:spPr>
          <a:xfrm>
            <a:off x="6297738" y="3711242"/>
            <a:ext cx="6840760" cy="208403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8" idx="3"/>
            <a:endCxn id="5" idx="2"/>
          </p:cNvCxnSpPr>
          <p:nvPr/>
        </p:nvCxnSpPr>
        <p:spPr>
          <a:xfrm>
            <a:off x="6297738" y="5382890"/>
            <a:ext cx="6840760" cy="41238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1" idx="3"/>
            <a:endCxn id="5" idx="2"/>
          </p:cNvCxnSpPr>
          <p:nvPr/>
        </p:nvCxnSpPr>
        <p:spPr>
          <a:xfrm flipV="1">
            <a:off x="6297738" y="5795275"/>
            <a:ext cx="6840760" cy="139017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173120" y="3755988"/>
            <a:ext cx="36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</a:rPr>
              <a:t>プロジェクト情報</a:t>
            </a:r>
            <a:endParaRPr lang="en-US" altLang="ja-JP" sz="2400" b="1" dirty="0" smtClean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33" name="グラフ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222313"/>
              </p:ext>
            </p:extLst>
          </p:nvPr>
        </p:nvGraphicFramePr>
        <p:xfrm>
          <a:off x="3026225" y="11923148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グラフ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159931"/>
              </p:ext>
            </p:extLst>
          </p:nvPr>
        </p:nvGraphicFramePr>
        <p:xfrm>
          <a:off x="11290697" y="11923148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10198286" y="13123764"/>
            <a:ext cx="17192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n>
                  <a:solidFill>
                    <a:sysClr val="windowText" lastClr="000000"/>
                  </a:solidFill>
                </a:ln>
              </a:rPr>
              <a:t>機能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48" name="テキスト ボックス 2047"/>
          <p:cNvSpPr txBox="1"/>
          <p:nvPr/>
        </p:nvSpPr>
        <p:spPr>
          <a:xfrm>
            <a:off x="8662202" y="16747390"/>
            <a:ext cx="24160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>
                  <a:solidFill>
                    <a:sysClr val="windowText" lastClr="000000"/>
                  </a:solidFill>
                </a:ln>
              </a:rPr>
              <a:t>テスト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055" name="直線矢印コネクタ 2054"/>
          <p:cNvCxnSpPr>
            <a:stCxn id="2048" idx="1"/>
          </p:cNvCxnSpPr>
          <p:nvPr/>
        </p:nvCxnSpPr>
        <p:spPr>
          <a:xfrm flipH="1" flipV="1">
            <a:off x="7453040" y="14923964"/>
            <a:ext cx="1209162" cy="231586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048" idx="3"/>
          </p:cNvCxnSpPr>
          <p:nvPr/>
        </p:nvCxnSpPr>
        <p:spPr>
          <a:xfrm flipV="1">
            <a:off x="11078248" y="16081898"/>
            <a:ext cx="2650912" cy="115793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0" idx="1"/>
          </p:cNvCxnSpPr>
          <p:nvPr/>
        </p:nvCxnSpPr>
        <p:spPr>
          <a:xfrm flipH="1" flipV="1">
            <a:off x="8662202" y="13123765"/>
            <a:ext cx="1536084" cy="49244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0" idx="3"/>
          </p:cNvCxnSpPr>
          <p:nvPr/>
        </p:nvCxnSpPr>
        <p:spPr>
          <a:xfrm flipV="1">
            <a:off x="11917536" y="13110979"/>
            <a:ext cx="1360622" cy="50522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6" name="雲 2065"/>
          <p:cNvSpPr/>
          <p:nvPr/>
        </p:nvSpPr>
        <p:spPr>
          <a:xfrm>
            <a:off x="2052441" y="18308699"/>
            <a:ext cx="8784000" cy="32400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アジャイル型開発手法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ぽい</a:t>
            </a:r>
            <a:endParaRPr kumimoji="1" lang="en-US" altLang="ja-JP" sz="2800" b="1" dirty="0" smtClean="0"/>
          </a:p>
        </p:txBody>
      </p:sp>
      <p:sp>
        <p:nvSpPr>
          <p:cNvPr id="61" name="雲 60"/>
          <p:cNvSpPr/>
          <p:nvPr/>
        </p:nvSpPr>
        <p:spPr>
          <a:xfrm>
            <a:off x="10838392" y="18289853"/>
            <a:ext cx="8784000" cy="32400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ウォーターフォール型開発手法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ぽい</a:t>
            </a:r>
            <a:endParaRPr kumimoji="1" lang="ja-JP" altLang="en-US" sz="2800" b="1" dirty="0"/>
          </a:p>
        </p:txBody>
      </p:sp>
      <p:sp>
        <p:nvSpPr>
          <p:cNvPr id="2067" name="下矢印 2066"/>
          <p:cNvSpPr/>
          <p:nvPr/>
        </p:nvSpPr>
        <p:spPr>
          <a:xfrm>
            <a:off x="5363220" y="17116035"/>
            <a:ext cx="2160000" cy="18000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下矢印 62"/>
          <p:cNvSpPr/>
          <p:nvPr/>
        </p:nvSpPr>
        <p:spPr>
          <a:xfrm>
            <a:off x="14077776" y="17156411"/>
            <a:ext cx="2160000" cy="18000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雲形吹き出し 12"/>
          <p:cNvSpPr/>
          <p:nvPr/>
        </p:nvSpPr>
        <p:spPr>
          <a:xfrm>
            <a:off x="3874706" y="8913624"/>
            <a:ext cx="5317877" cy="2450783"/>
          </a:xfrm>
          <a:prstGeom prst="cloudCallout">
            <a:avLst>
              <a:gd name="adj1" fmla="val 90493"/>
              <a:gd name="adj2" fmla="val 741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情報を整理して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みたら・・・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74706" y="3573011"/>
            <a:ext cx="553998" cy="33682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</a:rPr>
              <a:t>ソフトウェア開発者</a:t>
            </a:r>
            <a:endParaRPr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3703343156"/>
              </p:ext>
            </p:extLst>
          </p:nvPr>
        </p:nvGraphicFramePr>
        <p:xfrm>
          <a:off x="2700992" y="23492715"/>
          <a:ext cx="16345336" cy="25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9" name="グループ化 28"/>
          <p:cNvGrpSpPr/>
          <p:nvPr/>
        </p:nvGrpSpPr>
        <p:grpSpPr>
          <a:xfrm>
            <a:off x="11380714" y="7718381"/>
            <a:ext cx="2786517" cy="3368204"/>
            <a:chOff x="7083708" y="7495488"/>
            <a:chExt cx="2786517" cy="3368204"/>
          </a:xfrm>
        </p:grpSpPr>
        <p:pic>
          <p:nvPicPr>
            <p:cNvPr id="1026" name="Picture 2" descr="C:\Users\Melt\AppData\Local\Microsoft\Windows\Temporary Internet Files\Content.IE5\9AS4YCGV\MM900283245[1].gif"/>
            <p:cNvPicPr>
              <a:picLocks noChangeAspect="1" noChangeArrowheads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502" y="7736620"/>
              <a:ext cx="2051723" cy="288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テキスト ボックス 52"/>
            <p:cNvSpPr txBox="1"/>
            <p:nvPr/>
          </p:nvSpPr>
          <p:spPr>
            <a:xfrm>
              <a:off x="7083708" y="7495488"/>
              <a:ext cx="923330" cy="33682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b="1" dirty="0">
                  <a:ln>
                    <a:solidFill>
                      <a:schemeClr val="bg1"/>
                    </a:solidFill>
                  </a:ln>
                </a:rPr>
                <a:t>プロジェクト情報</a:t>
              </a:r>
              <a:r>
                <a:rPr lang="ja-JP" altLang="en-US" sz="2400" b="1" dirty="0" smtClean="0">
                  <a:ln>
                    <a:solidFill>
                      <a:schemeClr val="bg1"/>
                    </a:solidFill>
                  </a:ln>
                </a:rPr>
                <a:t>を</a:t>
              </a:r>
              <a:endParaRPr lang="en-US" altLang="ja-JP" sz="2400" b="1" dirty="0" smtClean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r>
                <a:rPr lang="ja-JP" altLang="en-US" sz="2400" b="1" dirty="0" smtClean="0">
                  <a:ln>
                    <a:solidFill>
                      <a:schemeClr val="bg1"/>
                    </a:solidFill>
                  </a:ln>
                </a:rPr>
                <a:t>調べる</a:t>
              </a:r>
              <a:r>
                <a:rPr lang="ja-JP" altLang="en-US" sz="2400" b="1" dirty="0">
                  <a:ln>
                    <a:solidFill>
                      <a:schemeClr val="bg1"/>
                    </a:solidFill>
                  </a:ln>
                </a:rPr>
                <a:t>ツール</a:t>
              </a:r>
            </a:p>
          </p:txBody>
        </p:sp>
      </p:grpSp>
      <p:cxnSp>
        <p:nvCxnSpPr>
          <p:cNvPr id="79" name="直線矢印コネクタ 78"/>
          <p:cNvCxnSpPr>
            <a:stCxn id="5" idx="3"/>
            <a:endCxn id="1026" idx="3"/>
          </p:cNvCxnSpPr>
          <p:nvPr/>
        </p:nvCxnSpPr>
        <p:spPr>
          <a:xfrm flipH="1">
            <a:off x="14167231" y="7870817"/>
            <a:ext cx="807324" cy="153166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C:\Users\Air\AppData\Local\Microsoft\Windows\Temporary Internet Files\Content.IE5\MW3UWE8Z\MC900441454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444" y="4217653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直線矢印コネクタ 91"/>
          <p:cNvCxnSpPr>
            <a:stCxn id="53" idx="1"/>
          </p:cNvCxnSpPr>
          <p:nvPr/>
        </p:nvCxnSpPr>
        <p:spPr>
          <a:xfrm flipH="1">
            <a:off x="8173120" y="9402483"/>
            <a:ext cx="3207594" cy="58411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7" name="円形吹き出し 2076"/>
          <p:cNvSpPr/>
          <p:nvPr/>
        </p:nvSpPr>
        <p:spPr>
          <a:xfrm>
            <a:off x="15522634" y="8090084"/>
            <a:ext cx="4033093" cy="3421717"/>
          </a:xfrm>
          <a:prstGeom prst="wedgeEllipseCallout">
            <a:avLst>
              <a:gd name="adj1" fmla="val -32013"/>
              <a:gd name="adj2" fmla="val -79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z="2000" dirty="0" smtClean="0">
                <a:latin typeface="+mn-ea"/>
              </a:rPr>
              <a:t>プロジェクト情報</a:t>
            </a:r>
            <a:endParaRPr lang="en-US" altLang="ja-JP" sz="2000" dirty="0" smtClean="0">
              <a:latin typeface="+mn-ea"/>
            </a:endParaRPr>
          </a:p>
          <a:p>
            <a:pPr marL="525463" indent="-285750">
              <a:buFont typeface="Arial" pitchFamily="34" charset="0"/>
              <a:buChar char="•"/>
            </a:pPr>
            <a:r>
              <a:rPr lang="ja-JP" altLang="en-US" sz="2000" dirty="0" smtClean="0">
                <a:latin typeface="+mn-ea"/>
              </a:rPr>
              <a:t>ソースコード</a:t>
            </a:r>
            <a:endParaRPr lang="en-US" altLang="ja-JP" sz="2000" dirty="0" smtClean="0">
              <a:latin typeface="+mn-ea"/>
            </a:endParaRPr>
          </a:p>
          <a:p>
            <a:pPr marL="525463" indent="-285750"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</a:rPr>
              <a:t>チケット</a:t>
            </a:r>
            <a:r>
              <a:rPr lang="ja-JP" altLang="en-US" sz="2000" dirty="0" smtClean="0">
                <a:latin typeface="+mn-ea"/>
              </a:rPr>
              <a:t>機能</a:t>
            </a:r>
            <a:endParaRPr lang="en-US" altLang="ja-JP" sz="2000" dirty="0" smtClean="0">
              <a:latin typeface="+mn-ea"/>
            </a:endParaRPr>
          </a:p>
          <a:p>
            <a:pPr marL="814388" lvl="1" indent="-285750">
              <a:buFont typeface="Arial" pitchFamily="34" charset="0"/>
              <a:buChar char="•"/>
            </a:pPr>
            <a:r>
              <a:rPr kumimoji="1" lang="ja-JP" altLang="en-US" sz="2000" dirty="0">
                <a:latin typeface="+mn-ea"/>
              </a:rPr>
              <a:t>バグ</a:t>
            </a:r>
            <a:r>
              <a:rPr kumimoji="1" lang="ja-JP" altLang="en-US" sz="2000" dirty="0" smtClean="0">
                <a:latin typeface="+mn-ea"/>
              </a:rPr>
              <a:t>情報</a:t>
            </a:r>
            <a:endParaRPr kumimoji="1" lang="en-US" altLang="ja-JP" sz="2000" dirty="0" smtClean="0">
              <a:latin typeface="+mn-ea"/>
            </a:endParaRPr>
          </a:p>
          <a:p>
            <a:pPr marL="814388" lvl="1" indent="-285750"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</a:rPr>
              <a:t>機能</a:t>
            </a:r>
            <a:r>
              <a:rPr lang="ja-JP" altLang="en-US" sz="2000" dirty="0" smtClean="0">
                <a:latin typeface="+mn-ea"/>
              </a:rPr>
              <a:t>リクエスト</a:t>
            </a:r>
            <a:endParaRPr lang="en-US" altLang="ja-JP" sz="2000" dirty="0" smtClean="0">
              <a:latin typeface="+mn-ea"/>
            </a:endParaRPr>
          </a:p>
          <a:p>
            <a:pPr marL="525463" indent="-285750">
              <a:buFont typeface="Arial" pitchFamily="34" charset="0"/>
              <a:buChar char="•"/>
            </a:pPr>
            <a:r>
              <a:rPr lang="ja-JP" altLang="en-US" sz="2000" dirty="0" smtClean="0">
                <a:latin typeface="+mn-ea"/>
              </a:rPr>
              <a:t>開発メンバー</a:t>
            </a:r>
            <a:endParaRPr lang="en-US" altLang="ja-JP" sz="2000" dirty="0" smtClean="0">
              <a:latin typeface="+mn-ea"/>
            </a:endParaRPr>
          </a:p>
          <a:p>
            <a:pPr marL="525463" indent="-285750">
              <a:buFont typeface="Arial" pitchFamily="34" charset="0"/>
              <a:buChar char="•"/>
            </a:pPr>
            <a:r>
              <a:rPr lang="en-US" altLang="ja-JP" sz="2000" dirty="0" smtClean="0">
                <a:latin typeface="+mn-ea"/>
              </a:rPr>
              <a:t>Etc...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99" name="雲形吹き出し 98"/>
          <p:cNvSpPr/>
          <p:nvPr/>
        </p:nvSpPr>
        <p:spPr>
          <a:xfrm>
            <a:off x="3708624" y="8731275"/>
            <a:ext cx="5317877" cy="2450783"/>
          </a:xfrm>
          <a:prstGeom prst="cloudCallout">
            <a:avLst>
              <a:gd name="adj1" fmla="val 34384"/>
              <a:gd name="adj2" fmla="val 74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情報を解析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してみたら・・・</a:t>
            </a:r>
            <a:endParaRPr kumimoji="1" lang="ja-JP" altLang="en-US" sz="2800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138498" y="3719733"/>
            <a:ext cx="3672113" cy="4151084"/>
            <a:chOff x="13193627" y="8538507"/>
            <a:chExt cx="3672113" cy="4151084"/>
          </a:xfrm>
        </p:grpSpPr>
        <p:sp>
          <p:nvSpPr>
            <p:cNvPr id="5" name="フローチャート : 磁気ディスク 4"/>
            <p:cNvSpPr/>
            <p:nvPr/>
          </p:nvSpPr>
          <p:spPr>
            <a:xfrm>
              <a:off x="13193627" y="8538507"/>
              <a:ext cx="3672113" cy="4151084"/>
            </a:xfrm>
            <a:prstGeom prst="flowChartMagneticDisk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C:\Users\Air\Desktop\2000px-GitHub_svg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3388" y="10614049"/>
              <a:ext cx="1905000" cy="842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Air\Desktop\logo (1)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3288" y="11742762"/>
              <a:ext cx="3505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Air\Desktop\launchpad-logo-and-nam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732" y="10075887"/>
              <a:ext cx="2500312" cy="53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13193627" y="8764374"/>
              <a:ext cx="36448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 smtClean="0">
                  <a:solidFill>
                    <a:schemeClr val="bg1"/>
                  </a:solidFill>
                </a:rPr>
                <a:t>OSS</a:t>
              </a:r>
            </a:p>
            <a:p>
              <a:pPr algn="ctr"/>
              <a:r>
                <a:rPr lang="ja-JP" altLang="en-US" sz="2400" b="1" dirty="0" smtClean="0">
                  <a:solidFill>
                    <a:schemeClr val="bg1"/>
                  </a:solidFill>
                </a:rPr>
                <a:t>ホスティングサービス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8" name="Picture 2" descr="C:\Users\shimizu\Desktop\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7" y="8336103"/>
            <a:ext cx="2331725" cy="16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TC102455519[[fn=冬]]</Template>
  <TotalTime>2737</TotalTime>
  <Words>320</Words>
  <Application>Microsoft Office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Winter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Air</dc:creator>
  <cp:lastModifiedBy>Shimizu</cp:lastModifiedBy>
  <cp:revision>76</cp:revision>
  <cp:lastPrinted>2012-12-11T01:50:22Z</cp:lastPrinted>
  <dcterms:created xsi:type="dcterms:W3CDTF">2012-12-05T13:45:09Z</dcterms:created>
  <dcterms:modified xsi:type="dcterms:W3CDTF">2012-12-14T02:38:50Z</dcterms:modified>
</cp:coreProperties>
</file>