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"/>
  </p:notesMasterIdLst>
  <p:sldIdLst>
    <p:sldId id="256" r:id="rId2"/>
    <p:sldId id="258" r:id="rId3"/>
  </p:sldIdLst>
  <p:sldSz cx="6858000" cy="9906000" type="A4"/>
  <p:notesSz cx="6735763" cy="9869488"/>
  <p:defaultTextStyle>
    <a:defPPr>
      <a:defRPr lang="ja-JP"/>
    </a:defPPr>
    <a:lvl1pPr marL="0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1pPr>
    <a:lvl2pPr marL="478867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2pPr>
    <a:lvl3pPr marL="957734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3pPr>
    <a:lvl4pPr marL="1436601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4pPr>
    <a:lvl5pPr marL="1915467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5pPr>
    <a:lvl6pPr marL="2394334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6pPr>
    <a:lvl7pPr marL="2873201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7pPr>
    <a:lvl8pPr marL="3352068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8pPr>
    <a:lvl9pPr marL="3830935" algn="l" defTabSz="957734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66" autoAdjust="0"/>
    <p:restoredTop sz="77764" autoAdjust="0"/>
  </p:normalViewPr>
  <p:slideViewPr>
    <p:cSldViewPr>
      <p:cViewPr>
        <p:scale>
          <a:sx n="100" d="100"/>
          <a:sy n="100" d="100"/>
        </p:scale>
        <p:origin x="1771" y="323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47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47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B489DE25-A086-464A-97A8-ADB1C0391612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39775"/>
            <a:ext cx="25638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2" tIns="45391" rIns="90782" bIns="4539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0782" tIns="45391" rIns="90782" bIns="45391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4301"/>
            <a:ext cx="2918830" cy="49347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4301"/>
            <a:ext cx="2918830" cy="49347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FD58394B-B0E2-433A-886A-2BE14B971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75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1pPr>
    <a:lvl2pPr marL="148316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2pPr>
    <a:lvl3pPr marL="296631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3pPr>
    <a:lvl4pPr marL="444947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4pPr>
    <a:lvl5pPr marL="593263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5pPr>
    <a:lvl6pPr marL="741578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6pPr>
    <a:lvl7pPr marL="889894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7pPr>
    <a:lvl8pPr marL="1038210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8pPr>
    <a:lvl9pPr marL="1186525" algn="l" defTabSz="296631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085975" y="739775"/>
            <a:ext cx="2563813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8394B-B0E2-433A-886A-2BE14B9716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74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81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7" y="573264"/>
            <a:ext cx="3357563" cy="122082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0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21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56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7" y="3338692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2" y="3338692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01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8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55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9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3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5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2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Users\sekiguchi\Desktop\18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00" y="6721818"/>
            <a:ext cx="951596" cy="70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Genki\Desktop\キャプチャ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39" y="5689199"/>
            <a:ext cx="2955716" cy="203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enki\Desktop\octo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55" y="751685"/>
            <a:ext cx="767318" cy="77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560" y="1259818"/>
            <a:ext cx="2794131" cy="636044"/>
          </a:xfrm>
        </p:spPr>
        <p:txBody>
          <a:bodyPr>
            <a:noAutofit/>
          </a:bodyPr>
          <a:lstStyle/>
          <a:p>
            <a:r>
              <a:rPr lang="ja-JP" altLang="en-US" sz="1100" u="sng" dirty="0" smtClean="0"/>
              <a:t>ソフトウェア開発プロジェクトの実態</a:t>
            </a:r>
            <a:endParaRPr lang="ja-JP" altLang="en-US" sz="1100" u="sng" dirty="0"/>
          </a:p>
        </p:txBody>
      </p:sp>
      <p:sp>
        <p:nvSpPr>
          <p:cNvPr id="5" name="円/楕円 4"/>
          <p:cNvSpPr/>
          <p:nvPr/>
        </p:nvSpPr>
        <p:spPr>
          <a:xfrm>
            <a:off x="616718" y="1839906"/>
            <a:ext cx="711052" cy="447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r>
              <a:rPr lang="ja-JP" altLang="en-US" sz="800" dirty="0"/>
              <a:t>レビュー</a:t>
            </a:r>
          </a:p>
        </p:txBody>
      </p:sp>
      <p:sp>
        <p:nvSpPr>
          <p:cNvPr id="10" name="円/楕円 9"/>
          <p:cNvSpPr/>
          <p:nvPr/>
        </p:nvSpPr>
        <p:spPr>
          <a:xfrm>
            <a:off x="250694" y="2149857"/>
            <a:ext cx="586893" cy="5487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r>
              <a:rPr lang="en-US" altLang="ja-JP" sz="800" dirty="0"/>
              <a:t>wiki</a:t>
            </a:r>
            <a:endParaRPr lang="ja-JP" altLang="en-US" sz="800" dirty="0"/>
          </a:p>
        </p:txBody>
      </p:sp>
      <p:sp>
        <p:nvSpPr>
          <p:cNvPr id="11" name="円/楕円 10"/>
          <p:cNvSpPr/>
          <p:nvPr/>
        </p:nvSpPr>
        <p:spPr>
          <a:xfrm>
            <a:off x="1254842" y="2051054"/>
            <a:ext cx="617274" cy="4728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r>
              <a:rPr lang="ja-JP" altLang="en-US" sz="800" dirty="0"/>
              <a:t>バグレポート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777922" y="2200959"/>
            <a:ext cx="692714" cy="4976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r>
              <a:rPr lang="ja-JP" altLang="en-US" sz="800" dirty="0"/>
              <a:t>ドキュメント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167896" y="2237895"/>
            <a:ext cx="1893417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dirty="0"/>
              <a:t>例</a:t>
            </a:r>
            <a:r>
              <a:rPr lang="ja-JP" altLang="en-US" sz="800" dirty="0" smtClean="0"/>
              <a:t>）</a:t>
            </a:r>
            <a:r>
              <a:rPr lang="en-US" altLang="ja-JP" sz="800" dirty="0" smtClean="0">
                <a:solidFill>
                  <a:schemeClr val="tx2"/>
                </a:solidFill>
              </a:rPr>
              <a:t>Wiki</a:t>
            </a:r>
          </a:p>
          <a:p>
            <a:pPr algn="l"/>
            <a:r>
              <a:rPr lang="ja-JP" altLang="en-US" sz="700" dirty="0" smtClean="0"/>
              <a:t>いつ</a:t>
            </a:r>
            <a:r>
              <a:rPr lang="en-US" altLang="ja-JP" sz="700" dirty="0" smtClean="0"/>
              <a:t>,  </a:t>
            </a:r>
            <a:r>
              <a:rPr lang="ja-JP" altLang="en-US" sz="700" dirty="0" smtClean="0"/>
              <a:t>誰でも文章を書き換えて保存できる</a:t>
            </a:r>
            <a:endParaRPr lang="en-US" altLang="ja-JP" sz="700" dirty="0" smtClean="0"/>
          </a:p>
          <a:p>
            <a:pPr algn="l"/>
            <a:r>
              <a:rPr lang="ja-JP" altLang="en-US" sz="700" dirty="0" smtClean="0"/>
              <a:t>⇒共同文書として利用できる</a:t>
            </a:r>
            <a:r>
              <a:rPr lang="en-US" altLang="ja-JP" sz="700" dirty="0" smtClean="0"/>
              <a:t>!</a:t>
            </a:r>
          </a:p>
          <a:p>
            <a:pPr algn="l"/>
            <a:r>
              <a:rPr lang="ja-JP" altLang="en-US" sz="700" dirty="0" smtClean="0"/>
              <a:t>また，プラウザを立ち上げずに利用可能なので直感的に操作できる</a:t>
            </a:r>
            <a:endParaRPr lang="ja-JP" altLang="en-US" sz="700" dirty="0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-24478" y="954801"/>
            <a:ext cx="2147412" cy="636044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/>
              <a:t>研究</a:t>
            </a:r>
            <a:r>
              <a:rPr lang="ja-JP" altLang="en-US" sz="1600" dirty="0"/>
              <a:t>背景</a:t>
            </a:r>
          </a:p>
        </p:txBody>
      </p:sp>
      <p:sp>
        <p:nvSpPr>
          <p:cNvPr id="15" name="爆発 1 14"/>
          <p:cNvSpPr/>
          <p:nvPr/>
        </p:nvSpPr>
        <p:spPr>
          <a:xfrm>
            <a:off x="928255" y="2578726"/>
            <a:ext cx="948818" cy="696710"/>
          </a:xfrm>
          <a:prstGeom prst="irregularSeal1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r>
              <a:rPr lang="ja-JP" altLang="en-US" sz="800" dirty="0"/>
              <a:t>バラバラ！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971391" y="2349590"/>
            <a:ext cx="303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342084" y="2224599"/>
            <a:ext cx="409044" cy="3247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r>
              <a:rPr lang="en-US" altLang="ja-JP" sz="1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endParaRPr lang="ja-JP" altLang="en-US" sz="1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円形吹き出し 21"/>
          <p:cNvSpPr/>
          <p:nvPr/>
        </p:nvSpPr>
        <p:spPr>
          <a:xfrm>
            <a:off x="2945127" y="1556363"/>
            <a:ext cx="1269030" cy="567083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r>
              <a:rPr lang="ja-JP" altLang="en-US" sz="900" dirty="0">
                <a:latin typeface="+mj-ea"/>
                <a:ea typeface="+mj-ea"/>
              </a:rPr>
              <a:t>多機能で便利！</a:t>
            </a:r>
            <a:endParaRPr lang="en-US" altLang="ja-JP" sz="900" dirty="0">
              <a:latin typeface="+mj-ea"/>
              <a:ea typeface="+mj-ea"/>
            </a:endParaRPr>
          </a:p>
          <a:p>
            <a:r>
              <a:rPr lang="ja-JP" altLang="en-US" sz="900" dirty="0">
                <a:latin typeface="+mj-ea"/>
                <a:ea typeface="+mj-ea"/>
              </a:rPr>
              <a:t>新機能も充実！</a:t>
            </a:r>
          </a:p>
        </p:txBody>
      </p:sp>
      <p:sp>
        <p:nvSpPr>
          <p:cNvPr id="25" name="直方体 24"/>
          <p:cNvSpPr/>
          <p:nvPr/>
        </p:nvSpPr>
        <p:spPr>
          <a:xfrm>
            <a:off x="3113121" y="2189660"/>
            <a:ext cx="708418" cy="421615"/>
          </a:xfrm>
          <a:prstGeom prst="cub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9663" tIns="14832" rIns="29663" bIns="14832" spcCol="0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1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GitHub</a:t>
            </a:r>
            <a:endParaRPr lang="ja-JP" altLang="en-US" sz="1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2637300" y="1926057"/>
            <a:ext cx="600352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800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4167893" y="1762651"/>
            <a:ext cx="1893417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dirty="0"/>
              <a:t>例</a:t>
            </a:r>
            <a:r>
              <a:rPr lang="ja-JP" altLang="en-US" sz="800" dirty="0" smtClean="0"/>
              <a:t>）</a:t>
            </a:r>
            <a:r>
              <a:rPr lang="en-US" altLang="ja-JP" sz="800" dirty="0" err="1" smtClean="0">
                <a:solidFill>
                  <a:schemeClr val="tx2"/>
                </a:solidFill>
              </a:rPr>
              <a:t>Git</a:t>
            </a:r>
            <a:r>
              <a:rPr lang="ja-JP" altLang="en-US" sz="800" dirty="0" smtClean="0">
                <a:solidFill>
                  <a:schemeClr val="tx2"/>
                </a:solidFill>
              </a:rPr>
              <a:t>リポジトリ</a:t>
            </a:r>
            <a:endParaRPr lang="en-US" altLang="ja-JP" sz="800" dirty="0" smtClean="0">
              <a:solidFill>
                <a:schemeClr val="tx2"/>
              </a:solidFill>
            </a:endParaRPr>
          </a:p>
          <a:p>
            <a:pPr algn="l"/>
            <a:r>
              <a:rPr lang="ja-JP" altLang="en-US" sz="700" dirty="0"/>
              <a:t>基本的</a:t>
            </a:r>
            <a:r>
              <a:rPr lang="ja-JP" altLang="en-US" sz="700" dirty="0" smtClean="0"/>
              <a:t>に無料でいくつでもコードの</a:t>
            </a:r>
            <a:endParaRPr lang="en-US" altLang="ja-JP" sz="700" dirty="0" smtClean="0"/>
          </a:p>
          <a:p>
            <a:pPr algn="l"/>
            <a:r>
              <a:rPr lang="ja-JP" altLang="en-US" sz="700" dirty="0" smtClean="0"/>
              <a:t>作成できる</a:t>
            </a:r>
            <a:endParaRPr lang="en-US" altLang="ja-JP" sz="700" dirty="0" smtClean="0"/>
          </a:p>
          <a:p>
            <a:endParaRPr lang="ja-JP" altLang="en-US" sz="800" dirty="0"/>
          </a:p>
        </p:txBody>
      </p:sp>
      <p:sp>
        <p:nvSpPr>
          <p:cNvPr id="31" name="角丸四角形 30"/>
          <p:cNvSpPr/>
          <p:nvPr/>
        </p:nvSpPr>
        <p:spPr>
          <a:xfrm>
            <a:off x="428042" y="3374669"/>
            <a:ext cx="696237" cy="1224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r>
              <a:rPr lang="en-US" altLang="ja-JP" sz="800" u="sng" dirty="0" err="1">
                <a:latin typeface="+mj-ea"/>
                <a:ea typeface="+mj-ea"/>
              </a:rPr>
              <a:t>Git</a:t>
            </a:r>
            <a:r>
              <a:rPr lang="ja-JP" altLang="en-US" sz="800" dirty="0">
                <a:latin typeface="+mj-ea"/>
                <a:ea typeface="+mj-ea"/>
              </a:rPr>
              <a:t>とは</a:t>
            </a:r>
            <a:r>
              <a:rPr lang="en-US" altLang="ja-JP" sz="800" dirty="0" smtClean="0">
                <a:latin typeface="+mj-ea"/>
                <a:ea typeface="+mj-ea"/>
              </a:rPr>
              <a:t>...</a:t>
            </a:r>
            <a:r>
              <a:rPr lang="ja-JP" altLang="en-US" sz="700" dirty="0">
                <a:latin typeface="+mj-ea"/>
                <a:ea typeface="+mj-ea"/>
              </a:rPr>
              <a:t>オープンソースの</a:t>
            </a:r>
            <a:r>
              <a:rPr lang="ja-JP" altLang="en-US" sz="700" dirty="0">
                <a:solidFill>
                  <a:srgbClr val="C00000"/>
                </a:solidFill>
                <a:latin typeface="+mj-ea"/>
                <a:ea typeface="+mj-ea"/>
              </a:rPr>
              <a:t>分散型バージョン管理</a:t>
            </a:r>
            <a:r>
              <a:rPr lang="ja-JP" altLang="en-US" sz="700" dirty="0" smtClean="0">
                <a:solidFill>
                  <a:srgbClr val="C00000"/>
                </a:solidFill>
                <a:latin typeface="+mj-ea"/>
                <a:ea typeface="+mj-ea"/>
              </a:rPr>
              <a:t>システム</a:t>
            </a:r>
            <a:endParaRPr lang="en-US" altLang="ja-JP" sz="7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ja-JP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であり，ファイル</a:t>
            </a:r>
            <a:r>
              <a:rPr lang="ja-JP" altLang="en-US" sz="700" dirty="0">
                <a:solidFill>
                  <a:schemeClr val="tx1"/>
                </a:solidFill>
                <a:latin typeface="+mj-ea"/>
                <a:ea typeface="+mj-ea"/>
              </a:rPr>
              <a:t>の変更履歴を</a:t>
            </a:r>
            <a:r>
              <a:rPr lang="ja-JP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管理するシステム</a:t>
            </a:r>
            <a:endParaRPr lang="en-US" altLang="ja-JP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97929" y="3374669"/>
            <a:ext cx="696237" cy="1224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r>
              <a:rPr lang="ja-JP" altLang="en-US" sz="800" u="sng" dirty="0" smtClean="0">
                <a:latin typeface="+mj-ea"/>
                <a:ea typeface="+mj-ea"/>
              </a:rPr>
              <a:t>オープンソース（</a:t>
            </a:r>
            <a:r>
              <a:rPr lang="en-US" altLang="ja-JP" sz="800" u="sng" dirty="0" smtClean="0">
                <a:latin typeface="+mj-ea"/>
                <a:ea typeface="+mj-ea"/>
              </a:rPr>
              <a:t>OSS</a:t>
            </a:r>
            <a:r>
              <a:rPr lang="ja-JP" altLang="en-US" sz="800" u="sng" dirty="0" smtClean="0">
                <a:latin typeface="+mj-ea"/>
                <a:ea typeface="+mj-ea"/>
              </a:rPr>
              <a:t>）</a:t>
            </a:r>
            <a:endParaRPr lang="en-US" altLang="ja-JP" sz="800" u="sng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と</a:t>
            </a:r>
            <a:r>
              <a:rPr lang="ja-JP" altLang="en-US" sz="800" dirty="0">
                <a:latin typeface="+mj-ea"/>
                <a:ea typeface="+mj-ea"/>
              </a:rPr>
              <a:t>は</a:t>
            </a:r>
            <a:r>
              <a:rPr lang="en-US" altLang="ja-JP" sz="800" dirty="0">
                <a:latin typeface="+mj-ea"/>
                <a:ea typeface="+mj-ea"/>
              </a:rPr>
              <a:t>...</a:t>
            </a:r>
          </a:p>
          <a:p>
            <a:r>
              <a:rPr lang="ja-JP" altLang="ja-JP" sz="700" dirty="0" smtClean="0">
                <a:latin typeface="+mj-ea"/>
                <a:ea typeface="+mj-ea"/>
              </a:rPr>
              <a:t>ソースコード</a:t>
            </a:r>
            <a:r>
              <a:rPr lang="ja-JP" altLang="ja-JP" sz="700" dirty="0">
                <a:latin typeface="+mj-ea"/>
                <a:ea typeface="+mj-ea"/>
              </a:rPr>
              <a:t>を</a:t>
            </a:r>
            <a:r>
              <a:rPr lang="ja-JP" altLang="en-US" sz="700" dirty="0">
                <a:latin typeface="+mj-ea"/>
                <a:ea typeface="+mj-ea"/>
              </a:rPr>
              <a:t>無償で</a:t>
            </a:r>
            <a:r>
              <a:rPr lang="ja-JP" altLang="ja-JP" sz="700" dirty="0" smtClean="0">
                <a:latin typeface="+mj-ea"/>
                <a:ea typeface="+mj-ea"/>
              </a:rPr>
              <a:t>公開</a:t>
            </a:r>
            <a:r>
              <a:rPr lang="ja-JP" altLang="en-US" sz="700" dirty="0" smtClean="0">
                <a:latin typeface="+mj-ea"/>
                <a:ea typeface="+mj-ea"/>
              </a:rPr>
              <a:t>し，</a:t>
            </a:r>
            <a:r>
              <a:rPr lang="ja-JP" altLang="en-US" sz="700" dirty="0" smtClean="0">
                <a:solidFill>
                  <a:srgbClr val="C00000"/>
                </a:solidFill>
                <a:latin typeface="+mj-ea"/>
                <a:ea typeface="+mj-ea"/>
              </a:rPr>
              <a:t>改良</a:t>
            </a:r>
            <a:r>
              <a:rPr lang="ja-JP" altLang="en-US" sz="700" dirty="0" smtClean="0">
                <a:latin typeface="+mj-ea"/>
                <a:ea typeface="+mj-ea"/>
              </a:rPr>
              <a:t>や</a:t>
            </a:r>
            <a:r>
              <a:rPr lang="ja-JP" altLang="en-US" sz="700" dirty="0" smtClean="0">
                <a:solidFill>
                  <a:srgbClr val="C00000"/>
                </a:solidFill>
                <a:latin typeface="+mj-ea"/>
                <a:ea typeface="+mj-ea"/>
              </a:rPr>
              <a:t>再配布</a:t>
            </a:r>
            <a:r>
              <a:rPr lang="ja-JP" altLang="en-US" sz="700" dirty="0" smtClean="0">
                <a:latin typeface="+mj-ea"/>
                <a:ea typeface="+mj-ea"/>
              </a:rPr>
              <a:t>がおこなえるようにすること</a:t>
            </a:r>
            <a:endParaRPr lang="ja-JP" altLang="en-US" sz="700" dirty="0">
              <a:latin typeface="+mj-ea"/>
              <a:ea typeface="+mj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045327" y="3371374"/>
            <a:ext cx="696237" cy="1224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r>
              <a:rPr lang="ja-JP" altLang="en-US" sz="800" u="sng" dirty="0" smtClean="0">
                <a:latin typeface="+mj-ea"/>
                <a:ea typeface="+mj-ea"/>
              </a:rPr>
              <a:t>リポジトリ</a:t>
            </a:r>
            <a:r>
              <a:rPr lang="ja-JP" altLang="en-US" sz="800" dirty="0" smtClean="0">
                <a:latin typeface="+mj-ea"/>
                <a:ea typeface="+mj-ea"/>
              </a:rPr>
              <a:t>と</a:t>
            </a:r>
            <a:r>
              <a:rPr lang="ja-JP" altLang="en-US" sz="800" dirty="0">
                <a:latin typeface="+mj-ea"/>
                <a:ea typeface="+mj-ea"/>
              </a:rPr>
              <a:t>は</a:t>
            </a:r>
            <a:r>
              <a:rPr lang="en-US" altLang="ja-JP" sz="800" dirty="0" smtClean="0">
                <a:latin typeface="+mj-ea"/>
                <a:ea typeface="+mj-ea"/>
              </a:rPr>
              <a:t>...</a:t>
            </a:r>
          </a:p>
          <a:p>
            <a:r>
              <a:rPr lang="ja-JP" altLang="en-US" sz="700" dirty="0">
                <a:latin typeface="+mj-ea"/>
                <a:ea typeface="+mj-ea"/>
              </a:rPr>
              <a:t>データ</a:t>
            </a:r>
            <a:r>
              <a:rPr lang="ja-JP" altLang="en-US" sz="700" dirty="0" smtClean="0">
                <a:latin typeface="+mj-ea"/>
                <a:ea typeface="+mj-ea"/>
              </a:rPr>
              <a:t>や情報，コードプログラムが保存されている</a:t>
            </a:r>
            <a:r>
              <a:rPr lang="ja-JP" altLang="en-US" sz="700" dirty="0" smtClean="0">
                <a:solidFill>
                  <a:srgbClr val="FF0000"/>
                </a:solidFill>
                <a:latin typeface="+mj-ea"/>
                <a:ea typeface="+mj-ea"/>
              </a:rPr>
              <a:t>倉庫</a:t>
            </a:r>
            <a:r>
              <a:rPr lang="ja-JP" altLang="en-US" sz="700" dirty="0" smtClean="0">
                <a:latin typeface="+mj-ea"/>
                <a:ea typeface="+mj-ea"/>
              </a:rPr>
              <a:t>のような場所のこと</a:t>
            </a:r>
            <a:endParaRPr lang="en-US" altLang="ja-JP" sz="700" dirty="0" smtClean="0">
              <a:latin typeface="+mj-ea"/>
              <a:ea typeface="+mj-ea"/>
            </a:endParaRPr>
          </a:p>
          <a:p>
            <a:pPr algn="ctr"/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66546" y="1113179"/>
            <a:ext cx="6511507" cy="3674922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3378660" y="7148779"/>
            <a:ext cx="2147412" cy="636044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1600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1864589" y="1795895"/>
            <a:ext cx="600352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" dirty="0"/>
              <a:t>そこで！</a:t>
            </a: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2775268" y="2349590"/>
            <a:ext cx="303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タイトル 1"/>
          <p:cNvSpPr txBox="1">
            <a:spLocks/>
          </p:cNvSpPr>
          <p:nvPr/>
        </p:nvSpPr>
        <p:spPr>
          <a:xfrm>
            <a:off x="2060848" y="3479805"/>
            <a:ext cx="910000" cy="504056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700" dirty="0" smtClean="0"/>
              <a:t>OSS</a:t>
            </a:r>
            <a:r>
              <a:rPr lang="ja-JP" altLang="en-US" sz="700" dirty="0" smtClean="0"/>
              <a:t>は誰にでも改良や配布ができるがフリーソフトはソースコードが見れないので改良ができない</a:t>
            </a:r>
            <a:r>
              <a:rPr lang="en-US" altLang="ja-JP" sz="700" dirty="0" smtClean="0"/>
              <a:t>!</a:t>
            </a:r>
            <a:endParaRPr lang="ja-JP" altLang="en-US" sz="700" dirty="0"/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4167893" y="1272823"/>
            <a:ext cx="1893417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1000" dirty="0" err="1" smtClean="0"/>
              <a:t>GitHub</a:t>
            </a:r>
            <a:r>
              <a:rPr lang="ja-JP" altLang="en-US" sz="1000" dirty="0" err="1" smtClean="0"/>
              <a:t>が提</a:t>
            </a:r>
            <a:r>
              <a:rPr lang="ja-JP" altLang="en-US" sz="1000" dirty="0" smtClean="0"/>
              <a:t>供する機能</a:t>
            </a:r>
            <a:endParaRPr lang="en-US" altLang="ja-JP" sz="1000" dirty="0" smtClean="0"/>
          </a:p>
          <a:p>
            <a:pPr algn="l"/>
            <a:r>
              <a:rPr lang="ja-JP" altLang="en-US" sz="800" dirty="0" smtClean="0"/>
              <a:t>開発者が良いコードを素早く書くための機能が豊富にある</a:t>
            </a:r>
            <a:r>
              <a:rPr lang="en-US" altLang="ja-JP" sz="800" dirty="0" smtClean="0"/>
              <a:t>!</a:t>
            </a:r>
          </a:p>
          <a:p>
            <a:endParaRPr lang="ja-JP" altLang="en-US" sz="800" dirty="0"/>
          </a:p>
        </p:txBody>
      </p:sp>
      <p:sp>
        <p:nvSpPr>
          <p:cNvPr id="9" name="下矢印 8"/>
          <p:cNvSpPr/>
          <p:nvPr/>
        </p:nvSpPr>
        <p:spPr>
          <a:xfrm>
            <a:off x="5084537" y="2878406"/>
            <a:ext cx="271347" cy="35962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5589240" y="2927083"/>
            <a:ext cx="1008112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dirty="0" smtClean="0"/>
              <a:t>これらの機能を使うことで</a:t>
            </a:r>
            <a:r>
              <a:rPr lang="en-US" altLang="ja-JP" sz="800" dirty="0" smtClean="0"/>
              <a:t>..</a:t>
            </a:r>
          </a:p>
          <a:p>
            <a:endParaRPr lang="ja-JP" altLang="en-US" sz="800" dirty="0"/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4380148" y="3323480"/>
            <a:ext cx="1665174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dirty="0" smtClean="0"/>
              <a:t>データを統括的に管理することができ，作業効率の向上や高品質な成果物が期待される</a:t>
            </a:r>
            <a:r>
              <a:rPr lang="en-US" altLang="ja-JP" sz="800" dirty="0" smtClean="0"/>
              <a:t>!</a:t>
            </a:r>
            <a:endParaRPr lang="ja-JP" altLang="en-US" sz="800" dirty="0"/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3092110" y="2753780"/>
            <a:ext cx="750440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" dirty="0" err="1" smtClean="0"/>
              <a:t>Git</a:t>
            </a:r>
            <a:r>
              <a:rPr lang="ja-JP" altLang="en-US" sz="800" dirty="0" smtClean="0"/>
              <a:t>の管理を担い，自分のリポジトリを公開できる</a:t>
            </a:r>
            <a:r>
              <a:rPr lang="en-US" altLang="ja-JP" sz="800" dirty="0" smtClean="0"/>
              <a:t>!!</a:t>
            </a:r>
            <a:endParaRPr lang="ja-JP" altLang="en-US" sz="800" dirty="0"/>
          </a:p>
        </p:txBody>
      </p:sp>
      <p:pic>
        <p:nvPicPr>
          <p:cNvPr id="1026" name="Picture 2" descr="C:\Users\Genki\Desktop\5990381259_bcb77fd5cb_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76" y="3983861"/>
            <a:ext cx="862973" cy="79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enki\Desktop\687474703a2f2f6f63746f6465782e6769746875622e636f6d2f696d616765732f636f6465726361742e6a70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88" y="3983861"/>
            <a:ext cx="743096" cy="79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/>
          <p:cNvCxnSpPr/>
          <p:nvPr/>
        </p:nvCxnSpPr>
        <p:spPr>
          <a:xfrm flipH="1">
            <a:off x="4" y="5"/>
            <a:ext cx="1470635" cy="1064569"/>
          </a:xfrm>
          <a:prstGeom prst="line">
            <a:avLst/>
          </a:prstGeom>
          <a:ln w="76200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4" y="6"/>
            <a:ext cx="1089347" cy="75168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4625" y="5"/>
            <a:ext cx="1283146" cy="1064569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6597352" y="4599642"/>
            <a:ext cx="260648" cy="2355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197929" y="194450"/>
            <a:ext cx="4955745" cy="5839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9663" tIns="14832" rIns="29663" bIns="14832">
            <a:spAutoFit/>
          </a:bodyPr>
          <a:lstStyle/>
          <a:p>
            <a:pPr algn="ctr"/>
            <a:r>
              <a:rPr lang="ja-JP" altLang="en-US" sz="1800" dirty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latin typeface="+mj-ea"/>
                <a:ea typeface="+mj-ea"/>
              </a:rPr>
              <a:t>オープンソースソフトウェアプロジェクト</a:t>
            </a:r>
            <a:r>
              <a:rPr lang="ja-JP" altLang="en-US" sz="180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latin typeface="+mj-ea"/>
                <a:ea typeface="+mj-ea"/>
              </a:rPr>
              <a:t>に おける</a:t>
            </a:r>
            <a:r>
              <a:rPr lang="ja-JP" altLang="en-US" sz="1800" dirty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latin typeface="+mj-ea"/>
                <a:ea typeface="+mj-ea"/>
              </a:rPr>
              <a:t>プロジェクトマネジメントの実態調査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154788" y="4926344"/>
            <a:ext cx="3429000" cy="1107172"/>
          </a:xfrm>
          <a:prstGeom prst="rect">
            <a:avLst/>
          </a:prstGeom>
        </p:spPr>
        <p:txBody>
          <a:bodyPr lIns="29663" tIns="14832" rIns="29663" bIns="14832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そもそも</a:t>
            </a:r>
            <a:r>
              <a:rPr lang="en-US" altLang="ja-JP" sz="1600" dirty="0" err="1" smtClean="0">
                <a:latin typeface="+mj-ea"/>
              </a:rPr>
              <a:t>GitHub</a:t>
            </a:r>
            <a:r>
              <a:rPr lang="ja-JP" altLang="ja-JP" sz="1600" dirty="0" smtClean="0">
                <a:latin typeface="+mj-ea"/>
                <a:ea typeface="+mj-ea"/>
              </a:rPr>
              <a:t>とは</a:t>
            </a:r>
            <a:r>
              <a:rPr lang="en-US" altLang="ja-JP" sz="1600" dirty="0" smtClean="0">
                <a:latin typeface="+mj-ea"/>
                <a:ea typeface="+mj-ea"/>
              </a:rPr>
              <a:t>…</a:t>
            </a:r>
          </a:p>
          <a:p>
            <a:r>
              <a:rPr lang="ja-JP" altLang="en-US" sz="1100" dirty="0" smtClean="0">
                <a:latin typeface="+mj-ea"/>
                <a:ea typeface="+mj-ea"/>
              </a:rPr>
              <a:t>「</a:t>
            </a:r>
            <a:r>
              <a:rPr lang="ja-JP" altLang="en-US" sz="1100" dirty="0" smtClean="0">
                <a:solidFill>
                  <a:srgbClr val="C00000"/>
                </a:solidFill>
                <a:latin typeface="+mj-ea"/>
                <a:ea typeface="+mj-ea"/>
              </a:rPr>
              <a:t>プログラマのためのソーシャルネットワーキング</a:t>
            </a:r>
            <a:endParaRPr lang="en-US" altLang="ja-JP" sz="11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ja-JP" altLang="en-US" sz="1100" dirty="0" smtClean="0">
                <a:solidFill>
                  <a:srgbClr val="C00000"/>
                </a:solidFill>
                <a:latin typeface="+mj-ea"/>
                <a:ea typeface="+mj-ea"/>
              </a:rPr>
              <a:t>サイト</a:t>
            </a:r>
            <a:r>
              <a:rPr lang="ja-JP" altLang="en-US" sz="1100" dirty="0" smtClean="0">
                <a:latin typeface="+mj-ea"/>
                <a:ea typeface="+mj-ea"/>
              </a:rPr>
              <a:t>」</a:t>
            </a:r>
            <a:r>
              <a:rPr lang="ja-JP" altLang="en-US" sz="1050" dirty="0" smtClean="0">
                <a:latin typeface="+mj-ea"/>
                <a:ea typeface="+mj-ea"/>
              </a:rPr>
              <a:t>であり，コードを共有したり公開するための</a:t>
            </a:r>
            <a:endParaRPr lang="en-US" altLang="ja-JP" sz="1050" dirty="0" smtClean="0">
              <a:latin typeface="+mj-ea"/>
              <a:ea typeface="+mj-ea"/>
            </a:endParaRPr>
          </a:p>
          <a:p>
            <a:r>
              <a:rPr lang="ja-JP" altLang="en-US" sz="1050" dirty="0" smtClean="0">
                <a:latin typeface="+mj-ea"/>
                <a:ea typeface="+mj-ea"/>
              </a:rPr>
              <a:t>サービス．</a:t>
            </a:r>
            <a:endParaRPr lang="en-US" altLang="ja-JP" sz="1050" dirty="0" smtClean="0">
              <a:latin typeface="+mj-ea"/>
              <a:ea typeface="+mj-ea"/>
            </a:endParaRPr>
          </a:p>
          <a:p>
            <a:r>
              <a:rPr lang="ja-JP" altLang="en-US" sz="1050" dirty="0" smtClean="0">
                <a:latin typeface="+mj-ea"/>
                <a:ea typeface="+mj-ea"/>
              </a:rPr>
              <a:t>最大の特徴は</a:t>
            </a:r>
            <a:r>
              <a:rPr lang="ja-JP" altLang="en-US" sz="1100" dirty="0" smtClean="0">
                <a:latin typeface="+mj-ea"/>
                <a:ea typeface="+mj-ea"/>
              </a:rPr>
              <a:t>「</a:t>
            </a:r>
            <a:r>
              <a:rPr lang="ja-JP" altLang="en-US" sz="1100" dirty="0" smtClean="0">
                <a:solidFill>
                  <a:srgbClr val="C00000"/>
                </a:solidFill>
                <a:latin typeface="+mj-ea"/>
                <a:ea typeface="+mj-ea"/>
              </a:rPr>
              <a:t>人に目を向ける</a:t>
            </a:r>
            <a:r>
              <a:rPr lang="ja-JP" altLang="en-US" sz="1100" dirty="0" smtClean="0">
                <a:latin typeface="+mj-ea"/>
                <a:ea typeface="+mj-ea"/>
              </a:rPr>
              <a:t>」</a:t>
            </a:r>
            <a:r>
              <a:rPr lang="ja-JP" altLang="en-US" sz="1050" dirty="0" smtClean="0">
                <a:latin typeface="+mj-ea"/>
                <a:ea typeface="+mj-ea"/>
              </a:rPr>
              <a:t>こと</a:t>
            </a:r>
            <a:r>
              <a:rPr lang="en-US" altLang="ja-JP" sz="1050" dirty="0" smtClean="0">
                <a:latin typeface="+mj-ea"/>
                <a:ea typeface="+mj-ea"/>
              </a:rPr>
              <a:t>!</a:t>
            </a:r>
          </a:p>
          <a:p>
            <a:r>
              <a:rPr lang="ja-JP" altLang="en-US" sz="1050" dirty="0" smtClean="0">
                <a:latin typeface="+mj-ea"/>
                <a:ea typeface="+mj-ea"/>
              </a:rPr>
              <a:t>⇒興味のある人にフォーカスできる</a:t>
            </a:r>
            <a:r>
              <a:rPr lang="en-US" altLang="ja-JP" sz="1050" dirty="0" smtClean="0">
                <a:latin typeface="+mj-ea"/>
                <a:ea typeface="+mj-ea"/>
              </a:rPr>
              <a:t>!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143500" y="4869692"/>
            <a:ext cx="3630933" cy="13569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形吹き出し 63"/>
          <p:cNvSpPr/>
          <p:nvPr/>
        </p:nvSpPr>
        <p:spPr>
          <a:xfrm>
            <a:off x="3968992" y="4907756"/>
            <a:ext cx="1635980" cy="758160"/>
          </a:xfrm>
          <a:prstGeom prst="wedgeEllipseCallout">
            <a:avLst>
              <a:gd name="adj1" fmla="val -65346"/>
              <a:gd name="adj2" fmla="val 36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>
                <a:latin typeface="+mj-ea"/>
                <a:ea typeface="+mj-ea"/>
              </a:rPr>
              <a:t>280</a:t>
            </a:r>
            <a:r>
              <a:rPr lang="ja-JP" altLang="en-US" sz="1100" dirty="0">
                <a:latin typeface="+mj-ea"/>
                <a:ea typeface="+mj-ea"/>
              </a:rPr>
              <a:t>万人の利用者と</a:t>
            </a:r>
            <a:r>
              <a:rPr lang="en-US" altLang="ja-JP" sz="1100" dirty="0">
                <a:latin typeface="+mj-ea"/>
                <a:ea typeface="+mj-ea"/>
              </a:rPr>
              <a:t>500</a:t>
            </a:r>
            <a:r>
              <a:rPr lang="ja-JP" altLang="en-US" sz="1100" dirty="0">
                <a:latin typeface="+mj-ea"/>
                <a:ea typeface="+mj-ea"/>
              </a:rPr>
              <a:t>万の</a:t>
            </a:r>
            <a:r>
              <a:rPr lang="ja-JP" altLang="en-US" sz="1100" dirty="0" smtClean="0">
                <a:latin typeface="+mj-ea"/>
                <a:ea typeface="+mj-ea"/>
              </a:rPr>
              <a:t>リポジトリが存在</a:t>
            </a:r>
            <a:r>
              <a:rPr lang="en-US" altLang="ja-JP" sz="1100" dirty="0" smtClean="0">
                <a:latin typeface="+mj-ea"/>
                <a:ea typeface="+mj-ea"/>
              </a:rPr>
              <a:t>!</a:t>
            </a:r>
            <a:r>
              <a:rPr lang="en-US" altLang="ja-JP" sz="500" dirty="0" smtClean="0">
                <a:latin typeface="+mj-ea"/>
                <a:ea typeface="+mj-ea"/>
              </a:rPr>
              <a:t>2012</a:t>
            </a:r>
            <a:r>
              <a:rPr lang="ja-JP" altLang="en-US" sz="500" dirty="0" smtClean="0">
                <a:latin typeface="+mj-ea"/>
                <a:ea typeface="+mj-ea"/>
              </a:rPr>
              <a:t>年</a:t>
            </a:r>
            <a:r>
              <a:rPr lang="en-US" altLang="ja-JP" sz="500" dirty="0" smtClean="0">
                <a:latin typeface="+mj-ea"/>
                <a:ea typeface="+mj-ea"/>
              </a:rPr>
              <a:t>12</a:t>
            </a:r>
            <a:r>
              <a:rPr lang="ja-JP" altLang="en-US" sz="500" dirty="0" smtClean="0">
                <a:latin typeface="+mj-ea"/>
                <a:ea typeface="+mj-ea"/>
              </a:rPr>
              <a:t>月現在</a:t>
            </a:r>
            <a:endParaRPr lang="en-US" altLang="ja-JP" sz="500" dirty="0">
              <a:latin typeface="+mj-ea"/>
              <a:ea typeface="+mj-ea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876412" y="7808567"/>
            <a:ext cx="2573414" cy="153064"/>
          </a:xfrm>
          <a:prstGeom prst="rect">
            <a:avLst/>
          </a:prstGeom>
        </p:spPr>
        <p:txBody>
          <a:bodyPr wrap="none" lIns="29663" tIns="14832" rIns="29663" bIns="14832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図</a:t>
            </a:r>
            <a:r>
              <a:rPr lang="en-US" altLang="ja-JP" sz="800" dirty="0" smtClean="0">
                <a:latin typeface="+mj-ea"/>
                <a:ea typeface="+mj-ea"/>
              </a:rPr>
              <a:t>ⅰ</a:t>
            </a:r>
            <a:r>
              <a:rPr lang="ja-JP" altLang="en-US" sz="800" dirty="0" smtClean="0">
                <a:latin typeface="+mj-ea"/>
                <a:ea typeface="+mj-ea"/>
              </a:rPr>
              <a:t>日本電子専門学校電設部「</a:t>
            </a:r>
            <a:r>
              <a:rPr lang="en-US" altLang="ja-JP" sz="800" dirty="0" smtClean="0">
                <a:latin typeface="+mj-ea"/>
                <a:ea typeface="+mj-ea"/>
              </a:rPr>
              <a:t>CMS</a:t>
            </a:r>
            <a:r>
              <a:rPr lang="ja-JP" altLang="en-US" sz="800" dirty="0" smtClean="0">
                <a:latin typeface="+mj-ea"/>
                <a:ea typeface="+mj-ea"/>
              </a:rPr>
              <a:t>開発プロジェクト」</a:t>
            </a:r>
            <a:endParaRPr lang="ja-JP" altLang="ja-JP" sz="800" dirty="0">
              <a:latin typeface="+mj-ea"/>
              <a:ea typeface="+mj-ea"/>
            </a:endParaRPr>
          </a:p>
        </p:txBody>
      </p:sp>
      <p:sp>
        <p:nvSpPr>
          <p:cNvPr id="30" name="フローチャート : 磁気ディスク 29"/>
          <p:cNvSpPr/>
          <p:nvPr/>
        </p:nvSpPr>
        <p:spPr>
          <a:xfrm>
            <a:off x="1523192" y="6850414"/>
            <a:ext cx="1333717" cy="85316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</a:rPr>
              <a:t>GitHub</a:t>
            </a:r>
            <a:endParaRPr lang="ja-JP" altLang="en-US" dirty="0">
              <a:latin typeface="+mj-ea"/>
            </a:endParaRP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2487826" y="8147515"/>
            <a:ext cx="1333717" cy="85316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</a:rPr>
              <a:t>GitClone</a:t>
            </a:r>
            <a:endParaRPr lang="ja-JP" altLang="en-US" dirty="0">
              <a:latin typeface="+mj-ea"/>
            </a:endParaRP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372220" y="8117979"/>
            <a:ext cx="1333717" cy="85316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</a:rPr>
              <a:t>GitClone</a:t>
            </a:r>
            <a:endParaRPr lang="ja-JP" altLang="en-US" dirty="0">
              <a:latin typeface="+mj-ea"/>
            </a:endParaRPr>
          </a:p>
        </p:txBody>
      </p:sp>
      <p:cxnSp>
        <p:nvCxnSpPr>
          <p:cNvPr id="59" name="直線矢印コネクタ 58"/>
          <p:cNvCxnSpPr>
            <a:stCxn id="30" idx="2"/>
          </p:cNvCxnSpPr>
          <p:nvPr/>
        </p:nvCxnSpPr>
        <p:spPr>
          <a:xfrm flipH="1">
            <a:off x="890050" y="7276993"/>
            <a:ext cx="633140" cy="8409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7" idx="1"/>
          </p:cNvCxnSpPr>
          <p:nvPr/>
        </p:nvCxnSpPr>
        <p:spPr>
          <a:xfrm flipV="1">
            <a:off x="1039075" y="7542974"/>
            <a:ext cx="473960" cy="57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タイトル 1"/>
          <p:cNvSpPr txBox="1">
            <a:spLocks/>
          </p:cNvSpPr>
          <p:nvPr/>
        </p:nvSpPr>
        <p:spPr>
          <a:xfrm>
            <a:off x="2204275" y="2549394"/>
            <a:ext cx="750440" cy="377689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" dirty="0" smtClean="0"/>
              <a:t>バージョン管理を担う</a:t>
            </a:r>
            <a:r>
              <a:rPr lang="en-US" altLang="ja-JP" sz="800" dirty="0" smtClean="0"/>
              <a:t>!</a:t>
            </a:r>
            <a:endParaRPr lang="ja-JP" altLang="en-US" sz="800" dirty="0"/>
          </a:p>
        </p:txBody>
      </p:sp>
      <p:sp>
        <p:nvSpPr>
          <p:cNvPr id="86" name="タイトル 1"/>
          <p:cNvSpPr txBox="1">
            <a:spLocks/>
          </p:cNvSpPr>
          <p:nvPr/>
        </p:nvSpPr>
        <p:spPr>
          <a:xfrm>
            <a:off x="136016" y="6850412"/>
            <a:ext cx="953331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800" dirty="0"/>
          </a:p>
        </p:txBody>
      </p:sp>
      <p:cxnSp>
        <p:nvCxnSpPr>
          <p:cNvPr id="87" name="直線矢印コネクタ 86"/>
          <p:cNvCxnSpPr>
            <a:endCxn id="75" idx="1"/>
          </p:cNvCxnSpPr>
          <p:nvPr/>
        </p:nvCxnSpPr>
        <p:spPr>
          <a:xfrm>
            <a:off x="2855049" y="7584778"/>
            <a:ext cx="299632" cy="562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endCxn id="30" idx="4"/>
          </p:cNvCxnSpPr>
          <p:nvPr/>
        </p:nvCxnSpPr>
        <p:spPr>
          <a:xfrm flipH="1" flipV="1">
            <a:off x="2856909" y="7276993"/>
            <a:ext cx="421913" cy="870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タイトル 1"/>
          <p:cNvSpPr txBox="1">
            <a:spLocks/>
          </p:cNvSpPr>
          <p:nvPr/>
        </p:nvSpPr>
        <p:spPr>
          <a:xfrm>
            <a:off x="514828" y="7283227"/>
            <a:ext cx="750440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" dirty="0" smtClean="0"/>
              <a:t>pull</a:t>
            </a:r>
            <a:endParaRPr lang="ja-JP" altLang="en-US" sz="800" dirty="0"/>
          </a:p>
        </p:txBody>
      </p:sp>
      <p:sp>
        <p:nvSpPr>
          <p:cNvPr id="97" name="タイトル 1"/>
          <p:cNvSpPr txBox="1">
            <a:spLocks/>
          </p:cNvSpPr>
          <p:nvPr/>
        </p:nvSpPr>
        <p:spPr>
          <a:xfrm>
            <a:off x="2306932" y="7720079"/>
            <a:ext cx="750440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" dirty="0" smtClean="0"/>
              <a:t>pull</a:t>
            </a:r>
            <a:endParaRPr lang="ja-JP" altLang="en-US" sz="800" dirty="0"/>
          </a:p>
        </p:txBody>
      </p:sp>
      <p:sp>
        <p:nvSpPr>
          <p:cNvPr id="99" name="タイトル 1"/>
          <p:cNvSpPr txBox="1">
            <a:spLocks/>
          </p:cNvSpPr>
          <p:nvPr/>
        </p:nvSpPr>
        <p:spPr>
          <a:xfrm>
            <a:off x="537913" y="9198979"/>
            <a:ext cx="750440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" dirty="0" smtClean="0"/>
              <a:t>プロジェクトメンバ</a:t>
            </a:r>
            <a:endParaRPr lang="en-US" altLang="ja-JP" sz="800" dirty="0" smtClean="0"/>
          </a:p>
          <a:p>
            <a:r>
              <a:rPr lang="en-US" altLang="ja-JP" sz="800" dirty="0"/>
              <a:t>B</a:t>
            </a:r>
            <a:r>
              <a:rPr lang="ja-JP" altLang="en-US" sz="800" dirty="0" smtClean="0"/>
              <a:t>さん</a:t>
            </a:r>
            <a:endParaRPr lang="ja-JP" altLang="en-US" sz="800" dirty="0"/>
          </a:p>
        </p:txBody>
      </p:sp>
      <p:sp>
        <p:nvSpPr>
          <p:cNvPr id="101" name="タイトル 1"/>
          <p:cNvSpPr txBox="1">
            <a:spLocks/>
          </p:cNvSpPr>
          <p:nvPr/>
        </p:nvSpPr>
        <p:spPr>
          <a:xfrm>
            <a:off x="2546608" y="9236987"/>
            <a:ext cx="750440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" dirty="0"/>
              <a:t>プロジェクトメンバ</a:t>
            </a:r>
            <a:endParaRPr lang="en-US" altLang="ja-JP" sz="800" dirty="0"/>
          </a:p>
          <a:p>
            <a:r>
              <a:rPr lang="en-US" altLang="ja-JP" sz="800" dirty="0" smtClean="0"/>
              <a:t>C</a:t>
            </a:r>
            <a:r>
              <a:rPr lang="ja-JP" altLang="en-US" sz="800" dirty="0" smtClean="0"/>
              <a:t>さん</a:t>
            </a:r>
            <a:endParaRPr lang="ja-JP" altLang="en-US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250694" y="6397107"/>
            <a:ext cx="2606211" cy="360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GitHub</a:t>
            </a:r>
            <a:r>
              <a:rPr lang="ja-JP" altLang="en-US" dirty="0" smtClean="0">
                <a:latin typeface="+mj-ea"/>
                <a:ea typeface="+mj-ea"/>
              </a:rPr>
              <a:t>の利用形態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4072250" y="8352777"/>
            <a:ext cx="2567267" cy="1338004"/>
          </a:xfrm>
          <a:prstGeom prst="rect">
            <a:avLst/>
          </a:prstGeom>
        </p:spPr>
        <p:txBody>
          <a:bodyPr wrap="square" lIns="29663" tIns="14832" rIns="29663" bIns="14832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各パソコンに</a:t>
            </a:r>
            <a:r>
              <a:rPr lang="en-US" altLang="ja-JP" sz="800" dirty="0" err="1" smtClean="0">
                <a:latin typeface="+mj-ea"/>
                <a:ea typeface="+mj-ea"/>
              </a:rPr>
              <a:t>Git</a:t>
            </a:r>
            <a:r>
              <a:rPr lang="ja-JP" altLang="en-US" sz="800" dirty="0" smtClean="0">
                <a:latin typeface="+mj-ea"/>
                <a:ea typeface="+mj-ea"/>
              </a:rPr>
              <a:t>をインストールし，このソフトでファイルを</a:t>
            </a:r>
            <a:r>
              <a:rPr lang="en-US" altLang="ja-JP" sz="800" dirty="0" err="1" smtClean="0">
                <a:latin typeface="+mj-ea"/>
                <a:ea typeface="+mj-ea"/>
              </a:rPr>
              <a:t>GitHub</a:t>
            </a:r>
            <a:r>
              <a:rPr lang="ja-JP" altLang="en-US" sz="800" dirty="0" smtClean="0">
                <a:latin typeface="+mj-ea"/>
                <a:ea typeface="+mj-ea"/>
              </a:rPr>
              <a:t>に転送</a:t>
            </a:r>
            <a:r>
              <a:rPr lang="en-US" altLang="ja-JP" sz="800" dirty="0" smtClean="0">
                <a:latin typeface="+mj-ea"/>
                <a:ea typeface="+mj-ea"/>
              </a:rPr>
              <a:t>(push)</a:t>
            </a:r>
            <a:r>
              <a:rPr lang="ja-JP" altLang="en-US" sz="800" dirty="0" smtClean="0">
                <a:latin typeface="+mj-ea"/>
                <a:ea typeface="+mj-ea"/>
              </a:rPr>
              <a:t>したり，コピー（</a:t>
            </a:r>
            <a:r>
              <a:rPr lang="en-US" altLang="ja-JP" sz="800" dirty="0" smtClean="0">
                <a:latin typeface="+mj-ea"/>
                <a:ea typeface="+mj-ea"/>
              </a:rPr>
              <a:t>pull</a:t>
            </a:r>
            <a:r>
              <a:rPr lang="ja-JP" altLang="en-US" sz="800" dirty="0" smtClean="0">
                <a:latin typeface="+mj-ea"/>
                <a:ea typeface="+mj-ea"/>
              </a:rPr>
              <a:t>）を持って</a:t>
            </a:r>
            <a:r>
              <a:rPr lang="ja-JP" altLang="en-US" sz="800" dirty="0">
                <a:latin typeface="+mj-ea"/>
                <a:ea typeface="+mj-ea"/>
              </a:rPr>
              <a:t>くる</a:t>
            </a:r>
            <a:r>
              <a:rPr lang="ja-JP" altLang="en-US" sz="800" dirty="0" smtClean="0">
                <a:latin typeface="+mj-ea"/>
                <a:ea typeface="+mj-ea"/>
              </a:rPr>
              <a:t>．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また，パソコン</a:t>
            </a:r>
            <a:r>
              <a:rPr lang="ja-JP" altLang="en-US" sz="800" dirty="0">
                <a:latin typeface="+mj-ea"/>
                <a:ea typeface="+mj-ea"/>
              </a:rPr>
              <a:t>からはウェブブラウザを使って </a:t>
            </a:r>
            <a:r>
              <a:rPr lang="en-US" altLang="ja-JP" sz="800" dirty="0" err="1">
                <a:latin typeface="+mj-ea"/>
                <a:ea typeface="+mj-ea"/>
              </a:rPr>
              <a:t>GitHub</a:t>
            </a:r>
            <a:r>
              <a:rPr lang="en-US" altLang="ja-JP" sz="800" dirty="0">
                <a:latin typeface="+mj-ea"/>
                <a:ea typeface="+mj-ea"/>
              </a:rPr>
              <a:t> </a:t>
            </a:r>
            <a:r>
              <a:rPr lang="ja-JP" altLang="en-US" sz="800" dirty="0">
                <a:latin typeface="+mj-ea"/>
                <a:ea typeface="+mj-ea"/>
              </a:rPr>
              <a:t>にあるファイルを閲覧したりダウンロード</a:t>
            </a:r>
            <a:r>
              <a:rPr lang="ja-JP" altLang="en-US" sz="800" dirty="0" smtClean="0">
                <a:latin typeface="+mj-ea"/>
                <a:ea typeface="+mj-ea"/>
              </a:rPr>
              <a:t>できる．</a:t>
            </a:r>
            <a:r>
              <a:rPr lang="ja-JP" altLang="en-US" sz="500" dirty="0" smtClean="0">
                <a:latin typeface="+mj-ea"/>
                <a:ea typeface="+mj-ea"/>
              </a:rPr>
              <a:t>図</a:t>
            </a:r>
            <a:r>
              <a:rPr lang="en-US" altLang="ja-JP" sz="500" dirty="0" smtClean="0">
                <a:latin typeface="+mj-ea"/>
                <a:ea typeface="+mj-ea"/>
              </a:rPr>
              <a:t>ⅰ</a:t>
            </a:r>
          </a:p>
          <a:p>
            <a:endParaRPr lang="en-US" altLang="ja-JP" sz="700" dirty="0">
              <a:latin typeface="+mj-ea"/>
              <a:ea typeface="+mj-ea"/>
            </a:endParaRPr>
          </a:p>
          <a:p>
            <a:endParaRPr lang="en-US" altLang="ja-JP" sz="800" dirty="0" smtClean="0">
              <a:latin typeface="+mj-ea"/>
              <a:ea typeface="+mj-ea"/>
            </a:endParaRPr>
          </a:p>
          <a:p>
            <a:r>
              <a:rPr lang="en-US" altLang="ja-JP" sz="800" dirty="0" smtClean="0">
                <a:latin typeface="+mj-ea"/>
                <a:ea typeface="+mj-ea"/>
              </a:rPr>
              <a:t>Push</a:t>
            </a:r>
            <a:r>
              <a:rPr lang="ja-JP" altLang="en-US" sz="800" dirty="0" smtClean="0">
                <a:latin typeface="+mj-ea"/>
                <a:ea typeface="+mj-ea"/>
              </a:rPr>
              <a:t>とは</a:t>
            </a:r>
            <a:r>
              <a:rPr lang="en-US" altLang="ja-JP" sz="800" dirty="0">
                <a:latin typeface="+mj-ea"/>
                <a:ea typeface="+mj-ea"/>
              </a:rPr>
              <a:t>…</a:t>
            </a:r>
            <a:r>
              <a:rPr lang="en-US" altLang="ja-JP" sz="800" dirty="0" err="1" smtClean="0">
                <a:solidFill>
                  <a:srgbClr val="FF0000"/>
                </a:solidFill>
                <a:latin typeface="+mj-ea"/>
                <a:ea typeface="+mj-ea"/>
              </a:rPr>
              <a:t>GitHub</a:t>
            </a:r>
            <a:r>
              <a:rPr lang="ja-JP" altLang="en-US" sz="800" dirty="0">
                <a:solidFill>
                  <a:srgbClr val="FF0000"/>
                </a:solidFill>
                <a:latin typeface="+mj-ea"/>
                <a:ea typeface="+mj-ea"/>
              </a:rPr>
              <a:t>側のリポジトリが更新</a:t>
            </a:r>
            <a:r>
              <a:rPr lang="ja-JP" altLang="en-US" sz="800" dirty="0" smtClean="0">
                <a:latin typeface="+mj-ea"/>
                <a:ea typeface="+mj-ea"/>
              </a:rPr>
              <a:t>される機能．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en-US" altLang="ja-JP" sz="800" dirty="0" err="1" smtClean="0">
                <a:latin typeface="+mj-ea"/>
                <a:ea typeface="+mj-ea"/>
              </a:rPr>
              <a:t>Pullrequest</a:t>
            </a:r>
            <a:r>
              <a:rPr lang="ja-JP" altLang="en-US" sz="800" dirty="0" smtClean="0">
                <a:latin typeface="+mj-ea"/>
                <a:ea typeface="+mj-ea"/>
              </a:rPr>
              <a:t>とは</a:t>
            </a:r>
            <a:r>
              <a:rPr lang="en-US" altLang="ja-JP" sz="800" dirty="0" smtClean="0">
                <a:latin typeface="+mj-ea"/>
                <a:ea typeface="+mj-ea"/>
              </a:rPr>
              <a:t>…</a:t>
            </a:r>
            <a:r>
              <a:rPr lang="ja-JP" altLang="en-US" sz="800" dirty="0" smtClean="0">
                <a:latin typeface="+mj-ea"/>
                <a:ea typeface="+mj-ea"/>
              </a:rPr>
              <a:t>自分</a:t>
            </a:r>
            <a:r>
              <a:rPr lang="ja-JP" altLang="en-US" sz="800" dirty="0">
                <a:latin typeface="+mj-ea"/>
                <a:ea typeface="+mj-ea"/>
              </a:rPr>
              <a:t>が加えた</a:t>
            </a:r>
            <a:r>
              <a:rPr lang="ja-JP" altLang="en-US" sz="800" dirty="0">
                <a:solidFill>
                  <a:srgbClr val="FF0000"/>
                </a:solidFill>
                <a:latin typeface="+mj-ea"/>
                <a:ea typeface="+mj-ea"/>
              </a:rPr>
              <a:t>変更を相手のリポジトリに取り込んでほしいとき</a:t>
            </a:r>
            <a:r>
              <a:rPr lang="ja-JP" altLang="en-US" sz="800" dirty="0">
                <a:latin typeface="+mj-ea"/>
                <a:ea typeface="+mj-ea"/>
              </a:rPr>
              <a:t>に</a:t>
            </a:r>
            <a:r>
              <a:rPr lang="ja-JP" altLang="en-US" sz="800" dirty="0" smtClean="0">
                <a:latin typeface="+mj-ea"/>
                <a:ea typeface="+mj-ea"/>
              </a:rPr>
              <a:t>する</a:t>
            </a:r>
            <a:r>
              <a:rPr lang="ja-JP" altLang="en-US" sz="800" dirty="0">
                <a:latin typeface="+mj-ea"/>
                <a:ea typeface="+mj-ea"/>
              </a:rPr>
              <a:t>機能</a:t>
            </a:r>
            <a:r>
              <a:rPr lang="ja-JP" altLang="en-US" sz="800" dirty="0" smtClean="0">
                <a:latin typeface="+mj-ea"/>
                <a:ea typeface="+mj-ea"/>
              </a:rPr>
              <a:t>．</a:t>
            </a:r>
            <a:endParaRPr lang="en-US" altLang="ja-JP" sz="800" dirty="0">
              <a:latin typeface="+mj-ea"/>
              <a:ea typeface="+mj-ea"/>
            </a:endParaRPr>
          </a:p>
          <a:p>
            <a:endParaRPr lang="en-US" altLang="ja-JP" sz="600" dirty="0" smtClean="0">
              <a:latin typeface="+mj-ea"/>
              <a:ea typeface="+mj-ea"/>
            </a:endParaRPr>
          </a:p>
        </p:txBody>
      </p:sp>
      <p:pic>
        <p:nvPicPr>
          <p:cNvPr id="3082" name="Picture 10" descr="C:\Users\sekiguchi\Desktop\shadow1-360x36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2" y="8911213"/>
            <a:ext cx="609136" cy="57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sekiguchi\Desktop\shadow3-360x36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7" y="8929109"/>
            <a:ext cx="652333" cy="5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タイトル 1"/>
          <p:cNvSpPr txBox="1">
            <a:spLocks/>
          </p:cNvSpPr>
          <p:nvPr/>
        </p:nvSpPr>
        <p:spPr>
          <a:xfrm>
            <a:off x="3103379" y="7148779"/>
            <a:ext cx="837876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" dirty="0" smtClean="0"/>
              <a:t>コード開発者</a:t>
            </a:r>
            <a:r>
              <a:rPr lang="en-US" altLang="ja-JP" sz="800" dirty="0" smtClean="0"/>
              <a:t>A</a:t>
            </a:r>
            <a:r>
              <a:rPr lang="ja-JP" altLang="en-US" sz="800" dirty="0" smtClean="0"/>
              <a:t>さん</a:t>
            </a:r>
            <a:endParaRPr lang="ja-JP" altLang="en-US" sz="800" dirty="0"/>
          </a:p>
        </p:txBody>
      </p:sp>
      <p:sp>
        <p:nvSpPr>
          <p:cNvPr id="3" name="雲形吹き出し 2"/>
          <p:cNvSpPr/>
          <p:nvPr/>
        </p:nvSpPr>
        <p:spPr>
          <a:xfrm>
            <a:off x="1927359" y="3275436"/>
            <a:ext cx="1043489" cy="885476"/>
          </a:xfrm>
          <a:prstGeom prst="cloudCallout">
            <a:avLst>
              <a:gd name="adj1" fmla="val -51233"/>
              <a:gd name="adj2" fmla="val 569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タイトル 1"/>
          <p:cNvSpPr txBox="1">
            <a:spLocks/>
          </p:cNvSpPr>
          <p:nvPr/>
        </p:nvSpPr>
        <p:spPr>
          <a:xfrm>
            <a:off x="3078354" y="7584773"/>
            <a:ext cx="750440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" dirty="0" smtClean="0"/>
              <a:t>Push</a:t>
            </a:r>
          </a:p>
          <a:p>
            <a:r>
              <a:rPr lang="en-US" altLang="ja-JP" sz="800" dirty="0" smtClean="0"/>
              <a:t>Pull request</a:t>
            </a:r>
            <a:endParaRPr lang="ja-JP" altLang="en-US" sz="800" dirty="0"/>
          </a:p>
        </p:txBody>
      </p:sp>
      <p:sp>
        <p:nvSpPr>
          <p:cNvPr id="66" name="タイトル 1"/>
          <p:cNvSpPr txBox="1">
            <a:spLocks/>
          </p:cNvSpPr>
          <p:nvPr/>
        </p:nvSpPr>
        <p:spPr>
          <a:xfrm>
            <a:off x="4036542" y="9039034"/>
            <a:ext cx="2488802" cy="645540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ja-JP" sz="800" dirty="0" smtClean="0"/>
          </a:p>
        </p:txBody>
      </p:sp>
      <p:sp>
        <p:nvSpPr>
          <p:cNvPr id="67" name="タイトル 1"/>
          <p:cNvSpPr txBox="1">
            <a:spLocks/>
          </p:cNvSpPr>
          <p:nvPr/>
        </p:nvSpPr>
        <p:spPr>
          <a:xfrm>
            <a:off x="1157738" y="7739328"/>
            <a:ext cx="750440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" dirty="0" smtClean="0"/>
              <a:t>Push</a:t>
            </a:r>
          </a:p>
          <a:p>
            <a:r>
              <a:rPr lang="en-US" altLang="ja-JP" sz="800" dirty="0" smtClean="0"/>
              <a:t>Pull request</a:t>
            </a:r>
            <a:endParaRPr lang="ja-JP" altLang="en-US" sz="800" dirty="0"/>
          </a:p>
        </p:txBody>
      </p:sp>
      <p:sp>
        <p:nvSpPr>
          <p:cNvPr id="7" name="角丸四角形 6"/>
          <p:cNvSpPr/>
          <p:nvPr/>
        </p:nvSpPr>
        <p:spPr>
          <a:xfrm>
            <a:off x="3983176" y="8046021"/>
            <a:ext cx="2758684" cy="176617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タイトル 1"/>
          <p:cNvSpPr txBox="1">
            <a:spLocks/>
          </p:cNvSpPr>
          <p:nvPr/>
        </p:nvSpPr>
        <p:spPr>
          <a:xfrm>
            <a:off x="4449990" y="7983803"/>
            <a:ext cx="1794207" cy="447587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000" dirty="0" err="1" smtClean="0"/>
              <a:t>GitHub</a:t>
            </a:r>
            <a:r>
              <a:rPr lang="ja-JP" altLang="en-US" sz="1000" dirty="0" smtClean="0"/>
              <a:t>の利用形態の解説</a:t>
            </a:r>
            <a:endParaRPr lang="ja-JP" altLang="en-US" sz="1000" dirty="0"/>
          </a:p>
        </p:txBody>
      </p:sp>
      <p:sp>
        <p:nvSpPr>
          <p:cNvPr id="8" name="角丸四角形 7"/>
          <p:cNvSpPr/>
          <p:nvPr/>
        </p:nvSpPr>
        <p:spPr>
          <a:xfrm>
            <a:off x="4063459" y="9119006"/>
            <a:ext cx="2567267" cy="5275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Genki\Desktop\Study1\octocat\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33" y="6832560"/>
            <a:ext cx="903803" cy="9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コンテンツ プレースホルダー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904385"/>
              </p:ext>
            </p:extLst>
          </p:nvPr>
        </p:nvGraphicFramePr>
        <p:xfrm>
          <a:off x="3681094" y="6118061"/>
          <a:ext cx="2988266" cy="239084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66"/>
                <a:gridCol w="1800200"/>
              </a:tblGrid>
              <a:tr h="3058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日程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 marL="29322" marR="29322" marT="14957" marB="1495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+mj-ea"/>
                          <a:ea typeface="+mj-ea"/>
                        </a:rPr>
                        <a:t>内容</a:t>
                      </a:r>
                      <a:endParaRPr kumimoji="1" lang="ja-JP" altLang="en-US" sz="1400" b="0" dirty="0">
                        <a:latin typeface="+mj-ea"/>
                        <a:ea typeface="+mj-ea"/>
                      </a:endParaRPr>
                    </a:p>
                  </a:txBody>
                  <a:tcPr marL="29322" marR="29322" marT="14957" marB="14957"/>
                </a:tc>
              </a:tr>
              <a:tr h="40134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+mj-ea"/>
                          <a:ea typeface="+mj-ea"/>
                        </a:rPr>
                        <a:t>2012</a:t>
                      </a:r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1200" dirty="0" smtClean="0">
                          <a:latin typeface="+mj-ea"/>
                          <a:ea typeface="+mj-ea"/>
                        </a:rPr>
                        <a:t>12</a:t>
                      </a:r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月～</a:t>
                      </a:r>
                      <a:endParaRPr kumimoji="1" lang="en-US" altLang="ja-JP" sz="12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1200" dirty="0" smtClean="0">
                          <a:latin typeface="+mj-ea"/>
                          <a:ea typeface="+mj-ea"/>
                        </a:rPr>
                        <a:t>2013</a:t>
                      </a:r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月</a:t>
                      </a:r>
                      <a:endParaRPr kumimoji="1" lang="ja-JP" altLang="en-US" sz="1200" dirty="0">
                        <a:latin typeface="+mj-ea"/>
                        <a:ea typeface="+mj-ea"/>
                      </a:endParaRPr>
                    </a:p>
                  </a:txBody>
                  <a:tcPr marL="29322" marR="29322" marT="14957" marB="149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調査項目の決定</a:t>
                      </a:r>
                    </a:p>
                  </a:txBody>
                  <a:tcPr marL="29322" marR="29322" marT="14957" marB="14957"/>
                </a:tc>
              </a:tr>
              <a:tr h="44631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+mj-ea"/>
                          <a:ea typeface="+mj-ea"/>
                        </a:rPr>
                        <a:t>2013</a:t>
                      </a:r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12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月～</a:t>
                      </a:r>
                      <a:endParaRPr kumimoji="1" lang="en-US" altLang="ja-JP" sz="12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1200" dirty="0" smtClean="0">
                          <a:latin typeface="+mj-ea"/>
                          <a:ea typeface="+mj-ea"/>
                        </a:rPr>
                        <a:t>2013</a:t>
                      </a:r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年</a:t>
                      </a:r>
                      <a:r>
                        <a:rPr kumimoji="1" lang="en-US" altLang="ja-JP" sz="12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月</a:t>
                      </a:r>
                    </a:p>
                  </a:txBody>
                  <a:tcPr marL="29322" marR="29322" marT="14957" marB="14957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latin typeface="+mj-ea"/>
                          <a:ea typeface="+mj-ea"/>
                        </a:rPr>
                        <a:t>データ収集方法の検討</a:t>
                      </a:r>
                      <a:endParaRPr kumimoji="1" lang="ja-JP" altLang="en-US" sz="1200" dirty="0">
                        <a:latin typeface="+mj-ea"/>
                        <a:ea typeface="+mj-ea"/>
                      </a:endParaRPr>
                    </a:p>
                  </a:txBody>
                  <a:tcPr marL="29322" marR="29322" marT="14957" marB="14957"/>
                </a:tc>
              </a:tr>
              <a:tr h="412461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2013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2013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9322" marR="29322" marT="14957" marB="149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データ収集と解析</a:t>
                      </a:r>
                      <a:endParaRPr kumimoji="1" lang="ja-JP" altLang="en-US" sz="1200" dirty="0">
                        <a:latin typeface="+mj-ea"/>
                        <a:ea typeface="+mj-ea"/>
                      </a:endParaRPr>
                    </a:p>
                  </a:txBody>
                  <a:tcPr marL="29322" marR="29322" marT="14957" marB="14957"/>
                </a:tc>
              </a:tr>
              <a:tr h="412461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2013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2013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9322" marR="29322" marT="14957" marB="149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結果をもとにマネジメントを提案　論文執筆</a:t>
                      </a:r>
                    </a:p>
                  </a:txBody>
                  <a:tcPr marL="29322" marR="29322" marT="14957" marB="14957"/>
                </a:tc>
              </a:tr>
              <a:tr h="412461"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2013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月～</a:t>
                      </a: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9322" marR="29322" marT="14957" marB="149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+mj-ea"/>
                          <a:ea typeface="+mj-ea"/>
                        </a:rPr>
                        <a:t>発表準備</a:t>
                      </a:r>
                    </a:p>
                  </a:txBody>
                  <a:tcPr marL="29322" marR="29322" marT="14957" marB="14957"/>
                </a:tc>
              </a:tr>
            </a:tbl>
          </a:graphicData>
        </a:graphic>
      </p:graphicFrame>
      <p:sp>
        <p:nvSpPr>
          <p:cNvPr id="5" name="タイトル 1"/>
          <p:cNvSpPr txBox="1">
            <a:spLocks/>
          </p:cNvSpPr>
          <p:nvPr/>
        </p:nvSpPr>
        <p:spPr>
          <a:xfrm>
            <a:off x="427953" y="3026103"/>
            <a:ext cx="2325778" cy="937059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000" dirty="0"/>
              <a:t>・</a:t>
            </a:r>
            <a:r>
              <a:rPr lang="en-US" altLang="ja-JP" sz="1000" dirty="0" err="1" smtClean="0"/>
              <a:t>GitHub</a:t>
            </a:r>
            <a:r>
              <a:rPr lang="ja-JP" altLang="en-US" sz="1000" dirty="0"/>
              <a:t>を利用する</a:t>
            </a:r>
            <a:r>
              <a:rPr lang="ja-JP" altLang="en-US" sz="1000" dirty="0" smtClean="0"/>
              <a:t>ことでプロ</a:t>
            </a:r>
            <a:endParaRPr lang="en-US" altLang="ja-JP" sz="1000" dirty="0" smtClean="0"/>
          </a:p>
          <a:p>
            <a:pPr algn="l"/>
            <a:r>
              <a:rPr lang="en-US" altLang="ja-JP" sz="1000" dirty="0"/>
              <a:t> </a:t>
            </a:r>
            <a:r>
              <a:rPr lang="en-US" altLang="ja-JP" sz="1000" dirty="0" smtClean="0"/>
              <a:t>  </a:t>
            </a:r>
            <a:r>
              <a:rPr lang="ja-JP" altLang="en-US" sz="1000" dirty="0" smtClean="0"/>
              <a:t>ジェクトはどれ</a:t>
            </a:r>
            <a:r>
              <a:rPr lang="ja-JP" altLang="en-US" sz="1000" dirty="0"/>
              <a:t>ほど効率</a:t>
            </a:r>
            <a:r>
              <a:rPr lang="ja-JP" altLang="en-US" sz="1000" dirty="0" smtClean="0"/>
              <a:t>が</a:t>
            </a:r>
            <a:endParaRPr lang="en-US" altLang="ja-JP" sz="1000" dirty="0" smtClean="0"/>
          </a:p>
          <a:p>
            <a:pPr algn="l"/>
            <a:r>
              <a:rPr lang="en-US" altLang="ja-JP" sz="1000" dirty="0"/>
              <a:t> </a:t>
            </a:r>
            <a:r>
              <a:rPr lang="en-US" altLang="ja-JP" sz="1000" dirty="0" smtClean="0"/>
              <a:t>  </a:t>
            </a:r>
            <a:r>
              <a:rPr lang="ja-JP" altLang="en-US" sz="1000" dirty="0" smtClean="0"/>
              <a:t>上がる</a:t>
            </a:r>
            <a:r>
              <a:rPr lang="ja-JP" altLang="en-US" sz="1000" dirty="0"/>
              <a:t>の</a:t>
            </a:r>
            <a:r>
              <a:rPr lang="ja-JP" altLang="en-US" sz="1000" dirty="0" smtClean="0"/>
              <a:t>かを調査する</a:t>
            </a:r>
            <a:endParaRPr lang="en-US" altLang="ja-JP" sz="1000" dirty="0"/>
          </a:p>
          <a:p>
            <a:pPr algn="l"/>
            <a:r>
              <a:rPr lang="ja-JP" altLang="en-US" sz="1000" dirty="0" smtClean="0"/>
              <a:t>・</a:t>
            </a:r>
            <a:r>
              <a:rPr lang="en-US" altLang="ja-JP" sz="1000" dirty="0" smtClean="0"/>
              <a:t>OSS</a:t>
            </a:r>
            <a:r>
              <a:rPr lang="ja-JP" altLang="en-US" sz="1000" dirty="0"/>
              <a:t>プロジェクトを行う際に</a:t>
            </a:r>
            <a:r>
              <a:rPr lang="ja-JP" altLang="en-US" sz="1000" dirty="0" err="1" smtClean="0"/>
              <a:t>使用す</a:t>
            </a:r>
            <a:endParaRPr lang="en-US" altLang="ja-JP" sz="1000" dirty="0" smtClean="0"/>
          </a:p>
          <a:p>
            <a:pPr algn="l"/>
            <a:r>
              <a:rPr lang="ja-JP" altLang="en-US" sz="1000" dirty="0"/>
              <a:t>　</a:t>
            </a:r>
            <a:r>
              <a:rPr lang="ja-JP" altLang="en-US" sz="1000" dirty="0" err="1" smtClean="0"/>
              <a:t>る</a:t>
            </a:r>
            <a:r>
              <a:rPr lang="ja-JP" altLang="en-US" sz="1000" dirty="0"/>
              <a:t>マネジメント手法を把握</a:t>
            </a:r>
            <a:r>
              <a:rPr lang="ja-JP" altLang="en-US" sz="1000" dirty="0" smtClean="0"/>
              <a:t>する　　　</a:t>
            </a:r>
            <a:endParaRPr lang="ja-JP" altLang="en-US" sz="10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70706" y="4257666"/>
            <a:ext cx="2592288" cy="1055661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000" dirty="0"/>
              <a:t>プロジェクトの管理体制の強化に繋がり，無駄な作業や時間などのリスクを軽減することができるのでは！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6242" y="7401273"/>
            <a:ext cx="2147412" cy="636044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/>
              <a:t> </a:t>
            </a:r>
            <a:r>
              <a:rPr lang="ja-JP" altLang="en-US" sz="1600" dirty="0" smtClean="0"/>
              <a:t>研究</a:t>
            </a:r>
            <a:r>
              <a:rPr lang="ja-JP" altLang="en-US" sz="1600" dirty="0"/>
              <a:t>方法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298833" y="6033120"/>
            <a:ext cx="2442791" cy="926982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000" dirty="0" smtClean="0"/>
              <a:t>オープンソースソフトウェアの開発が，どのようにマネジメントされているかを調査する研究である．</a:t>
            </a:r>
            <a:endParaRPr lang="ja-JP" altLang="en-US" sz="1000" dirty="0"/>
          </a:p>
        </p:txBody>
      </p:sp>
      <p:sp>
        <p:nvSpPr>
          <p:cNvPr id="10" name="角丸四角形 9"/>
          <p:cNvSpPr/>
          <p:nvPr/>
        </p:nvSpPr>
        <p:spPr>
          <a:xfrm>
            <a:off x="239130" y="5613705"/>
            <a:ext cx="2801261" cy="1531438"/>
          </a:xfrm>
          <a:prstGeom prst="round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86818" y="3014606"/>
            <a:ext cx="2147412" cy="636044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/>
              <a:t> </a:t>
            </a:r>
            <a:endParaRPr lang="ja-JP" altLang="en-US" sz="16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3527201" y="7261978"/>
            <a:ext cx="2147412" cy="636044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1600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12640" y="5581803"/>
            <a:ext cx="2147412" cy="636044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/>
              <a:t>PM</a:t>
            </a:r>
            <a:r>
              <a:rPr lang="ja-JP" altLang="en-US" sz="1600" dirty="0"/>
              <a:t>との関連性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39126" y="8010543"/>
            <a:ext cx="3045858" cy="856909"/>
          </a:xfrm>
          <a:prstGeom prst="rect">
            <a:avLst/>
          </a:prstGeom>
        </p:spPr>
        <p:txBody>
          <a:bodyPr vert="horz" lIns="95773" tIns="47887" rIns="95773" bIns="4788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000" dirty="0" smtClean="0"/>
              <a:t>①調査項目の決定</a:t>
            </a:r>
            <a:endParaRPr lang="en-US" altLang="ja-JP" sz="1000" dirty="0" smtClean="0"/>
          </a:p>
          <a:p>
            <a:pPr algn="l"/>
            <a:r>
              <a:rPr lang="ja-JP" altLang="en-US" sz="1000" dirty="0" smtClean="0"/>
              <a:t>②データ収集方法の検討　　　　　　　　　　　　　　　　　　　　　　　　　　　　</a:t>
            </a:r>
            <a:endParaRPr lang="en-US" altLang="ja-JP" sz="1000" dirty="0" smtClean="0"/>
          </a:p>
          <a:p>
            <a:pPr algn="l"/>
            <a:r>
              <a:rPr lang="ja-JP" altLang="en-US" sz="1000" dirty="0" smtClean="0"/>
              <a:t>③データ収集と解析</a:t>
            </a:r>
            <a:endParaRPr lang="en-US" altLang="ja-JP" sz="1000" dirty="0" smtClean="0"/>
          </a:p>
          <a:p>
            <a:pPr algn="l"/>
            <a:endParaRPr lang="en-US" altLang="ja-JP" sz="1000" dirty="0" smtClean="0"/>
          </a:p>
          <a:p>
            <a:pPr algn="l"/>
            <a:endParaRPr lang="en-US" altLang="ja-JP" sz="1000" dirty="0" smtClean="0"/>
          </a:p>
          <a:p>
            <a:pPr algn="l"/>
            <a:r>
              <a:rPr lang="ja-JP" altLang="en-US" sz="1000" dirty="0" smtClean="0"/>
              <a:t>マネジメント手法を明らかにさせる</a:t>
            </a:r>
            <a:endParaRPr lang="en-US" altLang="ja-JP" sz="1000" dirty="0" smtClean="0"/>
          </a:p>
          <a:p>
            <a:pPr algn="l"/>
            <a:endParaRPr lang="ja-JP" altLang="en-US" sz="1000" dirty="0"/>
          </a:p>
        </p:txBody>
      </p:sp>
      <p:pic>
        <p:nvPicPr>
          <p:cNvPr id="15" name="Picture 6" descr="C:\Users\Genki\Desktop\domo-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27" y="4867160"/>
            <a:ext cx="834863" cy="7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43940" y="7571347"/>
            <a:ext cx="2896451" cy="15581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88861" y="2361394"/>
            <a:ext cx="2736083" cy="3116679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95541" y="2392378"/>
            <a:ext cx="2147412" cy="636044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/>
              <a:t>研究</a:t>
            </a:r>
            <a:r>
              <a:rPr lang="ja-JP" altLang="en-US" sz="1600" dirty="0"/>
              <a:t>目的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39130" y="241103"/>
            <a:ext cx="3463289" cy="2053585"/>
          </a:xfrm>
          <a:prstGeom prst="rect">
            <a:avLst/>
          </a:prstGeom>
        </p:spPr>
        <p:txBody>
          <a:bodyPr wrap="square" lIns="29663" tIns="14832" rIns="29663" bIns="14832">
            <a:spAutoFit/>
          </a:bodyPr>
          <a:lstStyle/>
          <a:p>
            <a:r>
              <a:rPr lang="ja-JP" altLang="en-US" sz="1600" dirty="0" smtClean="0">
                <a:latin typeface="+mj-ea"/>
                <a:ea typeface="+mj-ea"/>
              </a:rPr>
              <a:t>調査で使用</a:t>
            </a:r>
            <a:r>
              <a:rPr lang="ja-JP" altLang="en-US" sz="1600" dirty="0">
                <a:latin typeface="+mj-ea"/>
                <a:ea typeface="+mj-ea"/>
              </a:rPr>
              <a:t>する</a:t>
            </a:r>
            <a:r>
              <a:rPr lang="ja-JP" altLang="en-US" sz="1600" dirty="0" smtClean="0">
                <a:latin typeface="+mj-ea"/>
                <a:ea typeface="+mj-ea"/>
              </a:rPr>
              <a:t>機能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100" dirty="0">
                <a:latin typeface="+mj-ea"/>
                <a:ea typeface="+mj-ea"/>
              </a:rPr>
              <a:t>実際に行われているプロジェクトを分析</a:t>
            </a:r>
            <a:r>
              <a:rPr lang="ja-JP" altLang="en-US" sz="1100" dirty="0" smtClean="0">
                <a:latin typeface="+mj-ea"/>
                <a:ea typeface="+mj-ea"/>
              </a:rPr>
              <a:t>するために使用する具体的な機能</a:t>
            </a:r>
            <a:endParaRPr lang="en-US" altLang="ja-JP" sz="1100" dirty="0" smtClean="0">
              <a:latin typeface="+mj-ea"/>
              <a:ea typeface="+mj-ea"/>
            </a:endParaRPr>
          </a:p>
          <a:p>
            <a:endParaRPr lang="en-US" altLang="ja-JP" sz="1050" dirty="0" smtClean="0">
              <a:latin typeface="+mj-ea"/>
              <a:ea typeface="+mj-ea"/>
            </a:endParaRPr>
          </a:p>
          <a:p>
            <a:r>
              <a:rPr lang="en-US" altLang="ja-JP" sz="1200" dirty="0" err="1" smtClean="0">
                <a:solidFill>
                  <a:schemeClr val="tx2"/>
                </a:solidFill>
                <a:latin typeface="+mj-ea"/>
                <a:ea typeface="+mj-ea"/>
              </a:rPr>
              <a:t>Octoboard</a:t>
            </a:r>
            <a:r>
              <a:rPr lang="en-US" altLang="ja-JP" sz="1200" dirty="0" smtClean="0">
                <a:latin typeface="+mj-ea"/>
                <a:ea typeface="+mj-ea"/>
              </a:rPr>
              <a:t> </a:t>
            </a:r>
            <a:r>
              <a:rPr lang="ja-JP" altLang="en-US" sz="1050" dirty="0" smtClean="0">
                <a:latin typeface="+mj-ea"/>
                <a:ea typeface="+mj-ea"/>
              </a:rPr>
              <a:t>日々</a:t>
            </a:r>
            <a:r>
              <a:rPr lang="ja-JP" altLang="en-US" sz="1050" dirty="0">
                <a:latin typeface="+mj-ea"/>
                <a:ea typeface="+mj-ea"/>
              </a:rPr>
              <a:t>のコミットや</a:t>
            </a:r>
            <a:r>
              <a:rPr lang="ja-JP" altLang="en-US" sz="1050" dirty="0" smtClean="0">
                <a:latin typeface="+mj-ea"/>
                <a:ea typeface="+mj-ea"/>
              </a:rPr>
              <a:t>フォーク，</a:t>
            </a:r>
            <a:r>
              <a:rPr lang="en-US" altLang="ja-JP" sz="1050" dirty="0" smtClean="0">
                <a:latin typeface="+mj-ea"/>
                <a:ea typeface="+mj-ea"/>
              </a:rPr>
              <a:t>pull</a:t>
            </a:r>
            <a:r>
              <a:rPr lang="ja-JP" altLang="en-US" sz="1050" dirty="0" smtClean="0">
                <a:latin typeface="+mj-ea"/>
                <a:ea typeface="+mj-ea"/>
              </a:rPr>
              <a:t>リクエストの</a:t>
            </a:r>
            <a:r>
              <a:rPr lang="ja-JP" altLang="en-US" sz="1050" dirty="0">
                <a:latin typeface="+mj-ea"/>
                <a:ea typeface="+mj-ea"/>
              </a:rPr>
              <a:t>量が平均より多いかどうかなどをリポートして</a:t>
            </a:r>
            <a:r>
              <a:rPr lang="ja-JP" altLang="en-US" sz="1050" dirty="0" smtClean="0">
                <a:latin typeface="+mj-ea"/>
                <a:ea typeface="+mj-ea"/>
              </a:rPr>
              <a:t>いる．</a:t>
            </a:r>
            <a:r>
              <a:rPr lang="ja-JP" altLang="en-US" sz="800" dirty="0" smtClean="0">
                <a:latin typeface="+mj-ea"/>
                <a:ea typeface="+mj-ea"/>
              </a:rPr>
              <a:t>図</a:t>
            </a:r>
            <a:r>
              <a:rPr lang="en-US" altLang="ja-JP" sz="800" dirty="0">
                <a:latin typeface="+mj-ea"/>
                <a:ea typeface="+mj-ea"/>
              </a:rPr>
              <a:t>ⅱ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1050" dirty="0" smtClean="0">
                <a:latin typeface="+mj-ea"/>
                <a:ea typeface="+mj-ea"/>
              </a:rPr>
              <a:t>　　　　　</a:t>
            </a:r>
            <a:endParaRPr lang="en-US" altLang="ja-JP" sz="1050" dirty="0" smtClean="0">
              <a:latin typeface="+mj-ea"/>
              <a:ea typeface="+mj-ea"/>
            </a:endParaRPr>
          </a:p>
          <a:p>
            <a:endParaRPr lang="en-US" altLang="ja-JP" sz="1050" dirty="0" smtClean="0">
              <a:latin typeface="+mj-ea"/>
              <a:ea typeface="+mj-ea"/>
            </a:endParaRPr>
          </a:p>
          <a:p>
            <a:r>
              <a:rPr lang="ja-JP" altLang="en-US" sz="1050" dirty="0" smtClean="0">
                <a:latin typeface="+mj-ea"/>
                <a:ea typeface="+mj-ea"/>
              </a:rPr>
              <a:t>一日当たりの</a:t>
            </a:r>
            <a:r>
              <a:rPr lang="ja-JP" altLang="en-US" sz="1050" dirty="0">
                <a:latin typeface="+mj-ea"/>
                <a:ea typeface="+mj-ea"/>
              </a:rPr>
              <a:t>フォーク</a:t>
            </a:r>
            <a:r>
              <a:rPr lang="ja-JP" altLang="en-US" sz="1050" dirty="0" smtClean="0">
                <a:latin typeface="+mj-ea"/>
                <a:ea typeface="+mj-ea"/>
              </a:rPr>
              <a:t>やコミットの平均からプロジェクトの規模がわかる</a:t>
            </a:r>
            <a:r>
              <a:rPr lang="en-US" altLang="ja-JP" sz="1050" dirty="0" smtClean="0">
                <a:latin typeface="+mj-ea"/>
                <a:ea typeface="+mj-ea"/>
              </a:rPr>
              <a:t>!</a:t>
            </a:r>
            <a:endParaRPr lang="en-US" altLang="ja-JP" sz="1050" dirty="0">
              <a:latin typeface="+mj-ea"/>
              <a:ea typeface="+mj-ea"/>
            </a:endParaRPr>
          </a:p>
          <a:p>
            <a:endParaRPr lang="ja-JP" altLang="ja-JP" sz="1050" dirty="0">
              <a:latin typeface="+mj-ea"/>
              <a:ea typeface="+mj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12641" y="200478"/>
            <a:ext cx="3841282" cy="20162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1810849" y="1482607"/>
            <a:ext cx="270854" cy="225367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885546" y="2361394"/>
            <a:ext cx="778051" cy="153064"/>
          </a:xfrm>
          <a:prstGeom prst="rect">
            <a:avLst/>
          </a:prstGeom>
        </p:spPr>
        <p:txBody>
          <a:bodyPr wrap="none" lIns="29663" tIns="14832" rIns="29663" bIns="14832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図</a:t>
            </a:r>
            <a:r>
              <a:rPr lang="en-US" altLang="ja-JP" sz="800" dirty="0">
                <a:latin typeface="+mj-ea"/>
                <a:ea typeface="+mj-ea"/>
              </a:rPr>
              <a:t>ⅱ</a:t>
            </a:r>
            <a:r>
              <a:rPr lang="ja-JP" altLang="en-US" sz="800" dirty="0" smtClean="0">
                <a:latin typeface="+mj-ea"/>
                <a:ea typeface="+mj-ea"/>
              </a:rPr>
              <a:t> </a:t>
            </a:r>
            <a:r>
              <a:rPr lang="en-US" altLang="ja-JP" sz="800" dirty="0" err="1" smtClean="0">
                <a:latin typeface="+mj-ea"/>
                <a:ea typeface="+mj-ea"/>
              </a:rPr>
              <a:t>Octoboard</a:t>
            </a:r>
            <a:endParaRPr lang="ja-JP" altLang="ja-JP" sz="800" dirty="0">
              <a:latin typeface="+mj-ea"/>
              <a:ea typeface="+mj-ea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99691" y="5630473"/>
            <a:ext cx="3214168" cy="34973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5674613" y="0"/>
            <a:ext cx="1183387" cy="2004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145460" y="2568742"/>
            <a:ext cx="2405742" cy="891728"/>
          </a:xfrm>
          <a:prstGeom prst="rect">
            <a:avLst/>
          </a:prstGeom>
        </p:spPr>
        <p:txBody>
          <a:bodyPr wrap="square" lIns="29663" tIns="14832" rIns="29663" bIns="14832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説明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en-US" altLang="ja-JP" sz="800" dirty="0" smtClean="0">
                <a:latin typeface="+mj-ea"/>
                <a:ea typeface="+mj-ea"/>
              </a:rPr>
              <a:t>2012</a:t>
            </a:r>
            <a:r>
              <a:rPr lang="ja-JP" altLang="en-US" sz="800" dirty="0" smtClean="0">
                <a:latin typeface="+mj-ea"/>
                <a:ea typeface="+mj-ea"/>
              </a:rPr>
              <a:t>年</a:t>
            </a:r>
            <a:r>
              <a:rPr lang="en-US" altLang="ja-JP" sz="800" dirty="0" smtClean="0">
                <a:latin typeface="+mj-ea"/>
                <a:ea typeface="+mj-ea"/>
              </a:rPr>
              <a:t>5</a:t>
            </a:r>
            <a:r>
              <a:rPr lang="ja-JP" altLang="en-US" sz="800" dirty="0" smtClean="0">
                <a:latin typeface="+mj-ea"/>
                <a:ea typeface="+mj-ea"/>
              </a:rPr>
              <a:t>月</a:t>
            </a:r>
            <a:r>
              <a:rPr lang="en-US" altLang="ja-JP" sz="800" dirty="0" smtClean="0">
                <a:latin typeface="+mj-ea"/>
                <a:ea typeface="+mj-ea"/>
              </a:rPr>
              <a:t>10</a:t>
            </a:r>
            <a:r>
              <a:rPr lang="ja-JP" altLang="en-US" sz="800" dirty="0" smtClean="0">
                <a:latin typeface="+mj-ea"/>
                <a:ea typeface="+mj-ea"/>
              </a:rPr>
              <a:t>日～</a:t>
            </a:r>
            <a:r>
              <a:rPr lang="en-US" altLang="ja-JP" sz="800" dirty="0" smtClean="0">
                <a:latin typeface="+mj-ea"/>
                <a:ea typeface="+mj-ea"/>
              </a:rPr>
              <a:t>11</a:t>
            </a:r>
            <a:r>
              <a:rPr lang="ja-JP" altLang="en-US" sz="800" dirty="0" smtClean="0">
                <a:latin typeface="+mj-ea"/>
                <a:ea typeface="+mj-ea"/>
              </a:rPr>
              <a:t>日分のデータ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国際利用者数が</a:t>
            </a:r>
            <a:r>
              <a:rPr lang="en-US" altLang="ja-JP" sz="800" dirty="0" smtClean="0">
                <a:latin typeface="+mj-ea"/>
                <a:ea typeface="+mj-ea"/>
              </a:rPr>
              <a:t>118,278</a:t>
            </a:r>
            <a:r>
              <a:rPr lang="ja-JP" altLang="en-US" sz="800" dirty="0" smtClean="0">
                <a:latin typeface="+mj-ea"/>
                <a:ea typeface="+mj-ea"/>
              </a:rPr>
              <a:t>人</a:t>
            </a:r>
            <a:r>
              <a:rPr lang="ja-JP" altLang="en-US" sz="800" dirty="0">
                <a:latin typeface="+mj-ea"/>
                <a:ea typeface="+mj-ea"/>
              </a:rPr>
              <a:t>増加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リポジドリが</a:t>
            </a:r>
            <a:r>
              <a:rPr lang="en-US" altLang="ja-JP" sz="800" dirty="0" smtClean="0">
                <a:latin typeface="+mj-ea"/>
                <a:ea typeface="+mj-ea"/>
              </a:rPr>
              <a:t>4,677</a:t>
            </a:r>
            <a:r>
              <a:rPr lang="ja-JP" altLang="en-US" sz="800" dirty="0" smtClean="0">
                <a:latin typeface="+mj-ea"/>
                <a:ea typeface="+mj-ea"/>
              </a:rPr>
              <a:t>個作成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オープンソースリポジトリが</a:t>
            </a:r>
            <a:r>
              <a:rPr lang="en-US" altLang="ja-JP" sz="800" dirty="0" smtClean="0">
                <a:latin typeface="+mj-ea"/>
                <a:ea typeface="+mj-ea"/>
              </a:rPr>
              <a:t>104</a:t>
            </a:r>
            <a:r>
              <a:rPr lang="ja-JP" altLang="en-US" sz="800" dirty="0" smtClean="0">
                <a:latin typeface="+mj-ea"/>
                <a:ea typeface="+mj-ea"/>
              </a:rPr>
              <a:t>個作成　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されていることなどがわかる．</a:t>
            </a:r>
            <a:endParaRPr lang="en-US" altLang="ja-JP" sz="800" dirty="0" smtClean="0">
              <a:latin typeface="+mj-ea"/>
              <a:ea typeface="+mj-ea"/>
            </a:endParaRPr>
          </a:p>
          <a:p>
            <a:endParaRPr lang="ja-JP" altLang="ja-JP" sz="800" dirty="0">
              <a:latin typeface="+mj-ea"/>
              <a:ea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153901" y="3454604"/>
            <a:ext cx="3463289" cy="1161033"/>
          </a:xfrm>
          <a:prstGeom prst="rect">
            <a:avLst/>
          </a:prstGeom>
        </p:spPr>
        <p:txBody>
          <a:bodyPr wrap="square" lIns="29663" tIns="14832" rIns="29663" bIns="14832">
            <a:spAutoFit/>
          </a:bodyPr>
          <a:lstStyle/>
          <a:p>
            <a:r>
              <a:rPr lang="ja-JP" altLang="en-US" sz="1050" dirty="0" smtClean="0">
                <a:latin typeface="+mj-ea"/>
                <a:ea typeface="+mj-ea"/>
              </a:rPr>
              <a:t>課題研究で矢吹研究室では久保孝樹が</a:t>
            </a:r>
            <a:r>
              <a:rPr lang="ja-JP" altLang="en-US" sz="1050" dirty="0">
                <a:latin typeface="+mj-ea"/>
                <a:ea typeface="+mj-ea"/>
              </a:rPr>
              <a:t>「</a:t>
            </a:r>
            <a:r>
              <a:rPr lang="ja-JP" altLang="en-US" sz="1050" dirty="0" smtClean="0">
                <a:latin typeface="+mj-ea"/>
                <a:ea typeface="+mj-ea"/>
              </a:rPr>
              <a:t>チケット駆動開発」，清水 </a:t>
            </a:r>
            <a:r>
              <a:rPr lang="ja-JP" altLang="en-US" sz="1050" dirty="0">
                <a:latin typeface="+mj-ea"/>
                <a:ea typeface="+mj-ea"/>
              </a:rPr>
              <a:t>竜吾</a:t>
            </a:r>
            <a:r>
              <a:rPr lang="ja-JP" altLang="en-US" sz="1050" dirty="0" smtClean="0">
                <a:latin typeface="+mj-ea"/>
                <a:ea typeface="+mj-ea"/>
              </a:rPr>
              <a:t>が「テストを基準にしてソフトウェアの開発プロセスの調査」を研究している．</a:t>
            </a:r>
            <a:endParaRPr lang="en-US" altLang="ja-JP" sz="1050" dirty="0" smtClean="0">
              <a:latin typeface="+mj-ea"/>
              <a:ea typeface="+mj-ea"/>
            </a:endParaRPr>
          </a:p>
          <a:p>
            <a:endParaRPr lang="en-US" altLang="ja-JP" sz="1050" dirty="0" smtClean="0">
              <a:latin typeface="+mj-ea"/>
              <a:ea typeface="+mj-ea"/>
            </a:endParaRPr>
          </a:p>
          <a:p>
            <a:r>
              <a:rPr lang="ja-JP" altLang="en-US" sz="1050" dirty="0" smtClean="0">
                <a:latin typeface="+mj-ea"/>
                <a:ea typeface="+mj-ea"/>
              </a:rPr>
              <a:t>今回</a:t>
            </a:r>
            <a:r>
              <a:rPr lang="ja-JP" altLang="en-US" sz="1050" dirty="0">
                <a:latin typeface="+mj-ea"/>
                <a:ea typeface="+mj-ea"/>
              </a:rPr>
              <a:t>，</a:t>
            </a:r>
            <a:r>
              <a:rPr lang="ja-JP" altLang="en-US" sz="1050" dirty="0" smtClean="0">
                <a:latin typeface="+mj-ea"/>
                <a:ea typeface="+mj-ea"/>
              </a:rPr>
              <a:t>私は</a:t>
            </a:r>
            <a:r>
              <a:rPr lang="en-US" altLang="ja-JP" sz="1050" dirty="0" smtClean="0">
                <a:latin typeface="+mj-ea"/>
                <a:ea typeface="+mj-ea"/>
              </a:rPr>
              <a:t>OSS</a:t>
            </a:r>
            <a:r>
              <a:rPr lang="ja-JP" altLang="en-US" sz="1050" dirty="0" smtClean="0">
                <a:latin typeface="+mj-ea"/>
                <a:ea typeface="+mj-ea"/>
              </a:rPr>
              <a:t>プロジェクトの全体のマネジメント手法を調査・研究するため，具体的なプロジェクトの様子が明確になると考える．</a:t>
            </a:r>
            <a:endParaRPr lang="en-US" altLang="ja-JP" sz="1050" dirty="0" smtClean="0">
              <a:latin typeface="+mj-ea"/>
              <a:ea typeface="+mj-ea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6080468" y="0"/>
            <a:ext cx="777532" cy="5605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3002578" y="3425656"/>
            <a:ext cx="3765935" cy="13598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2" descr="C:\Users\sekiguchi\Desktop\キャプチャ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601" y="287586"/>
            <a:ext cx="2621768" cy="200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下矢印 29"/>
          <p:cNvSpPr/>
          <p:nvPr/>
        </p:nvSpPr>
        <p:spPr>
          <a:xfrm>
            <a:off x="1109426" y="4116102"/>
            <a:ext cx="575709" cy="225367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3953923" y="2568742"/>
            <a:ext cx="2126545" cy="773434"/>
          </a:xfrm>
          <a:prstGeom prst="wedgeRoundRectCallout">
            <a:avLst>
              <a:gd name="adj1" fmla="val -13224"/>
              <a:gd name="adj2" fmla="val -79973"/>
              <a:gd name="adj3" fmla="val 1666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4085456" y="5630473"/>
            <a:ext cx="2147412" cy="636044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/>
              <a:t> </a:t>
            </a:r>
            <a:r>
              <a:rPr lang="ja-JP" altLang="en-US" sz="1600" dirty="0" smtClean="0"/>
              <a:t>今後</a:t>
            </a:r>
            <a:r>
              <a:rPr lang="ja-JP" altLang="en-US" sz="1600" dirty="0"/>
              <a:t>の計画</a:t>
            </a:r>
          </a:p>
        </p:txBody>
      </p:sp>
      <p:sp>
        <p:nvSpPr>
          <p:cNvPr id="33" name="下矢印 32"/>
          <p:cNvSpPr/>
          <p:nvPr/>
        </p:nvSpPr>
        <p:spPr>
          <a:xfrm>
            <a:off x="1016456" y="8394831"/>
            <a:ext cx="575709" cy="225367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0" y="9057456"/>
            <a:ext cx="1520228" cy="848544"/>
          </a:xfrm>
          <a:prstGeom prst="line">
            <a:avLst/>
          </a:prstGeom>
          <a:ln w="5715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0" y="9481728"/>
            <a:ext cx="1970774" cy="367816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734</Words>
  <Application>Microsoft Office PowerPoint</Application>
  <PresentationFormat>A4 210 x 297 mm</PresentationFormat>
  <Paragraphs>116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ソフトウェア開発プロジェクトの実態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sekiguchi</cp:lastModifiedBy>
  <cp:revision>163</cp:revision>
  <cp:lastPrinted>2012-12-13T06:24:46Z</cp:lastPrinted>
  <dcterms:created xsi:type="dcterms:W3CDTF">2012-09-17T17:26:59Z</dcterms:created>
  <dcterms:modified xsi:type="dcterms:W3CDTF">2012-12-14T02:38:41Z</dcterms:modified>
</cp:coreProperties>
</file>