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153"/>
    <a:srgbClr val="FFD1AB"/>
    <a:srgbClr val="FFB679"/>
    <a:srgbClr val="FF9137"/>
    <a:srgbClr val="00D05E"/>
    <a:srgbClr val="21FF85"/>
    <a:srgbClr val="005C2A"/>
    <a:srgbClr val="B3FFD5"/>
    <a:srgbClr val="00EE6C"/>
    <a:srgbClr val="75FF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1133" y="1718"/>
      </p:cViewPr>
      <p:guideLst>
        <p:guide orient="horz" pos="9537"/>
        <p:guide pos="6736"/>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4"/>
            <a:ext cx="18178780" cy="6490568"/>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175935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95015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629071" y="1619141"/>
            <a:ext cx="3609024" cy="3444347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02007" y="1619141"/>
            <a:ext cx="10470622" cy="34443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303207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277877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1" y="19457689"/>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3260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02006" y="9420438"/>
            <a:ext cx="7039822" cy="26642176"/>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8198275" y="9420438"/>
            <a:ext cx="7039822" cy="26642176"/>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41919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192832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82865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166418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2"/>
            <a:ext cx="7036111"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222277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4"/>
            <a:ext cx="12832080" cy="2502307"/>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1"/>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pPr/>
              <a:t>2012/12/14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266745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50000">
              <a:srgbClr val="21FF85"/>
            </a:gs>
            <a:gs pos="100000">
              <a:srgbClr val="B3FFD5"/>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5"/>
            <a:ext cx="4990253" cy="1612127"/>
          </a:xfrm>
          <a:prstGeom prst="rect">
            <a:avLst/>
          </a:prstGeom>
        </p:spPr>
        <p:txBody>
          <a:bodyPr vert="horz" lIns="295232" tIns="147616" rIns="295232" bIns="147616" rtlCol="0" anchor="ctr"/>
          <a:lstStyle>
            <a:lvl1pPr algn="l">
              <a:defRPr sz="3900">
                <a:solidFill>
                  <a:schemeClr val="tx1">
                    <a:tint val="75000"/>
                  </a:schemeClr>
                </a:solidFill>
              </a:defRPr>
            </a:lvl1pPr>
          </a:lstStyle>
          <a:p>
            <a:fld id="{CD18CB5A-6947-405F-A94A-52FF85729738}" type="datetimeFigureOut">
              <a:rPr kumimoji="1" lang="ja-JP" altLang="en-US" smtClean="0"/>
              <a:pPr/>
              <a:t>2012/12/14</a:t>
            </a:fld>
            <a:endParaRPr kumimoji="1" lang="ja-JP" altLang="en-US"/>
          </a:p>
        </p:txBody>
      </p:sp>
      <p:sp>
        <p:nvSpPr>
          <p:cNvPr id="5" name="フッター プレースホルダー 4"/>
          <p:cNvSpPr>
            <a:spLocks noGrp="1"/>
          </p:cNvSpPr>
          <p:nvPr>
            <p:ph type="ftr" sz="quarter" idx="3"/>
          </p:nvPr>
        </p:nvSpPr>
        <p:spPr>
          <a:xfrm>
            <a:off x="7307157" y="28065055"/>
            <a:ext cx="6772487" cy="1612127"/>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5"/>
            <a:ext cx="4990253" cy="1612127"/>
          </a:xfrm>
          <a:prstGeom prst="rect">
            <a:avLst/>
          </a:prstGeom>
        </p:spPr>
        <p:txBody>
          <a:bodyPr vert="horz" lIns="295232" tIns="147616" rIns="295232" bIns="147616" rtlCol="0" anchor="ctr"/>
          <a:lstStyle>
            <a:lvl1pPr algn="r">
              <a:defRPr sz="3900">
                <a:solidFill>
                  <a:schemeClr val="tx1">
                    <a:tint val="75000"/>
                  </a:schemeClr>
                </a:solidFill>
              </a:defRPr>
            </a:lvl1pPr>
          </a:lstStyle>
          <a:p>
            <a:fld id="{B8FB692E-29AC-4FC2-ACCA-CA334E189FAF}" type="slidenum">
              <a:rPr kumimoji="1" lang="ja-JP" altLang="en-US" smtClean="0"/>
              <a:pPr/>
              <a:t>‹#›</a:t>
            </a:fld>
            <a:endParaRPr kumimoji="1" lang="ja-JP" altLang="en-US"/>
          </a:p>
        </p:txBody>
      </p:sp>
    </p:spTree>
    <p:extLst>
      <p:ext uri="{BB962C8B-B14F-4D97-AF65-F5344CB8AC3E}">
        <p14:creationId xmlns:p14="http://schemas.microsoft.com/office/powerpoint/2010/main" val="297737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kumimoji="1"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kumimoji="1"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kumimoji="1"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kumimoji="1"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9pPr>
    </p:bodyStyle>
    <p:other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828304" y="4554811"/>
            <a:ext cx="19730192" cy="20018224"/>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Times New Roman" pitchFamily="18" charset="0"/>
              <a:cs typeface="Times New Roman" pitchFamily="18" charset="0"/>
            </a:endParaRPr>
          </a:p>
        </p:txBody>
      </p:sp>
      <p:sp>
        <p:nvSpPr>
          <p:cNvPr id="26" name="雲 25"/>
          <p:cNvSpPr/>
          <p:nvPr/>
        </p:nvSpPr>
        <p:spPr>
          <a:xfrm>
            <a:off x="1284596" y="6355011"/>
            <a:ext cx="9649072" cy="6408712"/>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3" name="横巻き 2"/>
          <p:cNvSpPr/>
          <p:nvPr/>
        </p:nvSpPr>
        <p:spPr>
          <a:xfrm>
            <a:off x="1188344" y="306339"/>
            <a:ext cx="19010112" cy="3528392"/>
          </a:xfrm>
          <a:prstGeom prst="horizontalScroll">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200" dirty="0" smtClean="0">
                <a:solidFill>
                  <a:schemeClr val="tx1"/>
                </a:solidFill>
                <a:latin typeface="Times New Roman" pitchFamily="18" charset="0"/>
                <a:cs typeface="Times New Roman" pitchFamily="18" charset="0"/>
              </a:rPr>
              <a:t>プロジェクトマネジメントと</a:t>
            </a:r>
            <a:endParaRPr kumimoji="1" lang="en-US" altLang="ja-JP" sz="7200" dirty="0" smtClean="0">
              <a:solidFill>
                <a:schemeClr val="tx1"/>
              </a:solidFill>
              <a:latin typeface="Times New Roman" pitchFamily="18" charset="0"/>
              <a:cs typeface="Times New Roman" pitchFamily="18" charset="0"/>
            </a:endParaRPr>
          </a:p>
          <a:p>
            <a:pPr algn="ctr"/>
            <a:r>
              <a:rPr lang="ja-JP" altLang="en-US" sz="7200" dirty="0" smtClean="0">
                <a:solidFill>
                  <a:schemeClr val="tx1"/>
                </a:solidFill>
                <a:latin typeface="Times New Roman" pitchFamily="18" charset="0"/>
                <a:cs typeface="Times New Roman" pitchFamily="18" charset="0"/>
              </a:rPr>
              <a:t>ゲーミフィケーションに関する研究</a:t>
            </a:r>
            <a:endParaRPr kumimoji="1" lang="ja-JP" altLang="en-US" sz="7200" dirty="0">
              <a:solidFill>
                <a:schemeClr val="tx1"/>
              </a:solidFill>
              <a:latin typeface="Times New Roman" pitchFamily="18" charset="0"/>
              <a:cs typeface="Times New Roman" pitchFamily="18" charset="0"/>
            </a:endParaRPr>
          </a:p>
        </p:txBody>
      </p:sp>
      <p:sp>
        <p:nvSpPr>
          <p:cNvPr id="8" name="正方形/長方形 7"/>
          <p:cNvSpPr/>
          <p:nvPr/>
        </p:nvSpPr>
        <p:spPr>
          <a:xfrm>
            <a:off x="1836416" y="4050755"/>
            <a:ext cx="2232248" cy="1080120"/>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tx1"/>
                </a:solidFill>
                <a:latin typeface="Times New Roman" pitchFamily="18" charset="0"/>
                <a:cs typeface="Times New Roman" pitchFamily="18" charset="0"/>
              </a:rPr>
              <a:t>背景</a:t>
            </a:r>
            <a:endParaRPr kumimoji="1" lang="ja-JP" altLang="en-US" sz="4800" dirty="0">
              <a:solidFill>
                <a:schemeClr val="tx1"/>
              </a:solidFill>
              <a:latin typeface="Times New Roman" pitchFamily="18" charset="0"/>
              <a:cs typeface="Times New Roman" pitchFamily="18" charset="0"/>
            </a:endParaRPr>
          </a:p>
        </p:txBody>
      </p:sp>
      <p:sp>
        <p:nvSpPr>
          <p:cNvPr id="10" name="円/楕円 9"/>
          <p:cNvSpPr/>
          <p:nvPr/>
        </p:nvSpPr>
        <p:spPr>
          <a:xfrm>
            <a:off x="6181502" y="7507139"/>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smtClean="0">
                <a:solidFill>
                  <a:schemeClr val="tx1"/>
                </a:solidFill>
                <a:latin typeface="Times New Roman" pitchFamily="18" charset="0"/>
                <a:cs typeface="Times New Roman" pitchFamily="18" charset="0"/>
              </a:rPr>
              <a:t>デザインや</a:t>
            </a:r>
            <a:endParaRPr lang="en-US" altLang="ja-JP" sz="2400" dirty="0" smtClean="0">
              <a:solidFill>
                <a:schemeClr val="tx1"/>
              </a:solidFill>
              <a:latin typeface="Times New Roman" pitchFamily="18" charset="0"/>
              <a:cs typeface="Times New Roman" pitchFamily="18" charset="0"/>
            </a:endParaRPr>
          </a:p>
          <a:p>
            <a:pPr algn="ctr"/>
            <a:r>
              <a:rPr lang="ja-JP" altLang="en-US" sz="2400" dirty="0" smtClean="0">
                <a:solidFill>
                  <a:schemeClr val="tx1"/>
                </a:solidFill>
                <a:latin typeface="Times New Roman" pitchFamily="18" charset="0"/>
                <a:cs typeface="Times New Roman" pitchFamily="18" charset="0"/>
              </a:rPr>
              <a:t>ルール・アルゴリズムなどの要素</a:t>
            </a:r>
            <a:endParaRPr kumimoji="1" lang="ja-JP" altLang="en-US" sz="2400" dirty="0">
              <a:solidFill>
                <a:schemeClr val="tx1"/>
              </a:solidFill>
              <a:latin typeface="Times New Roman" pitchFamily="18" charset="0"/>
              <a:cs typeface="Times New Roman" pitchFamily="18" charset="0"/>
            </a:endParaRPr>
          </a:p>
        </p:txBody>
      </p:sp>
      <p:sp>
        <p:nvSpPr>
          <p:cNvPr id="9" name="円/楕円 8"/>
          <p:cNvSpPr/>
          <p:nvPr/>
        </p:nvSpPr>
        <p:spPr>
          <a:xfrm>
            <a:off x="1860298" y="7507139"/>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200" dirty="0" smtClean="0">
                <a:solidFill>
                  <a:schemeClr val="tx1"/>
                </a:solidFill>
                <a:latin typeface="Times New Roman" pitchFamily="18" charset="0"/>
                <a:cs typeface="Times New Roman" pitchFamily="18" charset="0"/>
              </a:rPr>
              <a:t>ゲームの考え方</a:t>
            </a:r>
            <a:endParaRPr kumimoji="1" lang="ja-JP" altLang="en-US" sz="3200" dirty="0">
              <a:solidFill>
                <a:schemeClr val="tx1"/>
              </a:solidFill>
              <a:latin typeface="Times New Roman" pitchFamily="18" charset="0"/>
              <a:cs typeface="Times New Roman" pitchFamily="18" charset="0"/>
            </a:endParaRPr>
          </a:p>
        </p:txBody>
      </p:sp>
      <p:sp>
        <p:nvSpPr>
          <p:cNvPr id="12" name="正方形/長方形 11"/>
          <p:cNvSpPr/>
          <p:nvPr/>
        </p:nvSpPr>
        <p:spPr>
          <a:xfrm>
            <a:off x="3925372" y="10243443"/>
            <a:ext cx="4536504"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solidFill>
                  <a:schemeClr val="tx1"/>
                </a:solidFill>
                <a:latin typeface="Times New Roman" pitchFamily="18" charset="0"/>
                <a:cs typeface="Times New Roman" pitchFamily="18" charset="0"/>
              </a:rPr>
              <a:t>社会的な活動やサービス</a:t>
            </a:r>
            <a:endParaRPr kumimoji="1" lang="ja-JP" altLang="en-US" sz="3200" dirty="0">
              <a:solidFill>
                <a:schemeClr val="tx1"/>
              </a:solidFill>
              <a:latin typeface="Times New Roman" pitchFamily="18" charset="0"/>
              <a:cs typeface="Times New Roman" pitchFamily="18" charset="0"/>
            </a:endParaRPr>
          </a:p>
        </p:txBody>
      </p:sp>
      <p:sp>
        <p:nvSpPr>
          <p:cNvPr id="14" name="下矢印 13"/>
          <p:cNvSpPr/>
          <p:nvPr/>
        </p:nvSpPr>
        <p:spPr>
          <a:xfrm>
            <a:off x="5868582" y="9235331"/>
            <a:ext cx="696118" cy="936104"/>
          </a:xfrm>
          <a:prstGeom prst="downArrow">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5" name="テキスト ボックス 14"/>
          <p:cNvSpPr txBox="1"/>
          <p:nvPr/>
        </p:nvSpPr>
        <p:spPr>
          <a:xfrm>
            <a:off x="5652840" y="9307339"/>
            <a:ext cx="1152128" cy="584775"/>
          </a:xfrm>
          <a:prstGeom prst="rect">
            <a:avLst/>
          </a:prstGeom>
          <a:noFill/>
        </p:spPr>
        <p:txBody>
          <a:bodyPr wrap="square" rtlCol="0">
            <a:spAutoFit/>
          </a:bodyPr>
          <a:lstStyle/>
          <a:p>
            <a:r>
              <a:rPr kumimoji="1" lang="ja-JP" altLang="en-US" sz="3200" b="1" dirty="0" smtClean="0">
                <a:latin typeface="Times New Roman" pitchFamily="18" charset="0"/>
                <a:cs typeface="Times New Roman" pitchFamily="18" charset="0"/>
              </a:rPr>
              <a:t>利用</a:t>
            </a:r>
            <a:endParaRPr kumimoji="1" lang="ja-JP" altLang="en-US" sz="3200" b="1" dirty="0">
              <a:latin typeface="Times New Roman" pitchFamily="18" charset="0"/>
              <a:cs typeface="Times New Roman" pitchFamily="18" charset="0"/>
            </a:endParaRPr>
          </a:p>
        </p:txBody>
      </p:sp>
      <p:sp>
        <p:nvSpPr>
          <p:cNvPr id="27" name="テキスト ボックス 26"/>
          <p:cNvSpPr txBox="1"/>
          <p:nvPr/>
        </p:nvSpPr>
        <p:spPr>
          <a:xfrm>
            <a:off x="1116336" y="5418907"/>
            <a:ext cx="9937104" cy="1015663"/>
          </a:xfrm>
          <a:prstGeom prst="rect">
            <a:avLst/>
          </a:prstGeom>
          <a:noFill/>
        </p:spPr>
        <p:txBody>
          <a:bodyPr wrap="square" rtlCol="0">
            <a:spAutoFit/>
          </a:bodyPr>
          <a:lstStyle/>
          <a:p>
            <a:pPr algn="ctr"/>
            <a:r>
              <a:rPr kumimoji="1" lang="en-US" altLang="ja-JP" sz="6000" b="1" dirty="0" smtClean="0">
                <a:latin typeface="Times New Roman" pitchFamily="18" charset="0"/>
                <a:cs typeface="Times New Roman" pitchFamily="18" charset="0"/>
              </a:rPr>
              <a:t>『</a:t>
            </a:r>
            <a:r>
              <a:rPr kumimoji="1" lang="ja-JP" altLang="en-US" sz="6000" b="1" dirty="0" smtClean="0">
                <a:solidFill>
                  <a:srgbClr val="FF0000"/>
                </a:solidFill>
                <a:latin typeface="Times New Roman" pitchFamily="18" charset="0"/>
                <a:cs typeface="Times New Roman" pitchFamily="18" charset="0"/>
              </a:rPr>
              <a:t>ゲーミフィケーション</a:t>
            </a:r>
            <a:r>
              <a:rPr kumimoji="1" lang="en-US" altLang="ja-JP" sz="6000" b="1" dirty="0" smtClean="0">
                <a:latin typeface="Times New Roman" pitchFamily="18" charset="0"/>
                <a:cs typeface="Times New Roman" pitchFamily="18" charset="0"/>
              </a:rPr>
              <a:t>』</a:t>
            </a:r>
            <a:endParaRPr kumimoji="1" lang="ja-JP" altLang="en-US" sz="6000" b="1" dirty="0">
              <a:latin typeface="Times New Roman" pitchFamily="18" charset="0"/>
              <a:cs typeface="Times New Roman" pitchFamily="18" charset="0"/>
            </a:endParaRPr>
          </a:p>
        </p:txBody>
      </p:sp>
      <p:sp>
        <p:nvSpPr>
          <p:cNvPr id="28" name="テキスト ボックス 27"/>
          <p:cNvSpPr txBox="1"/>
          <p:nvPr/>
        </p:nvSpPr>
        <p:spPr>
          <a:xfrm>
            <a:off x="10981432" y="7897951"/>
            <a:ext cx="5400600" cy="3785652"/>
          </a:xfrm>
          <a:prstGeom prst="rect">
            <a:avLst/>
          </a:prstGeom>
          <a:noFill/>
          <a:ln w="190500">
            <a:noFill/>
          </a:ln>
        </p:spPr>
        <p:txBody>
          <a:bodyPr wrap="square" rtlCol="0">
            <a:spAutoFit/>
          </a:bodyPr>
          <a:lstStyle/>
          <a:p>
            <a:r>
              <a:rPr kumimoji="1" lang="ja-JP" altLang="en-US" sz="4000" dirty="0" smtClean="0">
                <a:latin typeface="Times New Roman" pitchFamily="18" charset="0"/>
                <a:cs typeface="Times New Roman" pitchFamily="18" charset="0"/>
              </a:rPr>
              <a:t>　・</a:t>
            </a:r>
            <a:r>
              <a:rPr kumimoji="1" lang="en-US" altLang="ja-JP" sz="4000" dirty="0" smtClean="0">
                <a:latin typeface="Times New Roman" pitchFamily="18" charset="0"/>
                <a:cs typeface="Times New Roman" pitchFamily="18" charset="0"/>
              </a:rPr>
              <a:t>MyBarackObama.com</a:t>
            </a:r>
          </a:p>
          <a:p>
            <a:r>
              <a:rPr lang="ja-JP" altLang="en-US" sz="4000" dirty="0" smtClean="0">
                <a:latin typeface="Times New Roman" pitchFamily="18" charset="0"/>
                <a:cs typeface="Times New Roman" pitchFamily="18" charset="0"/>
              </a:rPr>
              <a:t>　・ポケットピカチュウ</a:t>
            </a:r>
            <a:endParaRPr lang="en-US" altLang="ja-JP" sz="4000" dirty="0" smtClean="0">
              <a:latin typeface="Times New Roman" pitchFamily="18" charset="0"/>
              <a:cs typeface="Times New Roman" pitchFamily="18" charset="0"/>
            </a:endParaRPr>
          </a:p>
          <a:p>
            <a:r>
              <a:rPr kumimoji="1" lang="ja-JP" altLang="en-US" sz="4000" dirty="0" smtClean="0">
                <a:latin typeface="Times New Roman" pitchFamily="18" charset="0"/>
                <a:cs typeface="Times New Roman" pitchFamily="18" charset="0"/>
              </a:rPr>
              <a:t>　・</a:t>
            </a:r>
            <a:r>
              <a:rPr kumimoji="1" lang="en-US" altLang="ja-JP" sz="4000" dirty="0" smtClean="0">
                <a:latin typeface="Times New Roman" pitchFamily="18" charset="0"/>
                <a:cs typeface="Times New Roman" pitchFamily="18" charset="0"/>
              </a:rPr>
              <a:t>Nike+</a:t>
            </a:r>
          </a:p>
          <a:p>
            <a:r>
              <a:rPr lang="ja-JP" altLang="en-US" sz="4000" dirty="0" smtClean="0">
                <a:latin typeface="Times New Roman" pitchFamily="18" charset="0"/>
                <a:cs typeface="Times New Roman" pitchFamily="18" charset="0"/>
              </a:rPr>
              <a:t>　・</a:t>
            </a:r>
            <a:r>
              <a:rPr lang="en-US" altLang="ja-JP" sz="4000" dirty="0" err="1" smtClean="0">
                <a:latin typeface="Times New Roman" pitchFamily="18" charset="0"/>
                <a:cs typeface="Times New Roman" pitchFamily="18" charset="0"/>
              </a:rPr>
              <a:t>Codecademy</a:t>
            </a:r>
            <a:endParaRPr lang="en-US" altLang="ja-JP" sz="4000" dirty="0" smtClean="0">
              <a:latin typeface="Times New Roman" pitchFamily="18" charset="0"/>
              <a:cs typeface="Times New Roman" pitchFamily="18" charset="0"/>
            </a:endParaRPr>
          </a:p>
          <a:p>
            <a:r>
              <a:rPr kumimoji="1" lang="ja-JP" altLang="en-US" sz="4000" dirty="0" smtClean="0">
                <a:latin typeface="Times New Roman" pitchFamily="18" charset="0"/>
                <a:cs typeface="Times New Roman" pitchFamily="18" charset="0"/>
              </a:rPr>
              <a:t>　・</a:t>
            </a:r>
            <a:r>
              <a:rPr kumimoji="1" lang="en-US" altLang="ja-JP" sz="4000" dirty="0" err="1" smtClean="0">
                <a:latin typeface="Times New Roman" pitchFamily="18" charset="0"/>
                <a:cs typeface="Times New Roman" pitchFamily="18" charset="0"/>
              </a:rPr>
              <a:t>Badgeville</a:t>
            </a:r>
            <a:endParaRPr kumimoji="1" lang="en-US" altLang="ja-JP" sz="4000" dirty="0" smtClean="0">
              <a:latin typeface="Times New Roman" pitchFamily="18" charset="0"/>
              <a:cs typeface="Times New Roman" pitchFamily="18" charset="0"/>
            </a:endParaRPr>
          </a:p>
          <a:p>
            <a:r>
              <a:rPr lang="ja-JP" altLang="en-US" sz="4000" dirty="0" smtClean="0">
                <a:latin typeface="Times New Roman" pitchFamily="18" charset="0"/>
                <a:cs typeface="Times New Roman" pitchFamily="18" charset="0"/>
              </a:rPr>
              <a:t>　・</a:t>
            </a:r>
            <a:r>
              <a:rPr lang="en-US" altLang="ja-JP" sz="4000" dirty="0" err="1" smtClean="0">
                <a:latin typeface="Times New Roman" pitchFamily="18" charset="0"/>
                <a:cs typeface="Times New Roman" pitchFamily="18" charset="0"/>
              </a:rPr>
              <a:t>Rypple</a:t>
            </a:r>
            <a:endParaRPr lang="en-US" altLang="ja-JP" sz="4000" dirty="0" smtClean="0">
              <a:latin typeface="Times New Roman" pitchFamily="18" charset="0"/>
              <a:cs typeface="Times New Roman" pitchFamily="18" charset="0"/>
            </a:endParaRPr>
          </a:p>
        </p:txBody>
      </p:sp>
      <p:sp>
        <p:nvSpPr>
          <p:cNvPr id="31" name="テキスト ボックス 30"/>
          <p:cNvSpPr txBox="1"/>
          <p:nvPr/>
        </p:nvSpPr>
        <p:spPr>
          <a:xfrm>
            <a:off x="10981432" y="7050122"/>
            <a:ext cx="9433048" cy="830997"/>
          </a:xfrm>
          <a:prstGeom prst="rect">
            <a:avLst/>
          </a:prstGeom>
          <a:noFill/>
          <a:ln w="190500">
            <a:noFill/>
          </a:ln>
        </p:spPr>
        <p:txBody>
          <a:bodyPr wrap="square" rtlCol="0">
            <a:spAutoFit/>
          </a:bodyPr>
          <a:lstStyle/>
          <a:p>
            <a:pPr algn="ctr"/>
            <a:r>
              <a:rPr lang="ja-JP" altLang="en-US" sz="4800" dirty="0" smtClean="0">
                <a:latin typeface="Times New Roman" pitchFamily="18" charset="0"/>
                <a:cs typeface="Times New Roman" pitchFamily="18" charset="0"/>
              </a:rPr>
              <a:t>成功事例の例</a:t>
            </a:r>
            <a:endParaRPr lang="en-US" altLang="ja-JP" sz="4800" dirty="0" smtClean="0">
              <a:latin typeface="Times New Roman" pitchFamily="18" charset="0"/>
              <a:cs typeface="Times New Roman" pitchFamily="18" charset="0"/>
            </a:endParaRPr>
          </a:p>
        </p:txBody>
      </p:sp>
      <p:sp>
        <p:nvSpPr>
          <p:cNvPr id="32" name="テキスト ボックス 31"/>
          <p:cNvSpPr txBox="1"/>
          <p:nvPr/>
        </p:nvSpPr>
        <p:spPr>
          <a:xfrm>
            <a:off x="756296" y="13411795"/>
            <a:ext cx="19874208" cy="923330"/>
          </a:xfrm>
          <a:prstGeom prst="rect">
            <a:avLst/>
          </a:prstGeom>
          <a:noFill/>
        </p:spPr>
        <p:txBody>
          <a:bodyPr wrap="square" rtlCol="0">
            <a:spAutoFit/>
          </a:bodyPr>
          <a:lstStyle/>
          <a:p>
            <a:pPr algn="ctr"/>
            <a:r>
              <a:rPr kumimoji="1" lang="ja-JP" altLang="en-US" sz="5400" dirty="0" smtClean="0">
                <a:latin typeface="Times New Roman" pitchFamily="18" charset="0"/>
                <a:cs typeface="Times New Roman" pitchFamily="18" charset="0"/>
              </a:rPr>
              <a:t>ゲーミフィケーションは非常に多岐に渡って存在している</a:t>
            </a:r>
            <a:endParaRPr kumimoji="1" lang="ja-JP" altLang="en-US" sz="5400" dirty="0">
              <a:latin typeface="Times New Roman" pitchFamily="18" charset="0"/>
              <a:cs typeface="Times New Roman" pitchFamily="18" charset="0"/>
            </a:endParaRPr>
          </a:p>
        </p:txBody>
      </p:sp>
      <p:sp>
        <p:nvSpPr>
          <p:cNvPr id="33" name="雲 32"/>
          <p:cNvSpPr/>
          <p:nvPr/>
        </p:nvSpPr>
        <p:spPr>
          <a:xfrm>
            <a:off x="5868864" y="17804282"/>
            <a:ext cx="9649072" cy="6408712"/>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latin typeface="Times New Roman" pitchFamily="18" charset="0"/>
              <a:cs typeface="Times New Roman" pitchFamily="18" charset="0"/>
            </a:endParaRPr>
          </a:p>
        </p:txBody>
      </p:sp>
      <p:sp>
        <p:nvSpPr>
          <p:cNvPr id="34" name="円/楕円 33"/>
          <p:cNvSpPr/>
          <p:nvPr/>
        </p:nvSpPr>
        <p:spPr>
          <a:xfrm>
            <a:off x="10765770" y="18956410"/>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smtClean="0">
                <a:solidFill>
                  <a:schemeClr val="tx1"/>
                </a:solidFill>
                <a:latin typeface="Times New Roman" pitchFamily="18" charset="0"/>
                <a:cs typeface="Times New Roman" pitchFamily="18" charset="0"/>
              </a:rPr>
              <a:t>デザインや</a:t>
            </a:r>
            <a:endParaRPr lang="en-US" altLang="ja-JP" sz="2400" dirty="0" smtClean="0">
              <a:solidFill>
                <a:schemeClr val="tx1"/>
              </a:solidFill>
              <a:latin typeface="Times New Roman" pitchFamily="18" charset="0"/>
              <a:cs typeface="Times New Roman" pitchFamily="18" charset="0"/>
            </a:endParaRPr>
          </a:p>
          <a:p>
            <a:pPr algn="ctr"/>
            <a:r>
              <a:rPr lang="ja-JP" altLang="en-US" sz="2400" dirty="0" smtClean="0">
                <a:solidFill>
                  <a:schemeClr val="tx1"/>
                </a:solidFill>
                <a:latin typeface="Times New Roman" pitchFamily="18" charset="0"/>
                <a:cs typeface="Times New Roman" pitchFamily="18" charset="0"/>
              </a:rPr>
              <a:t>ルール・アルゴリズムなどの要素</a:t>
            </a:r>
            <a:endParaRPr kumimoji="1" lang="ja-JP" altLang="en-US" sz="2400" dirty="0">
              <a:solidFill>
                <a:schemeClr val="tx1"/>
              </a:solidFill>
              <a:latin typeface="Times New Roman" pitchFamily="18" charset="0"/>
              <a:cs typeface="Times New Roman" pitchFamily="18" charset="0"/>
            </a:endParaRPr>
          </a:p>
        </p:txBody>
      </p:sp>
      <p:sp>
        <p:nvSpPr>
          <p:cNvPr id="35" name="円/楕円 34"/>
          <p:cNvSpPr/>
          <p:nvPr/>
        </p:nvSpPr>
        <p:spPr>
          <a:xfrm>
            <a:off x="6444566" y="18956410"/>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200" dirty="0" smtClean="0">
                <a:solidFill>
                  <a:schemeClr val="tx1"/>
                </a:solidFill>
                <a:latin typeface="Times New Roman" pitchFamily="18" charset="0"/>
                <a:cs typeface="Times New Roman" pitchFamily="18" charset="0"/>
              </a:rPr>
              <a:t>ゲームの考え方</a:t>
            </a:r>
            <a:endParaRPr kumimoji="1" lang="ja-JP" altLang="en-US" sz="3200" dirty="0">
              <a:solidFill>
                <a:schemeClr val="tx1"/>
              </a:solidFill>
              <a:latin typeface="Times New Roman" pitchFamily="18" charset="0"/>
              <a:cs typeface="Times New Roman" pitchFamily="18" charset="0"/>
            </a:endParaRPr>
          </a:p>
        </p:txBody>
      </p:sp>
      <p:sp>
        <p:nvSpPr>
          <p:cNvPr id="36" name="正方形/長方形 35"/>
          <p:cNvSpPr/>
          <p:nvPr/>
        </p:nvSpPr>
        <p:spPr>
          <a:xfrm>
            <a:off x="8509640" y="21692714"/>
            <a:ext cx="4536504"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solidFill>
                  <a:schemeClr val="tx1"/>
                </a:solidFill>
                <a:latin typeface="Times New Roman" pitchFamily="18" charset="0"/>
                <a:cs typeface="Times New Roman" pitchFamily="18" charset="0"/>
              </a:rPr>
              <a:t>プロジェクトマネジメント</a:t>
            </a:r>
            <a:endParaRPr kumimoji="1" lang="ja-JP" altLang="en-US" sz="3200" dirty="0">
              <a:solidFill>
                <a:schemeClr val="tx1"/>
              </a:solidFill>
              <a:latin typeface="Times New Roman" pitchFamily="18" charset="0"/>
              <a:cs typeface="Times New Roman" pitchFamily="18" charset="0"/>
            </a:endParaRPr>
          </a:p>
        </p:txBody>
      </p:sp>
      <p:sp>
        <p:nvSpPr>
          <p:cNvPr id="37" name="下矢印 36"/>
          <p:cNvSpPr/>
          <p:nvPr/>
        </p:nvSpPr>
        <p:spPr>
          <a:xfrm>
            <a:off x="10452850" y="20684602"/>
            <a:ext cx="696118" cy="936104"/>
          </a:xfrm>
          <a:prstGeom prst="downArrow">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8" name="テキスト ボックス 37"/>
          <p:cNvSpPr txBox="1"/>
          <p:nvPr/>
        </p:nvSpPr>
        <p:spPr>
          <a:xfrm>
            <a:off x="10237108" y="20756610"/>
            <a:ext cx="1152128" cy="584775"/>
          </a:xfrm>
          <a:prstGeom prst="rect">
            <a:avLst/>
          </a:prstGeom>
          <a:noFill/>
        </p:spPr>
        <p:txBody>
          <a:bodyPr wrap="square" rtlCol="0">
            <a:spAutoFit/>
          </a:bodyPr>
          <a:lstStyle/>
          <a:p>
            <a:r>
              <a:rPr kumimoji="1" lang="ja-JP" altLang="en-US" sz="3200" b="1" dirty="0" smtClean="0">
                <a:latin typeface="Times New Roman" pitchFamily="18" charset="0"/>
                <a:cs typeface="Times New Roman" pitchFamily="18" charset="0"/>
              </a:rPr>
              <a:t>利用</a:t>
            </a:r>
            <a:endParaRPr kumimoji="1" lang="ja-JP" altLang="en-US" sz="3200" b="1" dirty="0">
              <a:latin typeface="Times New Roman" pitchFamily="18" charset="0"/>
              <a:cs typeface="Times New Roman" pitchFamily="18" charset="0"/>
            </a:endParaRPr>
          </a:p>
        </p:txBody>
      </p:sp>
      <p:sp>
        <p:nvSpPr>
          <p:cNvPr id="39" name="テキスト ボックス 38"/>
          <p:cNvSpPr txBox="1"/>
          <p:nvPr/>
        </p:nvSpPr>
        <p:spPr>
          <a:xfrm>
            <a:off x="684288" y="16868179"/>
            <a:ext cx="19946216" cy="1015663"/>
          </a:xfrm>
          <a:prstGeom prst="rect">
            <a:avLst/>
          </a:prstGeom>
          <a:noFill/>
        </p:spPr>
        <p:txBody>
          <a:bodyPr wrap="square" rtlCol="0">
            <a:spAutoFit/>
          </a:bodyPr>
          <a:lstStyle/>
          <a:p>
            <a:pPr algn="ctr"/>
            <a:r>
              <a:rPr kumimoji="1" lang="en-US" altLang="ja-JP" sz="6000" b="1" dirty="0" smtClean="0">
                <a:latin typeface="Times New Roman" pitchFamily="18" charset="0"/>
                <a:cs typeface="Times New Roman" pitchFamily="18" charset="0"/>
              </a:rPr>
              <a:t>『</a:t>
            </a:r>
            <a:r>
              <a:rPr kumimoji="1" lang="ja-JP" altLang="en-US" sz="6000" b="1" dirty="0" smtClean="0">
                <a:solidFill>
                  <a:srgbClr val="FF0000"/>
                </a:solidFill>
                <a:latin typeface="Times New Roman" pitchFamily="18" charset="0"/>
                <a:cs typeface="Times New Roman" pitchFamily="18" charset="0"/>
              </a:rPr>
              <a:t>プロジェクトマネジメント＋ゲーミフィケーション</a:t>
            </a:r>
            <a:r>
              <a:rPr kumimoji="1" lang="en-US" altLang="ja-JP" sz="6000" b="1" dirty="0" smtClean="0">
                <a:latin typeface="Times New Roman" pitchFamily="18" charset="0"/>
                <a:cs typeface="Times New Roman" pitchFamily="18" charset="0"/>
              </a:rPr>
              <a:t>』</a:t>
            </a:r>
            <a:endParaRPr kumimoji="1" lang="ja-JP" altLang="en-US" sz="6000" b="1" dirty="0">
              <a:latin typeface="Times New Roman" pitchFamily="18" charset="0"/>
              <a:cs typeface="Times New Roman" pitchFamily="18" charset="0"/>
            </a:endParaRPr>
          </a:p>
        </p:txBody>
      </p:sp>
      <p:sp>
        <p:nvSpPr>
          <p:cNvPr id="40" name="下矢印 39"/>
          <p:cNvSpPr/>
          <p:nvPr/>
        </p:nvSpPr>
        <p:spPr>
          <a:xfrm>
            <a:off x="4308932" y="14802743"/>
            <a:ext cx="12889432" cy="1800200"/>
          </a:xfrm>
          <a:prstGeom prst="downArrow">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Times New Roman" pitchFamily="18" charset="0"/>
              <a:cs typeface="Times New Roman" pitchFamily="18" charset="0"/>
            </a:endParaRPr>
          </a:p>
        </p:txBody>
      </p:sp>
      <p:sp>
        <p:nvSpPr>
          <p:cNvPr id="41" name="テキスト ボックス 40"/>
          <p:cNvSpPr txBox="1"/>
          <p:nvPr/>
        </p:nvSpPr>
        <p:spPr>
          <a:xfrm>
            <a:off x="972320" y="15245094"/>
            <a:ext cx="19442160" cy="830997"/>
          </a:xfrm>
          <a:prstGeom prst="rect">
            <a:avLst/>
          </a:prstGeom>
          <a:noFill/>
        </p:spPr>
        <p:txBody>
          <a:bodyPr wrap="square" rtlCol="0">
            <a:spAutoFit/>
          </a:bodyPr>
          <a:lstStyle/>
          <a:p>
            <a:pPr algn="ctr"/>
            <a:r>
              <a:rPr lang="ja-JP" altLang="en-US" sz="4800" b="1" dirty="0" smtClean="0">
                <a:latin typeface="Times New Roman" pitchFamily="18" charset="0"/>
                <a:cs typeface="Times New Roman" pitchFamily="18" charset="0"/>
              </a:rPr>
              <a:t>プロジェクトマネジメントに導入するとどうなるのか</a:t>
            </a:r>
            <a:endParaRPr kumimoji="1" lang="ja-JP" altLang="en-US" sz="4800" b="1" dirty="0">
              <a:latin typeface="Times New Roman" pitchFamily="18" charset="0"/>
              <a:cs typeface="Times New Roman" pitchFamily="18" charset="0"/>
            </a:endParaRPr>
          </a:p>
        </p:txBody>
      </p:sp>
      <p:sp>
        <p:nvSpPr>
          <p:cNvPr id="44" name="テキスト ボックス 43"/>
          <p:cNvSpPr txBox="1"/>
          <p:nvPr/>
        </p:nvSpPr>
        <p:spPr>
          <a:xfrm>
            <a:off x="16405914" y="7891061"/>
            <a:ext cx="4008566" cy="3785652"/>
          </a:xfrm>
          <a:prstGeom prst="rect">
            <a:avLst/>
          </a:prstGeom>
          <a:noFill/>
          <a:ln w="190500">
            <a:noFill/>
          </a:ln>
        </p:spPr>
        <p:txBody>
          <a:bodyPr wrap="square" rtlCol="0">
            <a:spAutoFit/>
          </a:bodyPr>
          <a:lstStyle/>
          <a:p>
            <a:r>
              <a:rPr lang="ja-JP" altLang="en-US" sz="4000" dirty="0" smtClean="0">
                <a:latin typeface="Times New Roman" pitchFamily="18" charset="0"/>
                <a:cs typeface="Times New Roman" pitchFamily="18" charset="0"/>
              </a:rPr>
              <a:t>→選挙活動</a:t>
            </a:r>
            <a:endParaRPr lang="en-US" altLang="ja-JP" sz="4000" dirty="0" smtClean="0">
              <a:latin typeface="Times New Roman" pitchFamily="18" charset="0"/>
              <a:cs typeface="Times New Roman" pitchFamily="18" charset="0"/>
            </a:endParaRPr>
          </a:p>
          <a:p>
            <a:r>
              <a:rPr lang="ja-JP" altLang="en-US" sz="4000" dirty="0" smtClean="0">
                <a:latin typeface="Times New Roman" pitchFamily="18" charset="0"/>
                <a:cs typeface="Times New Roman" pitchFamily="18" charset="0"/>
              </a:rPr>
              <a:t>→ウォーキング</a:t>
            </a:r>
            <a:endParaRPr lang="en-US" altLang="ja-JP" sz="4000" dirty="0" smtClean="0">
              <a:latin typeface="Times New Roman" pitchFamily="18" charset="0"/>
              <a:cs typeface="Times New Roman" pitchFamily="18" charset="0"/>
            </a:endParaRPr>
          </a:p>
          <a:p>
            <a:r>
              <a:rPr lang="ja-JP" altLang="en-US" sz="4000" dirty="0" smtClean="0">
                <a:latin typeface="Times New Roman" pitchFamily="18" charset="0"/>
                <a:cs typeface="Times New Roman" pitchFamily="18" charset="0"/>
              </a:rPr>
              <a:t>→ウォーキング</a:t>
            </a:r>
            <a:endParaRPr lang="en-US" altLang="ja-JP" sz="4000" dirty="0" smtClean="0">
              <a:latin typeface="Times New Roman" pitchFamily="18" charset="0"/>
              <a:cs typeface="Times New Roman" pitchFamily="18" charset="0"/>
            </a:endParaRPr>
          </a:p>
          <a:p>
            <a:r>
              <a:rPr lang="ja-JP" altLang="en-US" sz="4000" dirty="0" smtClean="0">
                <a:latin typeface="Times New Roman" pitchFamily="18" charset="0"/>
                <a:cs typeface="Times New Roman" pitchFamily="18" charset="0"/>
              </a:rPr>
              <a:t>→</a:t>
            </a:r>
            <a:r>
              <a:rPr lang="en-US" altLang="ja-JP" sz="4000" dirty="0" smtClean="0">
                <a:latin typeface="Times New Roman" pitchFamily="18" charset="0"/>
                <a:cs typeface="Times New Roman" pitchFamily="18" charset="0"/>
              </a:rPr>
              <a:t>JavaScript</a:t>
            </a:r>
          </a:p>
          <a:p>
            <a:r>
              <a:rPr lang="ja-JP" altLang="en-US" sz="4000" dirty="0" smtClean="0">
                <a:latin typeface="Times New Roman" pitchFamily="18" charset="0"/>
                <a:cs typeface="Times New Roman" pitchFamily="18" charset="0"/>
              </a:rPr>
              <a:t>→アクセス解析</a:t>
            </a:r>
            <a:endParaRPr lang="en-US" altLang="ja-JP" sz="4000" dirty="0" smtClean="0">
              <a:latin typeface="Times New Roman" pitchFamily="18" charset="0"/>
              <a:cs typeface="Times New Roman" pitchFamily="18" charset="0"/>
            </a:endParaRPr>
          </a:p>
          <a:p>
            <a:r>
              <a:rPr lang="ja-JP" altLang="en-US" sz="4000" dirty="0" smtClean="0">
                <a:latin typeface="Times New Roman" pitchFamily="18" charset="0"/>
                <a:cs typeface="Times New Roman" pitchFamily="18" charset="0"/>
              </a:rPr>
              <a:t>→進捗管理</a:t>
            </a:r>
            <a:endParaRPr lang="en-US" altLang="ja-JP" sz="4000" dirty="0" smtClean="0">
              <a:latin typeface="Times New Roman" pitchFamily="18" charset="0"/>
              <a:cs typeface="Times New Roman" pitchFamily="18" charset="0"/>
            </a:endParaRPr>
          </a:p>
        </p:txBody>
      </p:sp>
      <p:sp>
        <p:nvSpPr>
          <p:cNvPr id="46" name="正方形/長方形 45"/>
          <p:cNvSpPr/>
          <p:nvPr/>
        </p:nvSpPr>
        <p:spPr>
          <a:xfrm>
            <a:off x="828304" y="25437131"/>
            <a:ext cx="19730192" cy="4464496"/>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Times New Roman" pitchFamily="18" charset="0"/>
              <a:cs typeface="Times New Roman" pitchFamily="18" charset="0"/>
            </a:endParaRPr>
          </a:p>
        </p:txBody>
      </p:sp>
      <p:sp>
        <p:nvSpPr>
          <p:cNvPr id="47" name="正方形/長方形 46"/>
          <p:cNvSpPr/>
          <p:nvPr/>
        </p:nvSpPr>
        <p:spPr>
          <a:xfrm>
            <a:off x="1836416" y="24933075"/>
            <a:ext cx="2232248" cy="1080120"/>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tx1"/>
                </a:solidFill>
                <a:latin typeface="Times New Roman" pitchFamily="18" charset="0"/>
                <a:cs typeface="Times New Roman" pitchFamily="18" charset="0"/>
              </a:rPr>
              <a:t>目的</a:t>
            </a:r>
            <a:endParaRPr kumimoji="1" lang="ja-JP" altLang="en-US" sz="4800" dirty="0">
              <a:solidFill>
                <a:schemeClr val="tx1"/>
              </a:solidFill>
              <a:latin typeface="Times New Roman" pitchFamily="18" charset="0"/>
              <a:cs typeface="Times New Roman" pitchFamily="18" charset="0"/>
            </a:endParaRPr>
          </a:p>
        </p:txBody>
      </p:sp>
      <p:sp>
        <p:nvSpPr>
          <p:cNvPr id="48" name="テキスト ボックス 47"/>
          <p:cNvSpPr txBox="1"/>
          <p:nvPr/>
        </p:nvSpPr>
        <p:spPr>
          <a:xfrm>
            <a:off x="684288" y="26005644"/>
            <a:ext cx="19946216" cy="1015663"/>
          </a:xfrm>
          <a:prstGeom prst="rect">
            <a:avLst/>
          </a:prstGeom>
          <a:noFill/>
        </p:spPr>
        <p:txBody>
          <a:bodyPr wrap="square" rtlCol="0">
            <a:spAutoFit/>
          </a:bodyPr>
          <a:lstStyle/>
          <a:p>
            <a:pPr algn="ctr"/>
            <a:r>
              <a:rPr kumimoji="1" lang="en-US" altLang="ja-JP" sz="6000" b="1" dirty="0" smtClean="0">
                <a:latin typeface="Times New Roman" pitchFamily="18" charset="0"/>
                <a:cs typeface="Times New Roman" pitchFamily="18" charset="0"/>
              </a:rPr>
              <a:t>『</a:t>
            </a:r>
            <a:r>
              <a:rPr kumimoji="1" lang="ja-JP" altLang="en-US" sz="6000" b="1" dirty="0" smtClean="0">
                <a:solidFill>
                  <a:srgbClr val="FF0000"/>
                </a:solidFill>
                <a:latin typeface="Times New Roman" pitchFamily="18" charset="0"/>
                <a:cs typeface="Times New Roman" pitchFamily="18" charset="0"/>
              </a:rPr>
              <a:t>プロジェクトマネジメント＋ゲーミフィケーション</a:t>
            </a:r>
            <a:r>
              <a:rPr kumimoji="1" lang="en-US" altLang="ja-JP" sz="6000" b="1" dirty="0" smtClean="0">
                <a:latin typeface="Times New Roman" pitchFamily="18" charset="0"/>
                <a:cs typeface="Times New Roman" pitchFamily="18" charset="0"/>
              </a:rPr>
              <a:t>』</a:t>
            </a:r>
            <a:endParaRPr kumimoji="1" lang="ja-JP" altLang="en-US" sz="6000" b="1" dirty="0">
              <a:latin typeface="Times New Roman" pitchFamily="18" charset="0"/>
              <a:cs typeface="Times New Roman" pitchFamily="18" charset="0"/>
            </a:endParaRPr>
          </a:p>
        </p:txBody>
      </p:sp>
      <p:sp>
        <p:nvSpPr>
          <p:cNvPr id="49" name="角丸四角形 48"/>
          <p:cNvSpPr/>
          <p:nvPr/>
        </p:nvSpPr>
        <p:spPr>
          <a:xfrm>
            <a:off x="2637450" y="27244882"/>
            <a:ext cx="7376347" cy="2008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600" dirty="0" smtClean="0">
                <a:latin typeface="Times New Roman" pitchFamily="18" charset="0"/>
                <a:cs typeface="Times New Roman" pitchFamily="18" charset="0"/>
              </a:rPr>
              <a:t>プロジェクトマネジメントを</a:t>
            </a:r>
            <a:endParaRPr lang="en-US" altLang="ja-JP" sz="3600" dirty="0" smtClean="0">
              <a:latin typeface="Times New Roman" pitchFamily="18" charset="0"/>
              <a:cs typeface="Times New Roman" pitchFamily="18" charset="0"/>
            </a:endParaRPr>
          </a:p>
          <a:p>
            <a:pPr algn="ctr"/>
            <a:r>
              <a:rPr lang="ja-JP" altLang="en-US" sz="3600" dirty="0" smtClean="0">
                <a:latin typeface="Times New Roman" pitchFamily="18" charset="0"/>
                <a:cs typeface="Times New Roman" pitchFamily="18" charset="0"/>
              </a:rPr>
              <a:t>学習するためのゲームの提案</a:t>
            </a:r>
            <a:endParaRPr lang="en-US" altLang="ja-JP" sz="3600" dirty="0" smtClean="0">
              <a:latin typeface="Times New Roman" pitchFamily="18" charset="0"/>
              <a:cs typeface="Times New Roman" pitchFamily="18" charset="0"/>
            </a:endParaRPr>
          </a:p>
        </p:txBody>
      </p:sp>
      <p:sp>
        <p:nvSpPr>
          <p:cNvPr id="50" name="角丸四角形 49"/>
          <p:cNvSpPr/>
          <p:nvPr/>
        </p:nvSpPr>
        <p:spPr>
          <a:xfrm>
            <a:off x="11278410" y="27244882"/>
            <a:ext cx="7376347" cy="200867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3600" dirty="0" smtClean="0">
                <a:latin typeface="Times New Roman" pitchFamily="18" charset="0"/>
                <a:cs typeface="Times New Roman" pitchFamily="18" charset="0"/>
              </a:rPr>
              <a:t>ゲーミフィケーションを利用した</a:t>
            </a:r>
            <a:endParaRPr lang="en-US" altLang="ja-JP" sz="3600" dirty="0" smtClean="0">
              <a:latin typeface="Times New Roman" pitchFamily="18" charset="0"/>
              <a:cs typeface="Times New Roman" pitchFamily="18" charset="0"/>
            </a:endParaRPr>
          </a:p>
          <a:p>
            <a:pPr algn="ctr"/>
            <a:r>
              <a:rPr lang="ja-JP" altLang="en-US" sz="3600" dirty="0" smtClean="0">
                <a:latin typeface="Times New Roman" pitchFamily="18" charset="0"/>
                <a:cs typeface="Times New Roman" pitchFamily="18" charset="0"/>
              </a:rPr>
              <a:t>プロジェクトの管理手法の提案</a:t>
            </a:r>
            <a:endParaRPr lang="ja-JP" alt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45103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828304" y="13623751"/>
            <a:ext cx="19730192" cy="10805268"/>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Times New Roman" pitchFamily="18" charset="0"/>
              <a:cs typeface="Times New Roman" pitchFamily="18" charset="0"/>
            </a:endParaRPr>
          </a:p>
        </p:txBody>
      </p:sp>
      <p:sp>
        <p:nvSpPr>
          <p:cNvPr id="2" name="横巻き 1"/>
          <p:cNvSpPr/>
          <p:nvPr/>
        </p:nvSpPr>
        <p:spPr>
          <a:xfrm>
            <a:off x="1188344" y="306339"/>
            <a:ext cx="19010112" cy="3528392"/>
          </a:xfrm>
          <a:prstGeom prst="horizontalScroll">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200" dirty="0" smtClean="0">
                <a:solidFill>
                  <a:schemeClr val="tx1"/>
                </a:solidFill>
                <a:latin typeface="Times New Roman" pitchFamily="18" charset="0"/>
                <a:cs typeface="Times New Roman" pitchFamily="18" charset="0"/>
              </a:rPr>
              <a:t>プロジェクトマネジメントコース 矢吹研究室</a:t>
            </a:r>
            <a:endParaRPr lang="en-US" altLang="ja-JP" sz="7200" dirty="0" smtClean="0">
              <a:solidFill>
                <a:schemeClr val="tx1"/>
              </a:solidFill>
              <a:latin typeface="Times New Roman" pitchFamily="18" charset="0"/>
              <a:cs typeface="Times New Roman" pitchFamily="18" charset="0"/>
            </a:endParaRPr>
          </a:p>
          <a:p>
            <a:pPr algn="ctr"/>
            <a:r>
              <a:rPr kumimoji="1" lang="en-US" altLang="ja-JP" sz="7200" dirty="0" smtClean="0">
                <a:solidFill>
                  <a:schemeClr val="tx1"/>
                </a:solidFill>
                <a:latin typeface="Times New Roman" pitchFamily="18" charset="0"/>
                <a:cs typeface="Times New Roman" pitchFamily="18" charset="0"/>
              </a:rPr>
              <a:t>0942083</a:t>
            </a:r>
            <a:r>
              <a:rPr kumimoji="1" lang="ja-JP" altLang="en-US" sz="7200" dirty="0" smtClean="0">
                <a:solidFill>
                  <a:schemeClr val="tx1"/>
                </a:solidFill>
                <a:latin typeface="Times New Roman" pitchFamily="18" charset="0"/>
                <a:cs typeface="Times New Roman" pitchFamily="18" charset="0"/>
              </a:rPr>
              <a:t>　</a:t>
            </a:r>
            <a:r>
              <a:rPr kumimoji="1" lang="en-US" altLang="ja-JP" sz="7200" dirty="0" smtClean="0">
                <a:solidFill>
                  <a:schemeClr val="tx1"/>
                </a:solidFill>
                <a:latin typeface="Times New Roman" pitchFamily="18" charset="0"/>
                <a:cs typeface="Times New Roman" pitchFamily="18" charset="0"/>
              </a:rPr>
              <a:t>Htet Myet Mun Win</a:t>
            </a:r>
          </a:p>
        </p:txBody>
      </p:sp>
      <p:sp>
        <p:nvSpPr>
          <p:cNvPr id="10" name="正方形/長方形 9"/>
          <p:cNvSpPr/>
          <p:nvPr/>
        </p:nvSpPr>
        <p:spPr>
          <a:xfrm>
            <a:off x="828304" y="4554811"/>
            <a:ext cx="19730192" cy="7920880"/>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Times New Roman" pitchFamily="18" charset="0"/>
              <a:cs typeface="Times New Roman" pitchFamily="18" charset="0"/>
            </a:endParaRPr>
          </a:p>
        </p:txBody>
      </p:sp>
      <p:sp>
        <p:nvSpPr>
          <p:cNvPr id="11" name="正方形/長方形 10"/>
          <p:cNvSpPr/>
          <p:nvPr/>
        </p:nvSpPr>
        <p:spPr>
          <a:xfrm>
            <a:off x="1836416" y="4050755"/>
            <a:ext cx="2232248" cy="1080120"/>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tx1"/>
                </a:solidFill>
                <a:latin typeface="Times New Roman" pitchFamily="18" charset="0"/>
                <a:cs typeface="Times New Roman" pitchFamily="18" charset="0"/>
              </a:rPr>
              <a:t>方法</a:t>
            </a:r>
            <a:endParaRPr kumimoji="1" lang="ja-JP" altLang="en-US" sz="4800" dirty="0">
              <a:solidFill>
                <a:schemeClr val="tx1"/>
              </a:solidFill>
              <a:latin typeface="Times New Roman" pitchFamily="18" charset="0"/>
              <a:cs typeface="Times New Roman" pitchFamily="18" charset="0"/>
            </a:endParaRPr>
          </a:p>
        </p:txBody>
      </p:sp>
      <p:sp>
        <p:nvSpPr>
          <p:cNvPr id="12" name="テキスト ボックス 11"/>
          <p:cNvSpPr txBox="1"/>
          <p:nvPr/>
        </p:nvSpPr>
        <p:spPr>
          <a:xfrm>
            <a:off x="684288" y="5123324"/>
            <a:ext cx="19946216" cy="1015663"/>
          </a:xfrm>
          <a:prstGeom prst="rect">
            <a:avLst/>
          </a:prstGeom>
          <a:noFill/>
        </p:spPr>
        <p:txBody>
          <a:bodyPr wrap="square" rtlCol="0">
            <a:spAutoFit/>
          </a:bodyPr>
          <a:lstStyle/>
          <a:p>
            <a:pPr algn="ctr"/>
            <a:r>
              <a:rPr kumimoji="1" lang="en-US" altLang="ja-JP" sz="6000" b="1" dirty="0" smtClean="0">
                <a:latin typeface="Times New Roman" pitchFamily="18" charset="0"/>
                <a:cs typeface="Times New Roman" pitchFamily="18" charset="0"/>
              </a:rPr>
              <a:t>『</a:t>
            </a:r>
            <a:r>
              <a:rPr kumimoji="1" lang="ja-JP" altLang="en-US" sz="6000" b="1" dirty="0" smtClean="0">
                <a:solidFill>
                  <a:srgbClr val="FF0000"/>
                </a:solidFill>
                <a:latin typeface="Times New Roman" pitchFamily="18" charset="0"/>
                <a:cs typeface="Times New Roman" pitchFamily="18" charset="0"/>
              </a:rPr>
              <a:t>プロジェクトマネジメント＋ゲーミフィケーション</a:t>
            </a:r>
            <a:r>
              <a:rPr kumimoji="1" lang="en-US" altLang="ja-JP" sz="6000" b="1" dirty="0" smtClean="0">
                <a:latin typeface="Times New Roman" pitchFamily="18" charset="0"/>
                <a:cs typeface="Times New Roman" pitchFamily="18" charset="0"/>
              </a:rPr>
              <a:t>』</a:t>
            </a:r>
            <a:endParaRPr kumimoji="1" lang="ja-JP" altLang="en-US" sz="6000" b="1" dirty="0">
              <a:latin typeface="Times New Roman" pitchFamily="18" charset="0"/>
              <a:cs typeface="Times New Roman" pitchFamily="18" charset="0"/>
            </a:endParaRPr>
          </a:p>
        </p:txBody>
      </p:sp>
      <p:sp>
        <p:nvSpPr>
          <p:cNvPr id="13" name="下矢印 12"/>
          <p:cNvSpPr/>
          <p:nvPr/>
        </p:nvSpPr>
        <p:spPr>
          <a:xfrm rot="1500000">
            <a:off x="7550658" y="6052841"/>
            <a:ext cx="545248" cy="1224136"/>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4" name="下矢印 13"/>
          <p:cNvSpPr/>
          <p:nvPr/>
        </p:nvSpPr>
        <p:spPr>
          <a:xfrm rot="20100000" flipH="1">
            <a:off x="13228335" y="6062887"/>
            <a:ext cx="545248" cy="1224136"/>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7" name="正方形/長方形 16"/>
          <p:cNvSpPr/>
          <p:nvPr/>
        </p:nvSpPr>
        <p:spPr>
          <a:xfrm>
            <a:off x="2077797" y="7272885"/>
            <a:ext cx="7704000"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tx1"/>
                </a:solidFill>
                <a:latin typeface="Times New Roman" pitchFamily="18" charset="0"/>
                <a:cs typeface="Times New Roman" pitchFamily="18" charset="0"/>
              </a:rPr>
              <a:t>プロジェクトマネジメントを学習するための</a:t>
            </a:r>
            <a:endParaRPr kumimoji="1" lang="en-US" altLang="ja-JP" sz="3200" dirty="0" smtClean="0">
              <a:solidFill>
                <a:schemeClr val="tx1"/>
              </a:solidFill>
              <a:latin typeface="Times New Roman" pitchFamily="18" charset="0"/>
              <a:cs typeface="Times New Roman" pitchFamily="18" charset="0"/>
            </a:endParaRPr>
          </a:p>
          <a:p>
            <a:pPr algn="ctr"/>
            <a:r>
              <a:rPr kumimoji="1" lang="ja-JP" altLang="en-US" sz="3200" dirty="0" smtClean="0">
                <a:solidFill>
                  <a:schemeClr val="tx1"/>
                </a:solidFill>
                <a:latin typeface="Times New Roman" pitchFamily="18" charset="0"/>
                <a:cs typeface="Times New Roman" pitchFamily="18" charset="0"/>
              </a:rPr>
              <a:t>ゲームがあるか調査する</a:t>
            </a:r>
            <a:endParaRPr kumimoji="1" lang="ja-JP" altLang="en-US" sz="3200" dirty="0">
              <a:solidFill>
                <a:schemeClr val="tx1"/>
              </a:solidFill>
              <a:latin typeface="Times New Roman" pitchFamily="18" charset="0"/>
              <a:cs typeface="Times New Roman" pitchFamily="18" charset="0"/>
            </a:endParaRPr>
          </a:p>
        </p:txBody>
      </p:sp>
      <p:sp>
        <p:nvSpPr>
          <p:cNvPr id="18" name="正方形/長方形 17"/>
          <p:cNvSpPr/>
          <p:nvPr/>
        </p:nvSpPr>
        <p:spPr>
          <a:xfrm>
            <a:off x="11700104" y="7285562"/>
            <a:ext cx="7704000" cy="10451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3200" dirty="0">
                <a:solidFill>
                  <a:schemeClr val="tx1"/>
                </a:solidFill>
                <a:latin typeface="Times New Roman" pitchFamily="18" charset="0"/>
                <a:cs typeface="Times New Roman" pitchFamily="18" charset="0"/>
              </a:rPr>
              <a:t>ゲーミフィケーション</a:t>
            </a:r>
            <a:r>
              <a:rPr lang="ja-JP" altLang="en-US" sz="3200" dirty="0" smtClean="0">
                <a:solidFill>
                  <a:schemeClr val="tx1"/>
                </a:solidFill>
                <a:latin typeface="Times New Roman" pitchFamily="18" charset="0"/>
                <a:cs typeface="Times New Roman" pitchFamily="18" charset="0"/>
              </a:rPr>
              <a:t>を実際に</a:t>
            </a:r>
            <a:endParaRPr lang="en-US" altLang="ja-JP" sz="3200" dirty="0" smtClean="0">
              <a:solidFill>
                <a:schemeClr val="tx1"/>
              </a:solidFill>
              <a:latin typeface="Times New Roman" pitchFamily="18" charset="0"/>
              <a:cs typeface="Times New Roman" pitchFamily="18" charset="0"/>
            </a:endParaRPr>
          </a:p>
          <a:p>
            <a:pPr algn="ctr"/>
            <a:r>
              <a:rPr lang="ja-JP" altLang="en-US" sz="3200" dirty="0" smtClean="0">
                <a:solidFill>
                  <a:schemeClr val="tx1"/>
                </a:solidFill>
                <a:latin typeface="Times New Roman" pitchFamily="18" charset="0"/>
                <a:cs typeface="Times New Roman" pitchFamily="18" charset="0"/>
              </a:rPr>
              <a:t>活用している例の調査する</a:t>
            </a:r>
            <a:endParaRPr kumimoji="1" lang="ja-JP" altLang="en-US" sz="3200" dirty="0">
              <a:solidFill>
                <a:schemeClr val="tx1"/>
              </a:solidFill>
              <a:latin typeface="Times New Roman" pitchFamily="18" charset="0"/>
              <a:cs typeface="Times New Roman" pitchFamily="18" charset="0"/>
            </a:endParaRPr>
          </a:p>
        </p:txBody>
      </p:sp>
      <p:sp>
        <p:nvSpPr>
          <p:cNvPr id="20" name="下矢印 19"/>
          <p:cNvSpPr/>
          <p:nvPr/>
        </p:nvSpPr>
        <p:spPr>
          <a:xfrm>
            <a:off x="15282862" y="8411712"/>
            <a:ext cx="504056" cy="720080"/>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1" name="下矢印 20"/>
          <p:cNvSpPr/>
          <p:nvPr/>
        </p:nvSpPr>
        <p:spPr>
          <a:xfrm>
            <a:off x="5684371" y="8411712"/>
            <a:ext cx="504056" cy="720080"/>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2" name="テキスト ボックス 21"/>
          <p:cNvSpPr txBox="1"/>
          <p:nvPr/>
        </p:nvSpPr>
        <p:spPr>
          <a:xfrm>
            <a:off x="7237016" y="6336781"/>
            <a:ext cx="1152128" cy="584775"/>
          </a:xfrm>
          <a:prstGeom prst="rect">
            <a:avLst/>
          </a:prstGeom>
          <a:noFill/>
        </p:spPr>
        <p:txBody>
          <a:bodyPr wrap="square" rtlCol="0">
            <a:spAutoFit/>
          </a:bodyPr>
          <a:lstStyle/>
          <a:p>
            <a:r>
              <a:rPr lang="ja-JP" altLang="en-US" sz="3200" b="1" dirty="0" smtClean="0">
                <a:latin typeface="Times New Roman" pitchFamily="18" charset="0"/>
                <a:cs typeface="Times New Roman" pitchFamily="18" charset="0"/>
              </a:rPr>
              <a:t>学習</a:t>
            </a:r>
            <a:endParaRPr kumimoji="1" lang="ja-JP" altLang="en-US" sz="3200" b="1" dirty="0">
              <a:latin typeface="Times New Roman" pitchFamily="18" charset="0"/>
              <a:cs typeface="Times New Roman" pitchFamily="18" charset="0"/>
            </a:endParaRPr>
          </a:p>
        </p:txBody>
      </p:sp>
      <p:sp>
        <p:nvSpPr>
          <p:cNvPr id="23" name="テキスト ボックス 22"/>
          <p:cNvSpPr txBox="1"/>
          <p:nvPr/>
        </p:nvSpPr>
        <p:spPr>
          <a:xfrm>
            <a:off x="12997656" y="6328070"/>
            <a:ext cx="1152128" cy="584775"/>
          </a:xfrm>
          <a:prstGeom prst="rect">
            <a:avLst/>
          </a:prstGeom>
          <a:noFill/>
        </p:spPr>
        <p:txBody>
          <a:bodyPr wrap="square" rtlCol="0">
            <a:spAutoFit/>
          </a:bodyPr>
          <a:lstStyle/>
          <a:p>
            <a:r>
              <a:rPr lang="ja-JP" altLang="en-US" sz="3200" b="1" dirty="0" smtClean="0">
                <a:latin typeface="Times New Roman" pitchFamily="18" charset="0"/>
                <a:cs typeface="Times New Roman" pitchFamily="18" charset="0"/>
              </a:rPr>
              <a:t>実践</a:t>
            </a:r>
            <a:endParaRPr kumimoji="1" lang="ja-JP" altLang="en-US" sz="3200" b="1" dirty="0">
              <a:latin typeface="Times New Roman" pitchFamily="18" charset="0"/>
              <a:cs typeface="Times New Roman" pitchFamily="18" charset="0"/>
            </a:endParaRPr>
          </a:p>
        </p:txBody>
      </p:sp>
      <p:sp>
        <p:nvSpPr>
          <p:cNvPr id="24" name="正方形/長方形 23"/>
          <p:cNvSpPr/>
          <p:nvPr/>
        </p:nvSpPr>
        <p:spPr>
          <a:xfrm>
            <a:off x="2052440" y="9131792"/>
            <a:ext cx="7704000"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3200" dirty="0" smtClean="0">
                <a:solidFill>
                  <a:schemeClr val="tx1"/>
                </a:solidFill>
                <a:latin typeface="Times New Roman" pitchFamily="18" charset="0"/>
                <a:cs typeface="Times New Roman" pitchFamily="18" charset="0"/>
              </a:rPr>
              <a:t>9</a:t>
            </a:r>
            <a:r>
              <a:rPr lang="ja-JP" altLang="en-US" sz="3200" dirty="0" err="1" smtClean="0">
                <a:solidFill>
                  <a:schemeClr val="tx1"/>
                </a:solidFill>
                <a:latin typeface="Times New Roman" pitchFamily="18" charset="0"/>
                <a:cs typeface="Times New Roman" pitchFamily="18" charset="0"/>
              </a:rPr>
              <a:t>つ</a:t>
            </a:r>
            <a:r>
              <a:rPr kumimoji="1" lang="ja-JP" altLang="en-US" sz="3200" dirty="0" err="1" smtClean="0">
                <a:solidFill>
                  <a:schemeClr val="tx1"/>
                </a:solidFill>
                <a:latin typeface="Times New Roman" pitchFamily="18" charset="0"/>
                <a:cs typeface="Times New Roman" pitchFamily="18" charset="0"/>
              </a:rPr>
              <a:t>の</a:t>
            </a:r>
            <a:r>
              <a:rPr kumimoji="1" lang="ja-JP" altLang="en-US" sz="3200" dirty="0" smtClean="0">
                <a:solidFill>
                  <a:schemeClr val="tx1"/>
                </a:solidFill>
                <a:latin typeface="Times New Roman" pitchFamily="18" charset="0"/>
                <a:cs typeface="Times New Roman" pitchFamily="18" charset="0"/>
              </a:rPr>
              <a:t>知識エリアのどの分野について</a:t>
            </a:r>
            <a:endParaRPr kumimoji="1" lang="en-US" altLang="ja-JP" sz="3200" dirty="0" smtClean="0">
              <a:solidFill>
                <a:schemeClr val="tx1"/>
              </a:solidFill>
              <a:latin typeface="Times New Roman" pitchFamily="18" charset="0"/>
              <a:cs typeface="Times New Roman" pitchFamily="18" charset="0"/>
            </a:endParaRPr>
          </a:p>
          <a:p>
            <a:pPr algn="ctr"/>
            <a:r>
              <a:rPr lang="ja-JP" altLang="en-US" sz="3200" dirty="0" smtClean="0">
                <a:solidFill>
                  <a:schemeClr val="tx1"/>
                </a:solidFill>
                <a:latin typeface="Times New Roman" pitchFamily="18" charset="0"/>
                <a:cs typeface="Times New Roman" pitchFamily="18" charset="0"/>
              </a:rPr>
              <a:t>学習できるのか調査する</a:t>
            </a:r>
            <a:endParaRPr kumimoji="1" lang="ja-JP" altLang="en-US" sz="3200" dirty="0">
              <a:solidFill>
                <a:schemeClr val="tx1"/>
              </a:solidFill>
              <a:latin typeface="Times New Roman" pitchFamily="18" charset="0"/>
              <a:cs typeface="Times New Roman" pitchFamily="18" charset="0"/>
            </a:endParaRPr>
          </a:p>
        </p:txBody>
      </p:sp>
      <p:sp>
        <p:nvSpPr>
          <p:cNvPr id="25" name="正方形/長方形 24"/>
          <p:cNvSpPr/>
          <p:nvPr/>
        </p:nvSpPr>
        <p:spPr>
          <a:xfrm>
            <a:off x="11683318" y="9157770"/>
            <a:ext cx="7704000" cy="10451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3200" dirty="0" smtClean="0">
                <a:solidFill>
                  <a:schemeClr val="tx1"/>
                </a:solidFill>
                <a:latin typeface="Times New Roman" pitchFamily="18" charset="0"/>
                <a:cs typeface="Times New Roman" pitchFamily="18" charset="0"/>
              </a:rPr>
              <a:t>プロジェクトマネジメントにどのように</a:t>
            </a:r>
            <a:endParaRPr lang="en-US" altLang="ja-JP" sz="3200" dirty="0" smtClean="0">
              <a:solidFill>
                <a:schemeClr val="tx1"/>
              </a:solidFill>
              <a:latin typeface="Times New Roman" pitchFamily="18" charset="0"/>
              <a:cs typeface="Times New Roman" pitchFamily="18" charset="0"/>
            </a:endParaRPr>
          </a:p>
          <a:p>
            <a:pPr algn="ctr"/>
            <a:r>
              <a:rPr lang="ja-JP" altLang="en-US" sz="3200" dirty="0" smtClean="0">
                <a:solidFill>
                  <a:schemeClr val="tx1"/>
                </a:solidFill>
                <a:latin typeface="Times New Roman" pitchFamily="18" charset="0"/>
                <a:cs typeface="Times New Roman" pitchFamily="18" charset="0"/>
              </a:rPr>
              <a:t>活用できるのか分析する</a:t>
            </a:r>
            <a:endParaRPr lang="en-US" altLang="ja-JP" sz="3200" dirty="0" smtClean="0">
              <a:solidFill>
                <a:schemeClr val="tx1"/>
              </a:solidFill>
              <a:latin typeface="Times New Roman" pitchFamily="18" charset="0"/>
              <a:cs typeface="Times New Roman" pitchFamily="18" charset="0"/>
            </a:endParaRPr>
          </a:p>
        </p:txBody>
      </p:sp>
      <p:sp>
        <p:nvSpPr>
          <p:cNvPr id="26" name="下矢印 25"/>
          <p:cNvSpPr/>
          <p:nvPr/>
        </p:nvSpPr>
        <p:spPr>
          <a:xfrm>
            <a:off x="15282862" y="10283920"/>
            <a:ext cx="504056" cy="720080"/>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7" name="下矢印 26"/>
          <p:cNvSpPr/>
          <p:nvPr/>
        </p:nvSpPr>
        <p:spPr>
          <a:xfrm>
            <a:off x="5684371" y="10264870"/>
            <a:ext cx="504056" cy="720080"/>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8" name="角丸四角形 27"/>
          <p:cNvSpPr/>
          <p:nvPr/>
        </p:nvSpPr>
        <p:spPr>
          <a:xfrm>
            <a:off x="2061385" y="11035531"/>
            <a:ext cx="7704857" cy="104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200" dirty="0" smtClean="0">
                <a:latin typeface="Times New Roman" pitchFamily="18" charset="0"/>
                <a:cs typeface="Times New Roman" pitchFamily="18" charset="0"/>
              </a:rPr>
              <a:t>プロジェクトマネジメントを</a:t>
            </a:r>
            <a:endParaRPr lang="en-US" altLang="ja-JP" sz="3200" dirty="0" smtClean="0">
              <a:latin typeface="Times New Roman" pitchFamily="18" charset="0"/>
              <a:cs typeface="Times New Roman" pitchFamily="18" charset="0"/>
            </a:endParaRPr>
          </a:p>
          <a:p>
            <a:pPr algn="ctr"/>
            <a:r>
              <a:rPr lang="ja-JP" altLang="en-US" sz="3200" dirty="0" smtClean="0">
                <a:latin typeface="Times New Roman" pitchFamily="18" charset="0"/>
                <a:cs typeface="Times New Roman" pitchFamily="18" charset="0"/>
              </a:rPr>
              <a:t>学習するためのゲームの提案</a:t>
            </a:r>
            <a:endParaRPr lang="en-US" altLang="ja-JP" sz="3200" dirty="0" smtClean="0">
              <a:latin typeface="Times New Roman" pitchFamily="18" charset="0"/>
              <a:cs typeface="Times New Roman" pitchFamily="18" charset="0"/>
            </a:endParaRPr>
          </a:p>
        </p:txBody>
      </p:sp>
      <p:graphicFrame>
        <p:nvGraphicFramePr>
          <p:cNvPr id="30" name="表 29"/>
          <p:cNvGraphicFramePr>
            <a:graphicFrameLocks noGrp="1"/>
          </p:cNvGraphicFramePr>
          <p:nvPr/>
        </p:nvGraphicFramePr>
        <p:xfrm>
          <a:off x="1827470" y="17630580"/>
          <a:ext cx="17785973" cy="2683362"/>
        </p:xfrm>
        <a:graphic>
          <a:graphicData uri="http://schemas.openxmlformats.org/drawingml/2006/table">
            <a:tbl>
              <a:tblPr firstRow="1" bandRow="1">
                <a:tableStyleId>{D7AC3CCA-C797-4891-BE02-D94E43425B78}</a:tableStyleId>
              </a:tblPr>
              <a:tblGrid>
                <a:gridCol w="3600397"/>
                <a:gridCol w="1152128"/>
                <a:gridCol w="1152128"/>
                <a:gridCol w="1296144"/>
                <a:gridCol w="1728192"/>
                <a:gridCol w="1080120"/>
                <a:gridCol w="1152128"/>
                <a:gridCol w="1296144"/>
                <a:gridCol w="1944216"/>
                <a:gridCol w="3384376"/>
              </a:tblGrid>
              <a:tr h="573109">
                <a:tc>
                  <a:txBody>
                    <a:bodyPr/>
                    <a:lstStyle/>
                    <a:p>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50000"/>
                      </a:schemeClr>
                    </a:solidFill>
                  </a:tcPr>
                </a:tc>
                <a:tc>
                  <a:txBody>
                    <a:bodyPr/>
                    <a:lstStyle/>
                    <a:p>
                      <a:pPr algn="ctr"/>
                      <a:r>
                        <a:rPr kumimoji="1" lang="ja-JP" altLang="en-US" sz="3200" b="1" dirty="0" smtClean="0"/>
                        <a:t>統合</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b="1" dirty="0" smtClean="0"/>
                        <a:t>コスト</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b="1" dirty="0" smtClean="0"/>
                        <a:t>タイム</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b="1" dirty="0" smtClean="0"/>
                        <a:t>スコープ</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b="1" dirty="0" smtClean="0"/>
                        <a:t>品質</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b="1" dirty="0" smtClean="0"/>
                        <a:t>調達</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b="1" dirty="0" smtClean="0"/>
                        <a:t>リスク</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b="1" dirty="0" smtClean="0"/>
                        <a:t>人的資源</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b="1" dirty="0" smtClean="0"/>
                        <a:t>コミュニケーション</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789032">
                <a:tc>
                  <a:txBody>
                    <a:bodyPr/>
                    <a:lstStyle/>
                    <a:p>
                      <a:pPr algn="ctr"/>
                      <a:r>
                        <a:rPr kumimoji="1" lang="en-US" altLang="ja-JP" sz="2800" b="1" dirty="0" smtClean="0"/>
                        <a:t>The Project Management Game</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en-US" altLang="ja-JP" sz="1600" dirty="0" smtClean="0"/>
                    </a:p>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en-US" altLang="ja-JP" sz="1600" dirty="0" smtClean="0"/>
                    </a:p>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0242">
                <a:tc>
                  <a:txBody>
                    <a:bodyPr/>
                    <a:lstStyle/>
                    <a:p>
                      <a:pPr algn="ctr"/>
                      <a:r>
                        <a:rPr kumimoji="1" lang="en-US" altLang="ja-JP" sz="3200" b="1" dirty="0" smtClean="0"/>
                        <a:t>Shark World</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0142">
                <a:tc>
                  <a:txBody>
                    <a:bodyPr/>
                    <a:lstStyle/>
                    <a:p>
                      <a:pPr algn="ctr"/>
                      <a:r>
                        <a:rPr kumimoji="1" lang="en-US" altLang="ja-JP" sz="3200" b="1" dirty="0" smtClean="0"/>
                        <a:t>Genesol</a:t>
                      </a:r>
                      <a:endParaRPr kumimoji="1" lang="ja-JP" altLang="en-US"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3200" dirty="0" smtClean="0"/>
                        <a:t>○</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正方形/長方形 31"/>
          <p:cNvSpPr/>
          <p:nvPr/>
        </p:nvSpPr>
        <p:spPr>
          <a:xfrm>
            <a:off x="1836416" y="13119695"/>
            <a:ext cx="2232248" cy="1080120"/>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solidFill>
                  <a:schemeClr val="tx1"/>
                </a:solidFill>
                <a:latin typeface="Times New Roman" pitchFamily="18" charset="0"/>
                <a:cs typeface="Times New Roman" pitchFamily="18" charset="0"/>
              </a:rPr>
              <a:t>進捗</a:t>
            </a:r>
            <a:endParaRPr kumimoji="1" lang="ja-JP" altLang="en-US" sz="4800" dirty="0">
              <a:solidFill>
                <a:schemeClr val="tx1"/>
              </a:solidFill>
              <a:latin typeface="Times New Roman" pitchFamily="18" charset="0"/>
              <a:cs typeface="Times New Roman" pitchFamily="18" charset="0"/>
            </a:endParaRPr>
          </a:p>
        </p:txBody>
      </p:sp>
      <p:sp>
        <p:nvSpPr>
          <p:cNvPr id="33" name="正方形/長方形 32"/>
          <p:cNvSpPr/>
          <p:nvPr/>
        </p:nvSpPr>
        <p:spPr>
          <a:xfrm>
            <a:off x="6848360" y="14375362"/>
            <a:ext cx="7733472" cy="1044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tx1"/>
                </a:solidFill>
                <a:latin typeface="Times New Roman" pitchFamily="18" charset="0"/>
                <a:cs typeface="Times New Roman" pitchFamily="18" charset="0"/>
              </a:rPr>
              <a:t>プロジェクトマネジメントを学習するための</a:t>
            </a:r>
            <a:endParaRPr kumimoji="1" lang="en-US" altLang="ja-JP" sz="3200" dirty="0" smtClean="0">
              <a:solidFill>
                <a:schemeClr val="tx1"/>
              </a:solidFill>
              <a:latin typeface="Times New Roman" pitchFamily="18" charset="0"/>
              <a:cs typeface="Times New Roman" pitchFamily="18" charset="0"/>
            </a:endParaRPr>
          </a:p>
          <a:p>
            <a:pPr algn="ctr"/>
            <a:r>
              <a:rPr kumimoji="1" lang="ja-JP" altLang="en-US" sz="3200" dirty="0" smtClean="0">
                <a:solidFill>
                  <a:schemeClr val="tx1"/>
                </a:solidFill>
                <a:latin typeface="Times New Roman" pitchFamily="18" charset="0"/>
                <a:cs typeface="Times New Roman" pitchFamily="18" charset="0"/>
              </a:rPr>
              <a:t>ゲームがあるか調査する</a:t>
            </a:r>
            <a:endParaRPr kumimoji="1" lang="ja-JP" altLang="en-US" sz="3200" dirty="0">
              <a:solidFill>
                <a:schemeClr val="tx1"/>
              </a:solidFill>
              <a:latin typeface="Times New Roman" pitchFamily="18" charset="0"/>
              <a:cs typeface="Times New Roman" pitchFamily="18" charset="0"/>
            </a:endParaRPr>
          </a:p>
        </p:txBody>
      </p:sp>
      <p:sp>
        <p:nvSpPr>
          <p:cNvPr id="34" name="下矢印 33"/>
          <p:cNvSpPr/>
          <p:nvPr/>
        </p:nvSpPr>
        <p:spPr>
          <a:xfrm>
            <a:off x="10477376" y="15495959"/>
            <a:ext cx="504056" cy="720080"/>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6" name="角丸四角形 35"/>
          <p:cNvSpPr/>
          <p:nvPr/>
        </p:nvSpPr>
        <p:spPr>
          <a:xfrm>
            <a:off x="3411646" y="16224985"/>
            <a:ext cx="4104456" cy="54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3200" dirty="0" smtClean="0">
                <a:solidFill>
                  <a:schemeClr val="tx1"/>
                </a:solidFill>
                <a:latin typeface="Times New Roman" pitchFamily="18" charset="0"/>
                <a:cs typeface="Times New Roman" pitchFamily="18" charset="0"/>
              </a:rPr>
              <a:t>Shark World</a:t>
            </a:r>
            <a:endParaRPr kumimoji="1" lang="ja-JP" altLang="en-US" sz="3200" dirty="0">
              <a:solidFill>
                <a:schemeClr val="tx1"/>
              </a:solidFill>
              <a:latin typeface="Times New Roman" pitchFamily="18" charset="0"/>
              <a:cs typeface="Times New Roman" pitchFamily="18" charset="0"/>
            </a:endParaRPr>
          </a:p>
        </p:txBody>
      </p:sp>
      <p:sp>
        <p:nvSpPr>
          <p:cNvPr id="37" name="角丸四角形 36"/>
          <p:cNvSpPr/>
          <p:nvPr/>
        </p:nvSpPr>
        <p:spPr>
          <a:xfrm>
            <a:off x="7660118" y="16224985"/>
            <a:ext cx="6120680" cy="54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3200" dirty="0" smtClean="0">
                <a:solidFill>
                  <a:schemeClr val="tx1"/>
                </a:solidFill>
                <a:latin typeface="Times New Roman" pitchFamily="18" charset="0"/>
                <a:cs typeface="Times New Roman" pitchFamily="18" charset="0"/>
              </a:rPr>
              <a:t>The Project Management Game</a:t>
            </a:r>
            <a:endParaRPr kumimoji="1" lang="ja-JP" altLang="en-US" sz="3200" dirty="0">
              <a:solidFill>
                <a:schemeClr val="tx1"/>
              </a:solidFill>
              <a:latin typeface="Times New Roman" pitchFamily="18" charset="0"/>
              <a:cs typeface="Times New Roman" pitchFamily="18" charset="0"/>
            </a:endParaRPr>
          </a:p>
        </p:txBody>
      </p:sp>
      <p:sp>
        <p:nvSpPr>
          <p:cNvPr id="38" name="角丸四角形 37"/>
          <p:cNvSpPr/>
          <p:nvPr/>
        </p:nvSpPr>
        <p:spPr>
          <a:xfrm>
            <a:off x="13924814" y="16216039"/>
            <a:ext cx="4104456" cy="54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3200" dirty="0" err="1" smtClean="0">
                <a:solidFill>
                  <a:schemeClr val="tx1"/>
                </a:solidFill>
                <a:latin typeface="Times New Roman" pitchFamily="18" charset="0"/>
                <a:cs typeface="Times New Roman" pitchFamily="18" charset="0"/>
              </a:rPr>
              <a:t>Genesol</a:t>
            </a:r>
            <a:endParaRPr kumimoji="1" lang="ja-JP" altLang="en-US" sz="3200" dirty="0">
              <a:solidFill>
                <a:schemeClr val="tx1"/>
              </a:solidFill>
              <a:latin typeface="Times New Roman" pitchFamily="18" charset="0"/>
              <a:cs typeface="Times New Roman" pitchFamily="18" charset="0"/>
            </a:endParaRPr>
          </a:p>
        </p:txBody>
      </p:sp>
      <p:sp>
        <p:nvSpPr>
          <p:cNvPr id="39" name="下矢印 38"/>
          <p:cNvSpPr/>
          <p:nvPr/>
        </p:nvSpPr>
        <p:spPr>
          <a:xfrm>
            <a:off x="10468430" y="16838492"/>
            <a:ext cx="504056" cy="720080"/>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40" name="テキスト ボックス 39"/>
          <p:cNvSpPr txBox="1"/>
          <p:nvPr/>
        </p:nvSpPr>
        <p:spPr>
          <a:xfrm>
            <a:off x="963374" y="16901789"/>
            <a:ext cx="19514167" cy="584775"/>
          </a:xfrm>
          <a:prstGeom prst="rect">
            <a:avLst/>
          </a:prstGeom>
          <a:noFill/>
        </p:spPr>
        <p:txBody>
          <a:bodyPr wrap="square" rtlCol="0">
            <a:spAutoFit/>
          </a:bodyPr>
          <a:lstStyle/>
          <a:p>
            <a:pPr algn="ctr"/>
            <a:r>
              <a:rPr lang="ja-JP" altLang="en-US" sz="3200" b="1" dirty="0" smtClean="0">
                <a:latin typeface="Times New Roman" pitchFamily="18" charset="0"/>
                <a:cs typeface="Times New Roman" pitchFamily="18" charset="0"/>
              </a:rPr>
              <a:t>どの分野について学習できるのかまとめる</a:t>
            </a:r>
            <a:endParaRPr kumimoji="1" lang="ja-JP" altLang="en-US" sz="3200" b="1" dirty="0">
              <a:latin typeface="Times New Roman" pitchFamily="18" charset="0"/>
              <a:cs typeface="Times New Roman" pitchFamily="18" charset="0"/>
            </a:endParaRPr>
          </a:p>
        </p:txBody>
      </p:sp>
      <p:sp>
        <p:nvSpPr>
          <p:cNvPr id="41" name="角丸四角形 40"/>
          <p:cNvSpPr/>
          <p:nvPr/>
        </p:nvSpPr>
        <p:spPr>
          <a:xfrm>
            <a:off x="11689030" y="11035530"/>
            <a:ext cx="7704857" cy="1044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3200" dirty="0" smtClean="0">
                <a:latin typeface="Times New Roman" pitchFamily="18" charset="0"/>
                <a:cs typeface="Times New Roman" pitchFamily="18" charset="0"/>
              </a:rPr>
              <a:t>ゲーミフィケーションを利用した</a:t>
            </a:r>
            <a:endParaRPr lang="en-US" altLang="ja-JP" sz="3200" dirty="0" smtClean="0">
              <a:latin typeface="Times New Roman" pitchFamily="18" charset="0"/>
              <a:cs typeface="Times New Roman" pitchFamily="18" charset="0"/>
            </a:endParaRPr>
          </a:p>
          <a:p>
            <a:pPr algn="ctr"/>
            <a:r>
              <a:rPr lang="ja-JP" altLang="en-US" sz="3200" dirty="0" smtClean="0">
                <a:latin typeface="Times New Roman" pitchFamily="18" charset="0"/>
                <a:cs typeface="Times New Roman" pitchFamily="18" charset="0"/>
              </a:rPr>
              <a:t>プロジェクトの管理手法の提案</a:t>
            </a:r>
          </a:p>
        </p:txBody>
      </p:sp>
      <p:sp>
        <p:nvSpPr>
          <p:cNvPr id="42" name="下矢印 41"/>
          <p:cNvSpPr/>
          <p:nvPr/>
        </p:nvSpPr>
        <p:spPr>
          <a:xfrm>
            <a:off x="10462518" y="20442959"/>
            <a:ext cx="504056" cy="1321764"/>
          </a:xfrm>
          <a:prstGeom prst="downArrow">
            <a:avLst/>
          </a:prstGeom>
          <a:solidFill>
            <a:srgbClr val="00D05E"/>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43" name="テキスト ボックス 42"/>
          <p:cNvSpPr txBox="1"/>
          <p:nvPr/>
        </p:nvSpPr>
        <p:spPr>
          <a:xfrm>
            <a:off x="957462" y="20543489"/>
            <a:ext cx="19514167" cy="1077218"/>
          </a:xfrm>
          <a:prstGeom prst="rect">
            <a:avLst/>
          </a:prstGeom>
          <a:noFill/>
        </p:spPr>
        <p:txBody>
          <a:bodyPr wrap="square" rtlCol="0">
            <a:spAutoFit/>
          </a:bodyPr>
          <a:lstStyle/>
          <a:p>
            <a:pPr algn="ctr"/>
            <a:r>
              <a:rPr lang="ja-JP" altLang="en-US" sz="3200" b="1" dirty="0" smtClean="0">
                <a:latin typeface="Times New Roman" pitchFamily="18" charset="0"/>
                <a:cs typeface="Times New Roman" pitchFamily="18" charset="0"/>
              </a:rPr>
              <a:t>プロジェクト・タイム・マネジメントが全てに共通しているのは重要だからではないか</a:t>
            </a:r>
            <a:endParaRPr lang="en-US" altLang="ja-JP" sz="3200" b="1" dirty="0" smtClean="0">
              <a:latin typeface="Times New Roman" pitchFamily="18" charset="0"/>
              <a:cs typeface="Times New Roman" pitchFamily="18" charset="0"/>
            </a:endParaRPr>
          </a:p>
          <a:p>
            <a:pPr algn="ctr"/>
            <a:r>
              <a:rPr kumimoji="1" lang="ja-JP" altLang="en-US" sz="3200" b="1" dirty="0" smtClean="0">
                <a:latin typeface="Times New Roman" pitchFamily="18" charset="0"/>
                <a:cs typeface="Times New Roman" pitchFamily="18" charset="0"/>
              </a:rPr>
              <a:t>また，プロジェクト・コスト・マネジメントが共通しているのは数値化しやすく理解しやすいからではないか</a:t>
            </a:r>
            <a:endParaRPr kumimoji="1" lang="ja-JP" altLang="en-US" sz="3200" b="1" dirty="0">
              <a:latin typeface="Times New Roman" pitchFamily="18" charset="0"/>
              <a:cs typeface="Times New Roman" pitchFamily="18" charset="0"/>
            </a:endParaRPr>
          </a:p>
        </p:txBody>
      </p:sp>
      <p:sp>
        <p:nvSpPr>
          <p:cNvPr id="45" name="テキスト ボックス 44"/>
          <p:cNvSpPr txBox="1"/>
          <p:nvPr/>
        </p:nvSpPr>
        <p:spPr>
          <a:xfrm>
            <a:off x="703338" y="21836731"/>
            <a:ext cx="19999174" cy="2308324"/>
          </a:xfrm>
          <a:prstGeom prst="rect">
            <a:avLst/>
          </a:prstGeom>
          <a:noFill/>
        </p:spPr>
        <p:txBody>
          <a:bodyPr wrap="square" rtlCol="0">
            <a:spAutoFit/>
          </a:bodyPr>
          <a:lstStyle/>
          <a:p>
            <a:pPr algn="ctr"/>
            <a:r>
              <a:rPr kumimoji="1" lang="ja-JP" altLang="en-US" sz="4800" b="1" dirty="0" smtClean="0"/>
              <a:t>千葉工業大学新</a:t>
            </a:r>
            <a:r>
              <a:rPr kumimoji="1" lang="en-US" altLang="ja-JP" sz="4800" b="1" dirty="0" smtClean="0"/>
              <a:t>1</a:t>
            </a:r>
            <a:r>
              <a:rPr kumimoji="1" lang="ja-JP" altLang="en-US" sz="4800" b="1" dirty="0" smtClean="0"/>
              <a:t>年生を対象とする</a:t>
            </a:r>
            <a:endParaRPr kumimoji="1" lang="en-US" altLang="ja-JP" sz="4800" b="1" dirty="0" smtClean="0"/>
          </a:p>
          <a:p>
            <a:pPr algn="ctr"/>
            <a:r>
              <a:rPr kumimoji="1" lang="ja-JP" altLang="en-US" sz="4800" b="1" dirty="0" smtClean="0"/>
              <a:t>ディズニープロジェクトのための</a:t>
            </a:r>
            <a:endParaRPr kumimoji="1" lang="en-US" altLang="ja-JP" sz="4800" b="1" dirty="0" smtClean="0"/>
          </a:p>
          <a:p>
            <a:pPr algn="ctr"/>
            <a:r>
              <a:rPr kumimoji="1" lang="ja-JP" altLang="en-US" sz="4800" b="1" dirty="0" smtClean="0"/>
              <a:t>プロジェクトマネジメントの学習用ゲームの提案</a:t>
            </a:r>
            <a:endParaRPr kumimoji="1" lang="ja-JP" altLang="en-US" sz="4800" b="1" dirty="0"/>
          </a:p>
        </p:txBody>
      </p:sp>
      <p:sp>
        <p:nvSpPr>
          <p:cNvPr id="48" name="正方形/長方形 47"/>
          <p:cNvSpPr/>
          <p:nvPr/>
        </p:nvSpPr>
        <p:spPr>
          <a:xfrm>
            <a:off x="828304" y="25365123"/>
            <a:ext cx="19730192" cy="4608512"/>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Times New Roman" pitchFamily="18" charset="0"/>
              <a:cs typeface="Times New Roman" pitchFamily="18" charset="0"/>
            </a:endParaRPr>
          </a:p>
        </p:txBody>
      </p:sp>
      <p:sp>
        <p:nvSpPr>
          <p:cNvPr id="49" name="正方形/長方形 48"/>
          <p:cNvSpPr/>
          <p:nvPr/>
        </p:nvSpPr>
        <p:spPr>
          <a:xfrm>
            <a:off x="1836416" y="24861067"/>
            <a:ext cx="2232248" cy="1080120"/>
          </a:xfrm>
          <a:prstGeom prst="rect">
            <a:avLst/>
          </a:prstGeom>
          <a:solidFill>
            <a:schemeClr val="bg1"/>
          </a:solidFill>
          <a:ln w="254000">
            <a:solidFill>
              <a:srgbClr val="005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solidFill>
                  <a:schemeClr val="tx1"/>
                </a:solidFill>
                <a:latin typeface="Times New Roman" pitchFamily="18" charset="0"/>
                <a:cs typeface="Times New Roman" pitchFamily="18" charset="0"/>
              </a:rPr>
              <a:t>計画</a:t>
            </a:r>
            <a:endParaRPr kumimoji="1" lang="ja-JP" altLang="en-US" sz="4800" dirty="0">
              <a:solidFill>
                <a:schemeClr val="tx1"/>
              </a:solidFill>
              <a:latin typeface="Times New Roman" pitchFamily="18" charset="0"/>
              <a:cs typeface="Times New Roman" pitchFamily="18" charset="0"/>
            </a:endParaRPr>
          </a:p>
        </p:txBody>
      </p:sp>
      <p:graphicFrame>
        <p:nvGraphicFramePr>
          <p:cNvPr id="50" name="表 49"/>
          <p:cNvGraphicFramePr>
            <a:graphicFrameLocks noGrp="1"/>
          </p:cNvGraphicFramePr>
          <p:nvPr/>
        </p:nvGraphicFramePr>
        <p:xfrm>
          <a:off x="1237015" y="26191843"/>
          <a:ext cx="18914039" cy="3474720"/>
        </p:xfrm>
        <a:graphic>
          <a:graphicData uri="http://schemas.openxmlformats.org/drawingml/2006/table">
            <a:tbl>
              <a:tblPr firstRow="1" bandRow="1">
                <a:tableStyleId>{5C22544A-7EE6-4342-B048-85BDC9FD1C3A}</a:tableStyleId>
              </a:tblPr>
              <a:tblGrid>
                <a:gridCol w="3288303"/>
                <a:gridCol w="7560840"/>
                <a:gridCol w="8064896"/>
              </a:tblGrid>
              <a:tr h="370840">
                <a:tc>
                  <a:txBody>
                    <a:bodyPr/>
                    <a:lstStyle/>
                    <a:p>
                      <a:pPr algn="ct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kumimoji="1" lang="en-US" altLang="ja-JP" sz="3200" dirty="0" smtClean="0">
                          <a:solidFill>
                            <a:schemeClr val="tx1"/>
                          </a:solidFill>
                        </a:rPr>
                        <a:t>PM</a:t>
                      </a:r>
                      <a:r>
                        <a:rPr kumimoji="1" lang="ja-JP" altLang="en-US" sz="3200" dirty="0" smtClean="0">
                          <a:solidFill>
                            <a:schemeClr val="tx1"/>
                          </a:solidFill>
                        </a:rPr>
                        <a:t>の学習へのゲーミフィケーションの導入</a:t>
                      </a:r>
                      <a:endParaRPr kumimoji="1" lang="ja-JP"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2952323" rtl="0" eaLnBrk="1" fontAlgn="auto" latinLnBrk="0" hangingPunct="1">
                        <a:lnSpc>
                          <a:spcPct val="100000"/>
                        </a:lnSpc>
                        <a:spcBef>
                          <a:spcPts val="0"/>
                        </a:spcBef>
                        <a:spcAft>
                          <a:spcPts val="0"/>
                        </a:spcAft>
                        <a:buClrTx/>
                        <a:buSzTx/>
                        <a:buFontTx/>
                        <a:buNone/>
                        <a:tabLst/>
                        <a:defRPr/>
                      </a:pPr>
                      <a:r>
                        <a:rPr kumimoji="1" lang="en-US" altLang="ja-JP" sz="3200" dirty="0" smtClean="0">
                          <a:solidFill>
                            <a:schemeClr val="tx1"/>
                          </a:solidFill>
                        </a:rPr>
                        <a:t>PM</a:t>
                      </a:r>
                      <a:r>
                        <a:rPr kumimoji="1" lang="ja-JP" altLang="en-US" sz="3200" dirty="0" smtClean="0">
                          <a:solidFill>
                            <a:schemeClr val="tx1"/>
                          </a:solidFill>
                        </a:rPr>
                        <a:t>の実践へのゲーミフィケーションの導入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kumimoji="1" lang="ja-JP" altLang="en-US" sz="3200" dirty="0" smtClean="0">
                          <a:solidFill>
                            <a:schemeClr val="tx1"/>
                          </a:solidFill>
                        </a:rPr>
                        <a:t>～</a:t>
                      </a:r>
                      <a:r>
                        <a:rPr kumimoji="1" lang="en-US" altLang="ja-JP" sz="3200" dirty="0" smtClean="0">
                          <a:solidFill>
                            <a:schemeClr val="tx1"/>
                          </a:solidFill>
                        </a:rPr>
                        <a:t>2013</a:t>
                      </a:r>
                      <a:r>
                        <a:rPr kumimoji="1" lang="ja-JP" altLang="en-US" sz="3200" dirty="0" smtClean="0">
                          <a:solidFill>
                            <a:schemeClr val="tx1"/>
                          </a:solidFill>
                        </a:rPr>
                        <a:t>年</a:t>
                      </a:r>
                      <a:r>
                        <a:rPr kumimoji="1" lang="en-US" altLang="ja-JP" sz="3200" dirty="0" smtClean="0">
                          <a:solidFill>
                            <a:schemeClr val="tx1"/>
                          </a:solidFill>
                        </a:rPr>
                        <a:t>2</a:t>
                      </a:r>
                      <a:r>
                        <a:rPr kumimoji="1" lang="ja-JP" altLang="en-US" sz="3200" dirty="0" smtClean="0">
                          <a:solidFill>
                            <a:schemeClr val="tx1"/>
                          </a:solidFill>
                        </a:rPr>
                        <a:t>月</a:t>
                      </a:r>
                      <a:endParaRPr kumimoji="1" lang="ja-JP"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smtClean="0">
                          <a:solidFill>
                            <a:schemeClr val="tx1"/>
                          </a:solidFill>
                        </a:rPr>
                        <a:t>PM</a:t>
                      </a:r>
                      <a:r>
                        <a:rPr kumimoji="1" lang="ja-JP" altLang="en-US" sz="2400" dirty="0" smtClean="0">
                          <a:solidFill>
                            <a:schemeClr val="tx1"/>
                          </a:solidFill>
                        </a:rPr>
                        <a:t>を学習するためのゲームの細かな仕様の決定</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kumimoji="1" lang="en-US" altLang="ja-JP" sz="3200" dirty="0" smtClean="0">
                          <a:solidFill>
                            <a:schemeClr val="tx1"/>
                          </a:solidFill>
                        </a:rPr>
                        <a:t>2013</a:t>
                      </a:r>
                      <a:r>
                        <a:rPr kumimoji="1" lang="ja-JP" altLang="en-US" sz="3200" dirty="0" smtClean="0">
                          <a:solidFill>
                            <a:schemeClr val="tx1"/>
                          </a:solidFill>
                        </a:rPr>
                        <a:t>年</a:t>
                      </a:r>
                      <a:r>
                        <a:rPr kumimoji="1" lang="en-US" altLang="ja-JP" sz="3200" dirty="0" smtClean="0">
                          <a:solidFill>
                            <a:schemeClr val="tx1"/>
                          </a:solidFill>
                        </a:rPr>
                        <a:t>3</a:t>
                      </a:r>
                      <a:r>
                        <a:rPr kumimoji="1" lang="ja-JP" altLang="en-US" sz="3200" dirty="0" smtClean="0">
                          <a:solidFill>
                            <a:schemeClr val="tx1"/>
                          </a:solidFill>
                        </a:rPr>
                        <a:t>月～</a:t>
                      </a:r>
                      <a:r>
                        <a:rPr kumimoji="1" lang="en-US" altLang="ja-JP" sz="3200" dirty="0" smtClean="0">
                          <a:solidFill>
                            <a:schemeClr val="tx1"/>
                          </a:solidFill>
                        </a:rPr>
                        <a:t>4</a:t>
                      </a:r>
                      <a:r>
                        <a:rPr kumimoji="1" lang="ja-JP" altLang="en-US" sz="3200" dirty="0" smtClean="0">
                          <a:solidFill>
                            <a:schemeClr val="tx1"/>
                          </a:solidFill>
                        </a:rPr>
                        <a:t>月</a:t>
                      </a:r>
                      <a:endParaRPr kumimoji="1" lang="ja-JP"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smtClean="0">
                          <a:solidFill>
                            <a:schemeClr val="tx1"/>
                          </a:solidFill>
                        </a:rPr>
                        <a:t>PM</a:t>
                      </a:r>
                      <a:r>
                        <a:rPr kumimoji="1" lang="ja-JP" altLang="en-US" sz="2400" dirty="0" smtClean="0">
                          <a:solidFill>
                            <a:schemeClr val="tx1"/>
                          </a:solidFill>
                        </a:rPr>
                        <a:t>を学習するためのゲームの開発</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dirty="0" smtClean="0">
                          <a:solidFill>
                            <a:schemeClr val="tx1"/>
                          </a:solidFill>
                        </a:rPr>
                        <a:t>実際にゲーミフィケーションが利用された例の調査</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kumimoji="1" lang="en-US" altLang="ja-JP" sz="3200" dirty="0" smtClean="0">
                          <a:solidFill>
                            <a:schemeClr val="tx1"/>
                          </a:solidFill>
                        </a:rPr>
                        <a:t>2013</a:t>
                      </a:r>
                      <a:r>
                        <a:rPr kumimoji="1" lang="ja-JP" altLang="en-US" sz="3200" dirty="0" smtClean="0">
                          <a:solidFill>
                            <a:schemeClr val="tx1"/>
                          </a:solidFill>
                        </a:rPr>
                        <a:t>年</a:t>
                      </a:r>
                      <a:r>
                        <a:rPr kumimoji="1" lang="en-US" altLang="ja-JP" sz="3200" dirty="0" smtClean="0">
                          <a:solidFill>
                            <a:schemeClr val="tx1"/>
                          </a:solidFill>
                        </a:rPr>
                        <a:t>5</a:t>
                      </a:r>
                      <a:r>
                        <a:rPr kumimoji="1" lang="ja-JP" altLang="en-US" sz="3200" dirty="0" smtClean="0">
                          <a:solidFill>
                            <a:schemeClr val="tx1"/>
                          </a:solidFill>
                        </a:rPr>
                        <a:t>月～</a:t>
                      </a:r>
                      <a:r>
                        <a:rPr kumimoji="1" lang="en-US" altLang="ja-JP" sz="3200" dirty="0" smtClean="0">
                          <a:solidFill>
                            <a:schemeClr val="tx1"/>
                          </a:solidFill>
                        </a:rPr>
                        <a:t>8</a:t>
                      </a:r>
                      <a:r>
                        <a:rPr kumimoji="1" lang="ja-JP" altLang="en-US" sz="3200" dirty="0" smtClean="0">
                          <a:solidFill>
                            <a:schemeClr val="tx1"/>
                          </a:solidFill>
                        </a:rPr>
                        <a:t>月</a:t>
                      </a:r>
                      <a:endParaRPr kumimoji="1" lang="ja-JP"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smtClean="0">
                          <a:solidFill>
                            <a:schemeClr val="tx1"/>
                          </a:solidFill>
                        </a:rPr>
                        <a:t>2013</a:t>
                      </a:r>
                      <a:r>
                        <a:rPr kumimoji="1" lang="ja-JP" altLang="en-US" sz="2400" dirty="0" smtClean="0">
                          <a:solidFill>
                            <a:schemeClr val="tx1"/>
                          </a:solidFill>
                        </a:rPr>
                        <a:t>年度矢吹メンターで実際に運用・評価を行う</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dirty="0" smtClean="0">
                          <a:solidFill>
                            <a:schemeClr val="tx1"/>
                          </a:solidFill>
                        </a:rPr>
                        <a:t>ゲーミフィケーションを利用したプロジェクトの管理手法の提案</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kumimoji="1" lang="en-US" altLang="ja-JP" sz="3200" dirty="0" smtClean="0">
                          <a:solidFill>
                            <a:schemeClr val="tx1"/>
                          </a:solidFill>
                        </a:rPr>
                        <a:t>2013</a:t>
                      </a:r>
                      <a:r>
                        <a:rPr kumimoji="1" lang="ja-JP" altLang="en-US" sz="3200" dirty="0" smtClean="0">
                          <a:solidFill>
                            <a:schemeClr val="tx1"/>
                          </a:solidFill>
                        </a:rPr>
                        <a:t>年</a:t>
                      </a:r>
                      <a:r>
                        <a:rPr kumimoji="1" lang="en-US" altLang="ja-JP" sz="3200" dirty="0" smtClean="0">
                          <a:solidFill>
                            <a:schemeClr val="tx1"/>
                          </a:solidFill>
                        </a:rPr>
                        <a:t>9</a:t>
                      </a:r>
                      <a:r>
                        <a:rPr kumimoji="1" lang="ja-JP" altLang="en-US" sz="3200" dirty="0" smtClean="0">
                          <a:solidFill>
                            <a:schemeClr val="tx1"/>
                          </a:solidFill>
                        </a:rPr>
                        <a:t>月～</a:t>
                      </a:r>
                      <a:r>
                        <a:rPr kumimoji="1" lang="en-US" altLang="ja-JP" sz="3200" dirty="0" smtClean="0">
                          <a:solidFill>
                            <a:schemeClr val="tx1"/>
                          </a:solidFill>
                        </a:rPr>
                        <a:t>10</a:t>
                      </a:r>
                      <a:r>
                        <a:rPr kumimoji="1" lang="ja-JP" altLang="en-US" sz="3200" dirty="0" smtClean="0">
                          <a:solidFill>
                            <a:schemeClr val="tx1"/>
                          </a:solidFill>
                        </a:rPr>
                        <a:t>月</a:t>
                      </a:r>
                      <a:endParaRPr kumimoji="1" lang="ja-JP"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smtClean="0">
                          <a:solidFill>
                            <a:schemeClr val="tx1"/>
                          </a:solidFill>
                        </a:rPr>
                        <a:t>PM</a:t>
                      </a:r>
                      <a:r>
                        <a:rPr kumimoji="1" lang="ja-JP" altLang="en-US" sz="2400" dirty="0" smtClean="0">
                          <a:solidFill>
                            <a:schemeClr val="tx1"/>
                          </a:solidFill>
                        </a:rPr>
                        <a:t>実験にて管理手法を実際に運用・評価を行う</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kumimoji="1" lang="en-US" altLang="ja-JP" sz="3200" dirty="0" smtClean="0">
                          <a:solidFill>
                            <a:schemeClr val="tx1"/>
                          </a:solidFill>
                        </a:rPr>
                        <a:t>2013</a:t>
                      </a:r>
                      <a:r>
                        <a:rPr kumimoji="1" lang="ja-JP" altLang="en-US" sz="3200" dirty="0" smtClean="0">
                          <a:solidFill>
                            <a:schemeClr val="tx1"/>
                          </a:solidFill>
                        </a:rPr>
                        <a:t>年</a:t>
                      </a:r>
                      <a:r>
                        <a:rPr kumimoji="1" lang="en-US" altLang="ja-JP" sz="3200" dirty="0" smtClean="0">
                          <a:solidFill>
                            <a:schemeClr val="tx1"/>
                          </a:solidFill>
                        </a:rPr>
                        <a:t>11</a:t>
                      </a:r>
                      <a:r>
                        <a:rPr kumimoji="1" lang="ja-JP" altLang="en-US" sz="3200" dirty="0" smtClean="0">
                          <a:solidFill>
                            <a:schemeClr val="tx1"/>
                          </a:solidFill>
                        </a:rPr>
                        <a:t>月以降</a:t>
                      </a:r>
                      <a:endParaRPr kumimoji="1" lang="ja-JP"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2400" dirty="0" smtClean="0">
                          <a:solidFill>
                            <a:schemeClr val="tx1"/>
                          </a:solidFill>
                        </a:rPr>
                        <a:t>卒業論文の執筆</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573626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431</Words>
  <Application>Microsoft Office PowerPoint</Application>
  <PresentationFormat>ユーザー設定</PresentationFormat>
  <Paragraphs>111</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win</cp:lastModifiedBy>
  <cp:revision>43</cp:revision>
  <dcterms:created xsi:type="dcterms:W3CDTF">2012-09-17T17:26:59Z</dcterms:created>
  <dcterms:modified xsi:type="dcterms:W3CDTF">2012-12-14T06:34:36Z</dcterms:modified>
</cp:coreProperties>
</file>