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21386800" cy="30279975"/>
  <p:notesSz cx="20929600" cy="298196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  <a:srgbClr val="4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88018" autoAdjust="0"/>
  </p:normalViewPr>
  <p:slideViewPr>
    <p:cSldViewPr>
      <p:cViewPr>
        <p:scale>
          <a:sx n="41" d="100"/>
          <a:sy n="41" d="100"/>
        </p:scale>
        <p:origin x="-1752" y="3688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11855268" y="4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/>
          <a:lstStyle>
            <a:lvl1pPr algn="r">
              <a:defRPr sz="3800"/>
            </a:lvl1pPr>
          </a:lstStyle>
          <a:p>
            <a:fld id="{EC0EB58C-8A35-458C-95AD-7DF193BD4E4D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516688" y="2238375"/>
            <a:ext cx="7896225" cy="11179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01" tIns="144947" rIns="289901" bIns="144947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01" tIns="144947" rIns="289901" bIns="144947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5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l">
              <a:defRPr sz="3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11855268" y="28323449"/>
            <a:ext cx="9069492" cy="1490981"/>
          </a:xfrm>
          <a:prstGeom prst="rect">
            <a:avLst/>
          </a:prstGeom>
        </p:spPr>
        <p:txBody>
          <a:bodyPr vert="horz" lIns="289901" tIns="144947" rIns="289901" bIns="144947" rtlCol="0" anchor="b"/>
          <a:lstStyle>
            <a:lvl1pPr algn="r">
              <a:defRPr sz="3800"/>
            </a:lvl1pPr>
          </a:lstStyle>
          <a:p>
            <a:fld id="{32FE8C2F-EC99-4AC5-87E3-F1A07DFC218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7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6516688" y="2238375"/>
            <a:ext cx="7896225" cy="11179175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8C2F-EC99-4AC5-87E3-F1A07DFC218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2244-99F7-406A-8A26-43C4486D79DC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069340" y="28051032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782091" y="28680608"/>
            <a:ext cx="842651" cy="2814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069340" y="672888"/>
            <a:ext cx="19248120" cy="4373774"/>
          </a:xfrm>
          <a:prstGeom prst="rect">
            <a:avLst/>
          </a:prstGeom>
        </p:spPr>
        <p:txBody>
          <a:bodyPr vert="horz" lIns="295232" tIns="147616" rIns="295232" bIns="147616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069340" y="5383107"/>
            <a:ext cx="19248120" cy="21680462"/>
          </a:xfrm>
          <a:prstGeom prst="rect">
            <a:avLst/>
          </a:prstGeom>
        </p:spPr>
        <p:txBody>
          <a:bodyPr vert="horz" lIns="295232" tIns="147616" rIns="295232" bIns="147616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14970760" y="28065051"/>
            <a:ext cx="5353829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l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fld id="{C8142244-99F7-406A-8A26-43C4486D79DC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779616" y="28065051"/>
            <a:ext cx="8198273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r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32915" y="28065051"/>
            <a:ext cx="4633807" cy="1614932"/>
          </a:xfrm>
          <a:prstGeom prst="rect">
            <a:avLst/>
          </a:prstGeom>
        </p:spPr>
        <p:txBody>
          <a:bodyPr vert="horz" lIns="295232" tIns="147616" rIns="295232" bIns="147616"/>
          <a:lstStyle>
            <a:lvl1pPr algn="l" eaLnBrk="1" latinLnBrk="0" hangingPunct="1">
              <a:defRPr kumimoji="0" sz="4500">
                <a:solidFill>
                  <a:schemeClr val="tx2"/>
                </a:solidFill>
              </a:defRPr>
            </a:lvl1pPr>
          </a:lstStyle>
          <a:p>
            <a:fld id="{82B825D4-CB76-4BD9-9ED1-39A23F2508B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1069340" y="28051032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1069340" y="5046663"/>
            <a:ext cx="19248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295232" tIns="147616" rIns="295232" bIns="147616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782091" y="28680608"/>
            <a:ext cx="842651" cy="281401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95232" tIns="147616" rIns="295232" bIns="147616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10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885697" indent="-885697" algn="l" rtl="0" eaLnBrk="1" latinLnBrk="0" hangingPunct="1">
        <a:spcBef>
          <a:spcPts val="1937"/>
        </a:spcBef>
        <a:buClr>
          <a:schemeClr val="accent1"/>
        </a:buClr>
        <a:buSzPct val="76000"/>
        <a:buFont typeface="Wingdings 3"/>
        <a:buChar char=""/>
        <a:defRPr kumimoji="1"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1771394" indent="-885697" algn="l" rtl="0" eaLnBrk="1" latinLnBrk="0" hangingPunct="1">
        <a:spcBef>
          <a:spcPts val="1614"/>
        </a:spcBef>
        <a:buClr>
          <a:schemeClr val="accent2"/>
        </a:buClr>
        <a:buSzPct val="76000"/>
        <a:buFont typeface="Wingdings 3"/>
        <a:buChar char=""/>
        <a:defRPr kumimoji="1" sz="7400" kern="1200">
          <a:solidFill>
            <a:schemeClr val="tx2"/>
          </a:solidFill>
          <a:latin typeface="+mn-lt"/>
          <a:ea typeface="+mn-ea"/>
          <a:cs typeface="+mn-cs"/>
        </a:defRPr>
      </a:lvl2pPr>
      <a:lvl3pPr marL="2657091" indent="-738081" algn="l" rtl="0" eaLnBrk="1" latinLnBrk="0" hangingPunct="1">
        <a:spcBef>
          <a:spcPts val="1614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3542788" indent="-738081" algn="l" rtl="0" eaLnBrk="1" latinLnBrk="0" hangingPunct="1">
        <a:spcBef>
          <a:spcPts val="1291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4428485" indent="-738081" algn="l" rtl="0" eaLnBrk="1" latinLnBrk="0" hangingPunct="1">
        <a:spcBef>
          <a:spcPts val="969"/>
        </a:spcBef>
        <a:buClr>
          <a:schemeClr val="accent2"/>
        </a:buClr>
        <a:buSzPct val="70000"/>
        <a:buFont typeface="Wingdings"/>
        <a:buChar char="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5314182" indent="-590465" algn="l" rtl="0" eaLnBrk="1" latinLnBrk="0" hangingPunct="1">
        <a:spcBef>
          <a:spcPts val="969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5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5904647" indent="-590465" algn="l" rtl="0" eaLnBrk="1" latinLnBrk="0" hangingPunct="1">
        <a:spcBef>
          <a:spcPts val="969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45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6495111" indent="-590465" algn="l" rtl="0" eaLnBrk="1" latinLnBrk="0" hangingPunct="1">
        <a:spcBef>
          <a:spcPts val="969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45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7085576" indent="-590465" algn="l" rtl="0" eaLnBrk="1" latinLnBrk="0" hangingPunct="1">
        <a:spcBef>
          <a:spcPts val="969"/>
        </a:spcBef>
        <a:buClr>
          <a:srgbClr val="9FB8CD"/>
        </a:buClr>
        <a:buSzPct val="75000"/>
        <a:buFont typeface="Wingdings 3"/>
        <a:buChar char=""/>
        <a:defRPr kumimoji="1" lang="en-US" sz="3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5" y="4551946"/>
            <a:ext cx="11526850" cy="1117775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2241" y="234331"/>
            <a:ext cx="20852380" cy="27699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ユーザー関係の分析による</a:t>
            </a:r>
            <a:r>
              <a:rPr kumimoji="1" lang="ja-JP" altLang="en-US" dirty="0" smtClean="0"/>
              <a:t>　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コミュニティ抽出</a:t>
            </a:r>
            <a:endParaRPr lang="en-US" altLang="ja-JP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endParaRPr kumimoji="1"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kumimoji="1" lang="ja-JP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コース　矢吹研究室　</a:t>
            </a:r>
            <a:r>
              <a:rPr lang="en-US" altLang="ja-JP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1142123</a:t>
            </a:r>
            <a:r>
              <a:rPr lang="ja-JP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　渡邊雄大</a:t>
            </a:r>
            <a:endParaRPr kumimoji="1" lang="ja-JP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7513" y="3385115"/>
            <a:ext cx="672621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dirty="0">
                <a:latin typeface="+mj-ea"/>
                <a:ea typeface="+mj-ea"/>
                <a:cs typeface="Times New Roman" panose="02020603050405020304" pitchFamily="18" charset="0"/>
              </a:rPr>
              <a:t>研究</a:t>
            </a:r>
            <a:r>
              <a:rPr lang="ja-JP" altLang="en-US" sz="8000" dirty="0" smtClean="0">
                <a:latin typeface="+mj-ea"/>
                <a:ea typeface="+mj-ea"/>
                <a:cs typeface="Times New Roman" panose="02020603050405020304" pitchFamily="18" charset="0"/>
              </a:rPr>
              <a:t>について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68033" y="4986859"/>
            <a:ext cx="167365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ja-JP" altLang="en-US" sz="7200" dirty="0" smtClean="0">
                <a:latin typeface="+mj-ea"/>
                <a:ea typeface="+mj-ea"/>
                <a:cs typeface="Times New Roman" panose="02020603050405020304" pitchFamily="18" charset="0"/>
              </a:rPr>
              <a:t>を利用する人は</a:t>
            </a:r>
            <a:r>
              <a:rPr lang="en-US" altLang="ja-JP" sz="7200" dirty="0" smtClean="0">
                <a:solidFill>
                  <a:srgbClr val="DA0000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ja-JP" altLang="en-US" sz="7200" dirty="0" smtClean="0">
                <a:solidFill>
                  <a:srgbClr val="DA0000"/>
                </a:solidFill>
                <a:latin typeface="+mj-ea"/>
                <a:ea typeface="+mj-ea"/>
                <a:cs typeface="Times New Roman" panose="02020603050405020304" pitchFamily="18" charset="0"/>
              </a:rPr>
              <a:t>億</a:t>
            </a:r>
            <a:r>
              <a:rPr lang="en-US" altLang="ja-JP" sz="7200" dirty="0" smtClean="0">
                <a:solidFill>
                  <a:srgbClr val="DA0000"/>
                </a:solidFill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ja-JP" altLang="en-US" sz="7200" dirty="0" smtClean="0">
                <a:solidFill>
                  <a:srgbClr val="DA0000"/>
                </a:solidFill>
                <a:latin typeface="+mj-ea"/>
                <a:ea typeface="+mj-ea"/>
                <a:cs typeface="Times New Roman" panose="02020603050405020304" pitchFamily="18" charset="0"/>
              </a:rPr>
              <a:t>千万人</a:t>
            </a:r>
            <a:r>
              <a:rPr lang="ja-JP" altLang="en-US" sz="7200" dirty="0" smtClean="0">
                <a:latin typeface="+mj-ea"/>
                <a:ea typeface="+mj-ea"/>
                <a:cs typeface="Times New Roman" panose="02020603050405020304" pitchFamily="18" charset="0"/>
              </a:rPr>
              <a:t>もいる</a:t>
            </a:r>
            <a:endParaRPr kumimoji="1" lang="ja-JP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7063652" y="8442995"/>
            <a:ext cx="1672541" cy="18519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6012633" y="11856532"/>
            <a:ext cx="1042021" cy="961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6720119" y="10788095"/>
            <a:ext cx="1279799" cy="961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4947863" y="10788095"/>
            <a:ext cx="1042021" cy="961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4746195" y="9368950"/>
            <a:ext cx="1042021" cy="961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44328" y="14203883"/>
            <a:ext cx="41764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図　</a:t>
            </a:r>
            <a:r>
              <a:rPr kumimoji="1" lang="ja-JP" altLang="en-US" sz="3600" dirty="0" smtClean="0"/>
              <a:t>ネットワーク</a:t>
            </a: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例</a:t>
            </a:r>
            <a:r>
              <a:rPr kumimoji="1" lang="en-US" altLang="ja-JP" sz="3600" dirty="0" smtClean="0"/>
              <a:t>)</a:t>
            </a:r>
            <a:endParaRPr kumimoji="1" lang="ja-JP" altLang="en-US" sz="3600" dirty="0"/>
          </a:p>
        </p:txBody>
      </p:sp>
      <p:sp>
        <p:nvSpPr>
          <p:cNvPr id="46" name="角丸四角形吹き出し 45"/>
          <p:cNvSpPr/>
          <p:nvPr/>
        </p:nvSpPr>
        <p:spPr>
          <a:xfrm>
            <a:off x="11706225" y="6787059"/>
            <a:ext cx="9226391" cy="1892506"/>
          </a:xfrm>
          <a:prstGeom prst="wedgeRoundRectCallout">
            <a:avLst>
              <a:gd name="adj1" fmla="val -92251"/>
              <a:gd name="adj2" fmla="val 8592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ネットワークの中にある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コミュニティを見つける</a:t>
            </a:r>
            <a:endParaRPr lang="en-US" altLang="ja-JP" dirty="0" smtClean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95" y="4221600"/>
            <a:ext cx="4149635" cy="4149635"/>
          </a:xfrm>
          <a:prstGeom prst="rect">
            <a:avLst/>
          </a:prstGeom>
        </p:spPr>
      </p:pic>
      <p:sp>
        <p:nvSpPr>
          <p:cNvPr id="48" name="右矢印 47"/>
          <p:cNvSpPr/>
          <p:nvPr/>
        </p:nvSpPr>
        <p:spPr>
          <a:xfrm rot="5400000">
            <a:off x="15066723" y="9595025"/>
            <a:ext cx="2597112" cy="14712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2250762" y="11749813"/>
            <a:ext cx="8137315" cy="27699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ja-JP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がさらに便利に使えるようになることを期待する．</a:t>
            </a:r>
            <a:endParaRPr kumimoji="1" lang="ja-JP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94" name="図形グループ 193"/>
          <p:cNvGrpSpPr/>
          <p:nvPr/>
        </p:nvGrpSpPr>
        <p:grpSpPr>
          <a:xfrm>
            <a:off x="252240" y="22412795"/>
            <a:ext cx="20838417" cy="7704856"/>
            <a:chOff x="252240" y="15284003"/>
            <a:chExt cx="20838417" cy="7704856"/>
          </a:xfrm>
        </p:grpSpPr>
        <p:sp>
          <p:nvSpPr>
            <p:cNvPr id="5" name="正方形/長方形 4"/>
            <p:cNvSpPr/>
            <p:nvPr/>
          </p:nvSpPr>
          <p:spPr>
            <a:xfrm>
              <a:off x="252240" y="15500027"/>
              <a:ext cx="20838417" cy="7488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972320" y="16580147"/>
              <a:ext cx="6296877" cy="5688632"/>
            </a:xfrm>
            <a:prstGeom prst="ellipse">
              <a:avLst/>
            </a:prstGeom>
            <a:solidFill>
              <a:srgbClr val="4099F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" name="グループ化 29"/>
            <p:cNvGrpSpPr/>
            <p:nvPr/>
          </p:nvGrpSpPr>
          <p:grpSpPr>
            <a:xfrm>
              <a:off x="2124448" y="16724163"/>
              <a:ext cx="18794088" cy="5777827"/>
              <a:chOff x="2030002" y="18125173"/>
              <a:chExt cx="17860048" cy="5777827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2030002" y="19979039"/>
                <a:ext cx="3857393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96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Twitter</a:t>
                </a:r>
                <a:endParaRPr lang="ja-JP" altLang="en-US" sz="96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直線矢印コネクタ 10"/>
              <p:cNvCxnSpPr/>
              <p:nvPr/>
            </p:nvCxnSpPr>
            <p:spPr>
              <a:xfrm flipV="1">
                <a:off x="7359679" y="22589669"/>
                <a:ext cx="6987598" cy="3915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/>
              <p:cNvCxnSpPr/>
              <p:nvPr/>
            </p:nvCxnSpPr>
            <p:spPr>
              <a:xfrm flipV="1">
                <a:off x="7359679" y="19133285"/>
                <a:ext cx="7192887" cy="3915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円/楕円 22"/>
              <p:cNvSpPr/>
              <p:nvPr/>
            </p:nvSpPr>
            <p:spPr>
              <a:xfrm>
                <a:off x="8029104" y="18125173"/>
                <a:ext cx="4961509" cy="21834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OAuth</a:t>
                </a:r>
                <a:r>
                  <a:rPr lang="ja-JP" altLang="en-US" sz="4800" dirty="0" smtClean="0">
                    <a:solidFill>
                      <a:schemeClr val="tx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認証</a:t>
                </a:r>
                <a:endParaRPr lang="en-US" altLang="ja-JP" sz="4800" dirty="0" smtClean="0">
                  <a:solidFill>
                    <a:schemeClr val="tx1"/>
                  </a:solidFill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8029105" y="21476691"/>
                <a:ext cx="4961509" cy="242630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欲しいデータ</a:t>
                </a:r>
                <a:endParaRPr lang="en-US" altLang="ja-JP" sz="4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algn="ctr"/>
                <a:r>
                  <a:rPr lang="ja-JP" alt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ja-JP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JSON</a:t>
                </a:r>
                <a:r>
                  <a:rPr lang="ja-JP" altLang="en-US" sz="3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形式）</a:t>
                </a:r>
                <a:endParaRPr lang="en-US" altLang="ja-JP" sz="3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14363667" y="22157621"/>
                <a:ext cx="5526383" cy="1569660"/>
              </a:xfrm>
              <a:prstGeom prst="rect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800" dirty="0" smtClean="0">
                    <a:ln w="9525" cmpd="sng">
                      <a:solidFill>
                        <a:schemeClr val="tx1"/>
                      </a:solidFill>
                    </a:ln>
                    <a:latin typeface="+mj-ea"/>
                    <a:ea typeface="+mj-ea"/>
                  </a:rPr>
                  <a:t>収集したデータからリストを抽出する</a:t>
                </a:r>
                <a:endParaRPr kumimoji="1" lang="ja-JP" altLang="en-US" sz="4800" dirty="0">
                  <a:ln w="9525" cmpd="sng">
                    <a:solidFill>
                      <a:schemeClr val="tx1"/>
                    </a:solidFill>
                  </a:ln>
                  <a:latin typeface="+mj-ea"/>
                  <a:ea typeface="+mj-ea"/>
                </a:endParaRPr>
              </a:p>
            </p:txBody>
          </p:sp>
        </p:grpSp>
        <p:sp>
          <p:nvSpPr>
            <p:cNvPr id="2" name="テキスト ボックス 1"/>
            <p:cNvSpPr txBox="1"/>
            <p:nvPr/>
          </p:nvSpPr>
          <p:spPr>
            <a:xfrm rot="5400000">
              <a:off x="4368890" y="19304257"/>
              <a:ext cx="5736251" cy="1008112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rgbClr val="727CA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Times New Roman"/>
                  <a:cs typeface="Times New Roman"/>
                </a:rPr>
                <a:t>Twitter API</a:t>
              </a:r>
              <a:endParaRPr kumimoji="1" lang="ja-JP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372920" y="15284003"/>
              <a:ext cx="8539114" cy="98488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コミュニティ</a:t>
              </a:r>
              <a:r>
                <a:rPr lang="ja-JP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の抽出</a:t>
              </a:r>
              <a:r>
                <a:rPr lang="ja-JP" altLang="en-US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方法</a:t>
              </a:r>
              <a:endParaRPr lang="en-US" altLang="ja-JP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5229904" y="15860067"/>
              <a:ext cx="5688632" cy="449353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Linux(Ubuntu</a:t>
              </a:r>
              <a:r>
                <a:rPr lang="ja-JP" alt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en-US" altLang="ja-JP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en-US" altLang="ja-JP" dirty="0" smtClean="0"/>
            </a:p>
            <a:p>
              <a:endParaRPr lang="en-US" altLang="ja-JP" dirty="0"/>
            </a:p>
            <a:p>
              <a:endParaRPr kumimoji="1" lang="en-US" altLang="ja-JP" dirty="0" smtClean="0"/>
            </a:p>
            <a:p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445928" y="17156211"/>
              <a:ext cx="5328592" cy="3024336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 </a:t>
              </a:r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API,</a:t>
              </a:r>
            </a:p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Streaming API</a:t>
              </a:r>
            </a:p>
            <a:p>
              <a:pPr algn="ctr"/>
              <a:endParaRPr lang="en-US" altLang="ja-JP" sz="280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ja-JP" altLang="en-US" sz="2800" dirty="0" smtClean="0">
                  <a:solidFill>
                    <a:schemeClr val="tx1"/>
                  </a:solidFill>
                  <a:latin typeface="+mj-ea"/>
                  <a:ea typeface="+mj-ea"/>
                </a:rPr>
                <a:t>を使って</a:t>
              </a:r>
              <a:r>
                <a:rPr lang="en-US" altLang="ja-JP" sz="2800" dirty="0" smtClean="0">
                  <a:solidFill>
                    <a:schemeClr val="tx1"/>
                  </a:solidFill>
                  <a:latin typeface="+mj-ea"/>
                  <a:ea typeface="+mj-ea"/>
                  <a:cs typeface="Times New Roman"/>
                </a:rPr>
                <a:t>Twitter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+mj-ea"/>
                  <a:ea typeface="+mj-ea"/>
                  <a:cs typeface="Times New Roman"/>
                </a:rPr>
                <a:t>上のデータを抽出する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+mj-ea"/>
                  <a:ea typeface="+mj-ea"/>
                </a:rPr>
                <a:t>プログラム</a:t>
              </a:r>
              <a:r>
                <a:rPr lang="ja-JP" altLang="en-US" sz="2800" dirty="0">
                  <a:solidFill>
                    <a:schemeClr val="tx1"/>
                  </a:solidFill>
                  <a:latin typeface="+mj-ea"/>
                  <a:ea typeface="+mj-ea"/>
                </a:rPr>
                <a:t>を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+mj-ea"/>
                  <a:ea typeface="+mj-ea"/>
                </a:rPr>
                <a:t>作成</a:t>
              </a:r>
              <a:endParaRPr lang="en-US" altLang="ja-JP" sz="2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5" name="図形グループ 194"/>
          <p:cNvGrpSpPr/>
          <p:nvPr/>
        </p:nvGrpSpPr>
        <p:grpSpPr>
          <a:xfrm>
            <a:off x="252240" y="15067979"/>
            <a:ext cx="20810312" cy="7147100"/>
            <a:chOff x="252240" y="22988859"/>
            <a:chExt cx="20810312" cy="7147100"/>
          </a:xfrm>
        </p:grpSpPr>
        <p:sp>
          <p:nvSpPr>
            <p:cNvPr id="188" name="正方形/長方形 187"/>
            <p:cNvSpPr/>
            <p:nvPr/>
          </p:nvSpPr>
          <p:spPr>
            <a:xfrm>
              <a:off x="252240" y="23204883"/>
              <a:ext cx="20810312" cy="6931076"/>
            </a:xfrm>
            <a:prstGeom prst="rect">
              <a:avLst/>
            </a:prstGeom>
            <a:solidFill>
              <a:srgbClr val="FDF0CA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52240" y="22988859"/>
              <a:ext cx="5598886" cy="13234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8000" dirty="0">
                  <a:latin typeface="+mj-ea"/>
                </a:rPr>
                <a:t>目指すもの</a:t>
              </a:r>
              <a:endParaRPr kumimoji="1" lang="ja-JP" altLang="en-US" sz="8000" dirty="0">
                <a:latin typeface="+mj-ea"/>
                <a:ea typeface="+mj-ea"/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764408" y="24717051"/>
              <a:ext cx="6264696" cy="4680520"/>
            </a:xfrm>
            <a:prstGeom prst="ellipse">
              <a:avLst/>
            </a:prstGeom>
            <a:ln w="57150" cmpd="sng">
              <a:solidFill>
                <a:srgbClr val="DA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4860752" y="28245443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latin typeface="Times New Roman"/>
                  <a:cs typeface="Times New Roman"/>
                </a:rPr>
                <a:t>F</a:t>
              </a:r>
              <a:endParaRPr kumimoji="1" lang="ja-JP" alt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132560" y="28173435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latin typeface="Times New Roman"/>
                  <a:cs typeface="Times New Roman"/>
                </a:rPr>
                <a:t>G</a:t>
              </a:r>
              <a:endParaRPr kumimoji="1" lang="ja-JP" alt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044328" y="28749499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8461152" y="28461467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2196456" y="29325563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3492600" y="25149099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latin typeface="Times New Roman"/>
                  <a:cs typeface="Times New Roman"/>
                </a:rPr>
                <a:t>A</a:t>
              </a:r>
              <a:endParaRPr kumimoji="1" lang="ja-JP" alt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3852640" y="26877291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latin typeface="Times New Roman"/>
                  <a:cs typeface="Times New Roman"/>
                </a:rPr>
                <a:t>H</a:t>
              </a:r>
              <a:endParaRPr kumimoji="1" lang="ja-JP" alt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148784" y="27021307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latin typeface="Times New Roman"/>
                  <a:cs typeface="Times New Roman"/>
                </a:rPr>
                <a:t>D</a:t>
              </a:r>
              <a:endParaRPr kumimoji="1" lang="ja-JP" alt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7381032" y="29109539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6516936" y="27741387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latin typeface="Times New Roman"/>
                  <a:cs typeface="Times New Roman"/>
                </a:rPr>
                <a:t>E</a:t>
              </a:r>
              <a:endParaRPr kumimoji="1" lang="ja-JP" alt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6804968" y="26157211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latin typeface="Times New Roman"/>
                  <a:cs typeface="Times New Roman"/>
                </a:rPr>
                <a:t>C</a:t>
              </a:r>
              <a:endParaRPr kumimoji="1" lang="ja-JP" alt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8029104" y="25941187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円/楕円 68"/>
            <p:cNvSpPr/>
            <p:nvPr/>
          </p:nvSpPr>
          <p:spPr>
            <a:xfrm>
              <a:off x="2340472" y="27021307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latin typeface="Times New Roman"/>
                  <a:cs typeface="Times New Roman"/>
                </a:rPr>
                <a:t>I</a:t>
              </a:r>
              <a:endParaRPr kumimoji="1" lang="ja-JP" alt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5508824" y="25293115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dirty="0" smtClean="0">
                  <a:latin typeface="Times New Roman"/>
                  <a:cs typeface="Times New Roman"/>
                </a:rPr>
                <a:t>B</a:t>
              </a:r>
              <a:endParaRPr kumimoji="1" lang="ja-JP" altLang="en-US" sz="4800" dirty="0">
                <a:latin typeface="Times New Roman"/>
                <a:cs typeface="Times New Roman"/>
              </a:endParaRPr>
            </a:p>
          </p:txBody>
        </p:sp>
        <p:sp>
          <p:nvSpPr>
            <p:cNvPr id="71" name="円/楕円 70"/>
            <p:cNvSpPr/>
            <p:nvPr/>
          </p:nvSpPr>
          <p:spPr>
            <a:xfrm>
              <a:off x="540272" y="27237331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円/楕円 71"/>
            <p:cNvSpPr/>
            <p:nvPr/>
          </p:nvSpPr>
          <p:spPr>
            <a:xfrm>
              <a:off x="6660952" y="24212995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円/楕円 72"/>
            <p:cNvSpPr/>
            <p:nvPr/>
          </p:nvSpPr>
          <p:spPr>
            <a:xfrm>
              <a:off x="1404368" y="25077091"/>
              <a:ext cx="792088" cy="7200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>
              <a:stCxn id="59" idx="7"/>
              <a:endCxn id="70" idx="2"/>
            </p:cNvCxnSpPr>
            <p:nvPr/>
          </p:nvCxnSpPr>
          <p:spPr>
            <a:xfrm>
              <a:off x="4168689" y="25254552"/>
              <a:ext cx="1340135" cy="398603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>
              <a:stCxn id="60" idx="0"/>
              <a:endCxn id="59" idx="5"/>
            </p:cNvCxnSpPr>
            <p:nvPr/>
          </p:nvCxnSpPr>
          <p:spPr>
            <a:xfrm flipH="1" flipV="1">
              <a:off x="4168689" y="25763726"/>
              <a:ext cx="79995" cy="1113565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stCxn id="70" idx="5"/>
              <a:endCxn id="67" idx="1"/>
            </p:cNvCxnSpPr>
            <p:nvPr/>
          </p:nvCxnSpPr>
          <p:spPr>
            <a:xfrm>
              <a:off x="6184913" y="25907742"/>
              <a:ext cx="736054" cy="354922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>
              <a:stCxn id="15" idx="6"/>
              <a:endCxn id="66" idx="3"/>
            </p:cNvCxnSpPr>
            <p:nvPr/>
          </p:nvCxnSpPr>
          <p:spPr>
            <a:xfrm flipV="1">
              <a:off x="5652840" y="28356014"/>
              <a:ext cx="980095" cy="24946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>
              <a:stCxn id="15" idx="0"/>
              <a:endCxn id="64" idx="2"/>
            </p:cNvCxnSpPr>
            <p:nvPr/>
          </p:nvCxnSpPr>
          <p:spPr>
            <a:xfrm flipH="1" flipV="1">
              <a:off x="5148784" y="27381347"/>
              <a:ext cx="108012" cy="864096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50" idx="6"/>
              <a:endCxn id="15" idx="1"/>
            </p:cNvCxnSpPr>
            <p:nvPr/>
          </p:nvCxnSpPr>
          <p:spPr>
            <a:xfrm flipV="1">
              <a:off x="3924648" y="28350896"/>
              <a:ext cx="1052103" cy="18257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/>
            <p:cNvCxnSpPr>
              <a:stCxn id="64" idx="5"/>
              <a:endCxn id="66" idx="2"/>
            </p:cNvCxnSpPr>
            <p:nvPr/>
          </p:nvCxnSpPr>
          <p:spPr>
            <a:xfrm>
              <a:off x="5824873" y="27635934"/>
              <a:ext cx="692063" cy="465493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/>
            <p:cNvCxnSpPr>
              <a:stCxn id="64" idx="6"/>
              <a:endCxn id="67" idx="2"/>
            </p:cNvCxnSpPr>
            <p:nvPr/>
          </p:nvCxnSpPr>
          <p:spPr>
            <a:xfrm flipV="1">
              <a:off x="5940872" y="26517251"/>
              <a:ext cx="864096" cy="864096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>
              <a:stCxn id="69" idx="7"/>
              <a:endCxn id="59" idx="3"/>
            </p:cNvCxnSpPr>
            <p:nvPr/>
          </p:nvCxnSpPr>
          <p:spPr>
            <a:xfrm flipV="1">
              <a:off x="3016561" y="25763726"/>
              <a:ext cx="592038" cy="136303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>
              <a:stCxn id="50" idx="7"/>
              <a:endCxn id="60" idx="4"/>
            </p:cNvCxnSpPr>
            <p:nvPr/>
          </p:nvCxnSpPr>
          <p:spPr>
            <a:xfrm flipV="1">
              <a:off x="3808649" y="27597371"/>
              <a:ext cx="440035" cy="681517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>
              <a:stCxn id="60" idx="2"/>
              <a:endCxn id="69" idx="6"/>
            </p:cNvCxnSpPr>
            <p:nvPr/>
          </p:nvCxnSpPr>
          <p:spPr>
            <a:xfrm flipH="1">
              <a:off x="3132560" y="27237331"/>
              <a:ext cx="720080" cy="144016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stCxn id="55" idx="7"/>
              <a:endCxn id="50" idx="4"/>
            </p:cNvCxnSpPr>
            <p:nvPr/>
          </p:nvCxnSpPr>
          <p:spPr>
            <a:xfrm flipV="1">
              <a:off x="2872545" y="28893515"/>
              <a:ext cx="656059" cy="537501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stCxn id="64" idx="7"/>
              <a:endCxn id="70" idx="4"/>
            </p:cNvCxnSpPr>
            <p:nvPr/>
          </p:nvCxnSpPr>
          <p:spPr>
            <a:xfrm flipV="1">
              <a:off x="5824873" y="26013195"/>
              <a:ext cx="79995" cy="1113565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>
              <a:stCxn id="50" idx="0"/>
              <a:endCxn id="69" idx="5"/>
            </p:cNvCxnSpPr>
            <p:nvPr/>
          </p:nvCxnSpPr>
          <p:spPr>
            <a:xfrm flipH="1" flipV="1">
              <a:off x="3016561" y="27635934"/>
              <a:ext cx="512043" cy="537501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60" idx="6"/>
              <a:endCxn id="70" idx="3"/>
            </p:cNvCxnSpPr>
            <p:nvPr/>
          </p:nvCxnSpPr>
          <p:spPr>
            <a:xfrm flipV="1">
              <a:off x="4644728" y="25907742"/>
              <a:ext cx="980095" cy="132958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53" idx="7"/>
              <a:endCxn id="69" idx="3"/>
            </p:cNvCxnSpPr>
            <p:nvPr/>
          </p:nvCxnSpPr>
          <p:spPr>
            <a:xfrm flipV="1">
              <a:off x="1720417" y="27635934"/>
              <a:ext cx="736054" cy="1219018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69" idx="1"/>
              <a:endCxn id="73" idx="5"/>
            </p:cNvCxnSpPr>
            <p:nvPr/>
          </p:nvCxnSpPr>
          <p:spPr>
            <a:xfrm flipH="1" flipV="1">
              <a:off x="2080457" y="25691718"/>
              <a:ext cx="376014" cy="1435042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>
              <a:stCxn id="66" idx="7"/>
              <a:endCxn id="67" idx="4"/>
            </p:cNvCxnSpPr>
            <p:nvPr/>
          </p:nvCxnSpPr>
          <p:spPr>
            <a:xfrm flipV="1">
              <a:off x="7193025" y="26877291"/>
              <a:ext cx="7987" cy="96954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55" idx="6"/>
              <a:endCxn id="65" idx="2"/>
            </p:cNvCxnSpPr>
            <p:nvPr/>
          </p:nvCxnSpPr>
          <p:spPr>
            <a:xfrm flipV="1">
              <a:off x="2988544" y="29469579"/>
              <a:ext cx="4392488" cy="2160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54" idx="0"/>
              <a:endCxn id="68" idx="4"/>
            </p:cNvCxnSpPr>
            <p:nvPr/>
          </p:nvCxnSpPr>
          <p:spPr>
            <a:xfrm flipH="1" flipV="1">
              <a:off x="8425148" y="26661267"/>
              <a:ext cx="432048" cy="180020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68" idx="1"/>
              <a:endCxn id="72" idx="5"/>
            </p:cNvCxnSpPr>
            <p:nvPr/>
          </p:nvCxnSpPr>
          <p:spPr>
            <a:xfrm flipH="1" flipV="1">
              <a:off x="7337041" y="24827622"/>
              <a:ext cx="808062" cy="1219018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図形グループ 192"/>
            <p:cNvGrpSpPr/>
            <p:nvPr/>
          </p:nvGrpSpPr>
          <p:grpSpPr>
            <a:xfrm>
              <a:off x="11917536" y="23564923"/>
              <a:ext cx="2664296" cy="6336704"/>
              <a:chOff x="11917536" y="23708939"/>
              <a:chExt cx="2664296" cy="6336704"/>
            </a:xfrm>
          </p:grpSpPr>
          <p:grpSp>
            <p:nvGrpSpPr>
              <p:cNvPr id="179" name="図形グループ 178"/>
              <p:cNvGrpSpPr/>
              <p:nvPr/>
            </p:nvGrpSpPr>
            <p:grpSpPr>
              <a:xfrm>
                <a:off x="11917536" y="23852955"/>
                <a:ext cx="2664296" cy="6192688"/>
                <a:chOff x="15157896" y="23636931"/>
                <a:chExt cx="5112568" cy="6192688"/>
              </a:xfrm>
            </p:grpSpPr>
            <p:sp>
              <p:nvSpPr>
                <p:cNvPr id="157" name="正方形/長方形 156"/>
                <p:cNvSpPr/>
                <p:nvPr/>
              </p:nvSpPr>
              <p:spPr>
                <a:xfrm>
                  <a:off x="15157896" y="23636931"/>
                  <a:ext cx="5112568" cy="6192688"/>
                </a:xfrm>
                <a:prstGeom prst="rect">
                  <a:avLst/>
                </a:prstGeom>
                <a:ln w="57150" cmpd="sng">
                  <a:solidFill>
                    <a:srgbClr val="DA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テキスト ボックス 165"/>
                <p:cNvSpPr txBox="1"/>
                <p:nvPr/>
              </p:nvSpPr>
              <p:spPr>
                <a:xfrm>
                  <a:off x="15445928" y="24068979"/>
                  <a:ext cx="4608512" cy="5632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4000" dirty="0" smtClean="0">
                      <a:latin typeface="Times New Roman"/>
                      <a:cs typeface="Times New Roman"/>
                    </a:rPr>
                    <a:t>A</a:t>
                  </a:r>
                </a:p>
                <a:p>
                  <a:pPr algn="ctr"/>
                  <a:r>
                    <a:rPr lang="en-US" altLang="ja-JP" sz="4000" dirty="0" smtClean="0">
                      <a:latin typeface="Times New Roman"/>
                      <a:cs typeface="Times New Roman"/>
                    </a:rPr>
                    <a:t>B</a:t>
                  </a:r>
                </a:p>
                <a:p>
                  <a:pPr algn="ctr"/>
                  <a:r>
                    <a:rPr kumimoji="1" lang="en-US" altLang="ja-JP" sz="4000" dirty="0" smtClean="0">
                      <a:latin typeface="Times New Roman"/>
                      <a:cs typeface="Times New Roman"/>
                    </a:rPr>
                    <a:t>C</a:t>
                  </a:r>
                </a:p>
                <a:p>
                  <a:pPr algn="ctr"/>
                  <a:r>
                    <a:rPr lang="en-US" altLang="ja-JP" sz="4000" dirty="0" smtClean="0">
                      <a:latin typeface="Times New Roman"/>
                      <a:cs typeface="Times New Roman"/>
                    </a:rPr>
                    <a:t>D</a:t>
                  </a:r>
                </a:p>
                <a:p>
                  <a:pPr algn="ctr"/>
                  <a:r>
                    <a:rPr kumimoji="1" lang="en-US" altLang="ja-JP" sz="4000" dirty="0" smtClean="0">
                      <a:latin typeface="Times New Roman"/>
                      <a:cs typeface="Times New Roman"/>
                    </a:rPr>
                    <a:t>E</a:t>
                  </a:r>
                </a:p>
                <a:p>
                  <a:pPr algn="ctr"/>
                  <a:r>
                    <a:rPr lang="en-US" altLang="ja-JP" sz="4000" dirty="0" smtClean="0">
                      <a:latin typeface="Times New Roman"/>
                      <a:cs typeface="Times New Roman"/>
                    </a:rPr>
                    <a:t>F</a:t>
                  </a:r>
                </a:p>
                <a:p>
                  <a:pPr algn="ctr"/>
                  <a:r>
                    <a:rPr lang="en-US" altLang="ja-JP" sz="4000" dirty="0" smtClean="0">
                      <a:latin typeface="Times New Roman"/>
                      <a:cs typeface="Times New Roman"/>
                    </a:rPr>
                    <a:t>G</a:t>
                  </a:r>
                </a:p>
                <a:p>
                  <a:pPr algn="ctr"/>
                  <a:r>
                    <a:rPr lang="en-US" altLang="ja-JP" sz="4000" dirty="0" smtClean="0">
                      <a:latin typeface="Times New Roman"/>
                      <a:cs typeface="Times New Roman"/>
                    </a:rPr>
                    <a:t>H</a:t>
                  </a:r>
                </a:p>
                <a:p>
                  <a:pPr algn="ctr"/>
                  <a:r>
                    <a:rPr kumimoji="1" lang="en-US" altLang="ja-JP" sz="4000" dirty="0" smtClean="0">
                      <a:latin typeface="Times New Roman"/>
                      <a:cs typeface="Times New Roman"/>
                    </a:rPr>
                    <a:t>I</a:t>
                  </a:r>
                  <a:endParaRPr kumimoji="1" lang="ja-JP" altLang="en-US" sz="4000" dirty="0">
                    <a:latin typeface="Times New Roman"/>
                    <a:cs typeface="Times New Roman"/>
                  </a:endParaRPr>
                </a:p>
              </p:txBody>
            </p:sp>
            <p:cxnSp>
              <p:nvCxnSpPr>
                <p:cNvPr id="168" name="直線コネクタ 167"/>
                <p:cNvCxnSpPr/>
                <p:nvPr/>
              </p:nvCxnSpPr>
              <p:spPr>
                <a:xfrm>
                  <a:off x="15445928" y="24717051"/>
                  <a:ext cx="453650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/>
                <p:cNvCxnSpPr/>
                <p:nvPr/>
              </p:nvCxnSpPr>
              <p:spPr>
                <a:xfrm>
                  <a:off x="15445928" y="25941187"/>
                  <a:ext cx="453650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コネクタ 171"/>
                <p:cNvCxnSpPr/>
                <p:nvPr/>
              </p:nvCxnSpPr>
              <p:spPr>
                <a:xfrm>
                  <a:off x="15445928" y="26589259"/>
                  <a:ext cx="453650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/>
                <p:cNvCxnSpPr/>
                <p:nvPr/>
              </p:nvCxnSpPr>
              <p:spPr>
                <a:xfrm>
                  <a:off x="15445928" y="27237331"/>
                  <a:ext cx="453650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/>
                <p:cNvCxnSpPr/>
                <p:nvPr/>
              </p:nvCxnSpPr>
              <p:spPr>
                <a:xfrm>
                  <a:off x="15445928" y="27813395"/>
                  <a:ext cx="453650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/>
                <p:cNvCxnSpPr/>
                <p:nvPr/>
              </p:nvCxnSpPr>
              <p:spPr>
                <a:xfrm>
                  <a:off x="15445928" y="28461467"/>
                  <a:ext cx="453650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/>
                <p:cNvCxnSpPr/>
                <p:nvPr/>
              </p:nvCxnSpPr>
              <p:spPr>
                <a:xfrm>
                  <a:off x="15445928" y="29037531"/>
                  <a:ext cx="453650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線コネクタ 176"/>
                <p:cNvCxnSpPr/>
                <p:nvPr/>
              </p:nvCxnSpPr>
              <p:spPr>
                <a:xfrm>
                  <a:off x="15445928" y="29685603"/>
                  <a:ext cx="453650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/>
                <p:cNvCxnSpPr/>
                <p:nvPr/>
              </p:nvCxnSpPr>
              <p:spPr>
                <a:xfrm>
                  <a:off x="15445928" y="25365123"/>
                  <a:ext cx="4536504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テキスト ボックス 179"/>
              <p:cNvSpPr txBox="1"/>
              <p:nvPr/>
            </p:nvSpPr>
            <p:spPr>
              <a:xfrm>
                <a:off x="12133560" y="23708939"/>
                <a:ext cx="2232248" cy="5847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 smtClean="0">
                    <a:latin typeface="+mj-ea"/>
                    <a:ea typeface="+mj-ea"/>
                  </a:rPr>
                  <a:t>リスト作成</a:t>
                </a:r>
                <a:endParaRPr kumimoji="1" lang="en-US" altLang="ja-JP" sz="3200" dirty="0" smtClean="0">
                  <a:latin typeface="+mj-ea"/>
                  <a:ea typeface="+mj-ea"/>
                </a:endParaRPr>
              </a:p>
            </p:txBody>
          </p:sp>
        </p:grpSp>
        <p:sp>
          <p:nvSpPr>
            <p:cNvPr id="181" name="右矢印 180"/>
            <p:cNvSpPr/>
            <p:nvPr/>
          </p:nvSpPr>
          <p:spPr>
            <a:xfrm>
              <a:off x="13861752" y="26949299"/>
              <a:ext cx="4320480" cy="1296144"/>
            </a:xfrm>
            <a:prstGeom prst="rightArrow">
              <a:avLst>
                <a:gd name="adj1" fmla="val 28226"/>
                <a:gd name="adj2" fmla="val 50000"/>
              </a:avLst>
            </a:prstGeom>
            <a:solidFill>
              <a:srgbClr val="DA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15013880" y="27165323"/>
              <a:ext cx="2160240" cy="83099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ユーザーへの提案</a:t>
              </a:r>
              <a:endParaRPr kumimoji="1" lang="ja-JP" altLang="en-US" sz="2400" dirty="0"/>
            </a:p>
          </p:txBody>
        </p:sp>
        <p:grpSp>
          <p:nvGrpSpPr>
            <p:cNvPr id="185" name="図形グループ 184"/>
            <p:cNvGrpSpPr/>
            <p:nvPr/>
          </p:nvGrpSpPr>
          <p:grpSpPr>
            <a:xfrm>
              <a:off x="18758296" y="26949299"/>
              <a:ext cx="1296144" cy="2016224"/>
              <a:chOff x="18902312" y="25869179"/>
              <a:chExt cx="1800200" cy="2808312"/>
            </a:xfrm>
          </p:grpSpPr>
          <p:sp>
            <p:nvSpPr>
              <p:cNvPr id="183" name="台形 182"/>
              <p:cNvSpPr/>
              <p:nvPr/>
            </p:nvSpPr>
            <p:spPr>
              <a:xfrm>
                <a:off x="19046328" y="27165323"/>
                <a:ext cx="1440160" cy="1512168"/>
              </a:xfrm>
              <a:prstGeom prst="trapezoid">
                <a:avLst/>
              </a:prstGeom>
              <a:ln w="571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円/楕円 183"/>
              <p:cNvSpPr/>
              <p:nvPr/>
            </p:nvSpPr>
            <p:spPr>
              <a:xfrm>
                <a:off x="18902312" y="25869179"/>
                <a:ext cx="1800200" cy="1656184"/>
              </a:xfrm>
              <a:prstGeom prst="ellipse">
                <a:avLst/>
              </a:prstGeom>
              <a:ln w="5715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latin typeface="Times New Roman"/>
                    <a:cs typeface="Times New Roman"/>
                  </a:rPr>
                  <a:t>J</a:t>
                </a:r>
                <a:endParaRPr kumimoji="1" lang="ja-JP" altLang="en-US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87" name="雲形吹き出し 186"/>
            <p:cNvSpPr/>
            <p:nvPr/>
          </p:nvSpPr>
          <p:spPr>
            <a:xfrm>
              <a:off x="16238016" y="23996971"/>
              <a:ext cx="4248472" cy="2160240"/>
            </a:xfrm>
            <a:prstGeom prst="cloudCallout">
              <a:avLst>
                <a:gd name="adj1" fmla="val 18470"/>
                <a:gd name="adj2" fmla="val 798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latin typeface="+mj-ea"/>
                  <a:ea typeface="+mj-ea"/>
                </a:rPr>
                <a:t>大学の友達のリストが</a:t>
              </a:r>
              <a:endParaRPr kumimoji="1" lang="en-US" altLang="ja-JP" sz="1800" dirty="0" smtClean="0">
                <a:latin typeface="+mj-ea"/>
                <a:ea typeface="+mj-ea"/>
              </a:endParaRPr>
            </a:p>
            <a:p>
              <a:pPr algn="ctr"/>
              <a:r>
                <a:rPr kumimoji="1" lang="ja-JP" altLang="en-US" sz="2000" dirty="0" smtClean="0">
                  <a:latin typeface="+mj-ea"/>
                  <a:ea typeface="+mj-ea"/>
                </a:rPr>
                <a:t>簡単にできた！</a:t>
              </a:r>
              <a:endParaRPr kumimoji="1" lang="ja-JP" altLang="en-US" sz="2000" dirty="0">
                <a:latin typeface="+mj-ea"/>
                <a:ea typeface="+mj-ea"/>
              </a:endParaRPr>
            </a:p>
          </p:txBody>
        </p:sp>
        <p:sp>
          <p:nvSpPr>
            <p:cNvPr id="155" name="右矢印 154"/>
            <p:cNvSpPr/>
            <p:nvPr/>
          </p:nvSpPr>
          <p:spPr>
            <a:xfrm>
              <a:off x="7597056" y="26949299"/>
              <a:ext cx="4752528" cy="1296144"/>
            </a:xfrm>
            <a:prstGeom prst="rightArrow">
              <a:avLst>
                <a:gd name="adj1" fmla="val 28226"/>
                <a:gd name="adj2" fmla="val 50000"/>
              </a:avLst>
            </a:prstGeom>
            <a:solidFill>
              <a:srgbClr val="DA0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8317136" y="27237331"/>
              <a:ext cx="3096344" cy="7920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コミュニティ抽出</a:t>
              </a:r>
              <a:endParaRPr kumimoji="1" lang="ja-JP" altLang="en-US" sz="3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2335</TotalTime>
  <Words>128</Words>
  <Application>Microsoft Macintosh PowerPoint</Application>
  <PresentationFormat>ユーザー設定</PresentationFormat>
  <Paragraphs>49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アース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noriki</dc:creator>
  <cp:lastModifiedBy>渡邊 雄大</cp:lastModifiedBy>
  <cp:revision>78</cp:revision>
  <cp:lastPrinted>2012-12-13T17:39:57Z</cp:lastPrinted>
  <dcterms:created xsi:type="dcterms:W3CDTF">2012-12-12T19:06:56Z</dcterms:created>
  <dcterms:modified xsi:type="dcterms:W3CDTF">2014-10-15T12:18:59Z</dcterms:modified>
</cp:coreProperties>
</file>