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3"/>
  </p:notesMasterIdLst>
  <p:sldIdLst>
    <p:sldId id="264" r:id="rId2"/>
  </p:sldIdLst>
  <p:sldSz cx="21386800" cy="30279975"/>
  <p:notesSz cx="6797675" cy="9926638"/>
  <p:defaultTextStyle>
    <a:defPPr>
      <a:defRPr lang="ja-JP"/>
    </a:defPPr>
    <a:lvl1pPr marL="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0" hangingPunct="1">
      <a:defRPr kumimoji="1"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70"/>
    <a:srgbClr val="0FD6DB"/>
    <a:srgbClr val="001812"/>
    <a:srgbClr val="FFFFFF"/>
    <a:srgbClr val="F8F8F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925" autoAdjust="0"/>
    <p:restoredTop sz="96429" autoAdjust="0"/>
  </p:normalViewPr>
  <p:slideViewPr>
    <p:cSldViewPr>
      <p:cViewPr>
        <p:scale>
          <a:sx n="30" d="100"/>
          <a:sy n="30" d="100"/>
        </p:scale>
        <p:origin x="726" y="36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935E7-A51F-4FE3-8E46-E43B536CCFB8}" type="datetimeFigureOut">
              <a:rPr kumimoji="1" lang="ja-JP" altLang="en-US" smtClean="0"/>
              <a:t>2016/12/15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653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22964-6963-45B4-9F39-6B1745C822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22964-6963-45B4-9F39-6B1745C822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673350" y="4955545"/>
            <a:ext cx="16040100" cy="10541917"/>
          </a:xfrm>
        </p:spPr>
        <p:txBody>
          <a:bodyPr anchor="b"/>
          <a:lstStyle>
            <a:lvl1pPr algn="ctr"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673350" y="15903998"/>
            <a:ext cx="16040100" cy="7310649"/>
          </a:xfrm>
        </p:spPr>
        <p:txBody>
          <a:bodyPr/>
          <a:lstStyle>
            <a:lvl1pPr marL="0" indent="0" algn="ctr">
              <a:buNone/>
              <a:defRPr sz="4210"/>
            </a:lvl1pPr>
            <a:lvl2pPr marL="802020" indent="0" algn="ctr">
              <a:buNone/>
              <a:defRPr sz="3508"/>
            </a:lvl2pPr>
            <a:lvl3pPr marL="1604040" indent="0" algn="ctr">
              <a:buNone/>
              <a:defRPr sz="3158"/>
            </a:lvl3pPr>
            <a:lvl4pPr marL="2406061" indent="0" algn="ctr">
              <a:buNone/>
              <a:defRPr sz="2807"/>
            </a:lvl4pPr>
            <a:lvl5pPr marL="3208081" indent="0" algn="ctr">
              <a:buNone/>
              <a:defRPr sz="2807"/>
            </a:lvl5pPr>
            <a:lvl6pPr marL="4010101" indent="0" algn="ctr">
              <a:buNone/>
              <a:defRPr sz="2807"/>
            </a:lvl6pPr>
            <a:lvl7pPr marL="4812121" indent="0" algn="ctr">
              <a:buNone/>
              <a:defRPr sz="2807"/>
            </a:lvl7pPr>
            <a:lvl8pPr marL="5614142" indent="0" algn="ctr">
              <a:buNone/>
              <a:defRPr sz="2807"/>
            </a:lvl8pPr>
            <a:lvl9pPr marL="6416162" indent="0" algn="ctr">
              <a:buNone/>
              <a:defRPr sz="2807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43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5304929" y="1612128"/>
            <a:ext cx="4611529" cy="2566087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470343" y="1612128"/>
            <a:ext cx="13567251" cy="2566087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1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3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59204" y="7548971"/>
            <a:ext cx="18446115" cy="12595626"/>
          </a:xfrm>
        </p:spPr>
        <p:txBody>
          <a:bodyPr anchor="b"/>
          <a:lstStyle>
            <a:lvl1pPr>
              <a:defRPr sz="10525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59204" y="20263756"/>
            <a:ext cx="18446115" cy="6623742"/>
          </a:xfrm>
        </p:spPr>
        <p:txBody>
          <a:bodyPr/>
          <a:lstStyle>
            <a:lvl1pPr marL="0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1pPr>
            <a:lvl2pPr marL="802020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40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6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8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10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121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14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1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470343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827068" y="8060641"/>
            <a:ext cx="9089390" cy="19212366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3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8" y="1612130"/>
            <a:ext cx="18446115" cy="5852729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3129" y="7422802"/>
            <a:ext cx="9047618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473129" y="11060602"/>
            <a:ext cx="9047618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827067" y="7422802"/>
            <a:ext cx="9092176" cy="3637800"/>
          </a:xfrm>
        </p:spPr>
        <p:txBody>
          <a:bodyPr anchor="b"/>
          <a:lstStyle>
            <a:lvl1pPr marL="0" indent="0">
              <a:buNone/>
              <a:defRPr sz="4210" b="1"/>
            </a:lvl1pPr>
            <a:lvl2pPr marL="802020" indent="0">
              <a:buNone/>
              <a:defRPr sz="3508" b="1"/>
            </a:lvl2pPr>
            <a:lvl3pPr marL="1604040" indent="0">
              <a:buNone/>
              <a:defRPr sz="3158" b="1"/>
            </a:lvl3pPr>
            <a:lvl4pPr marL="2406061" indent="0">
              <a:buNone/>
              <a:defRPr sz="2807" b="1"/>
            </a:lvl4pPr>
            <a:lvl5pPr marL="3208081" indent="0">
              <a:buNone/>
              <a:defRPr sz="2807" b="1"/>
            </a:lvl5pPr>
            <a:lvl6pPr marL="4010101" indent="0">
              <a:buNone/>
              <a:defRPr sz="2807" b="1"/>
            </a:lvl6pPr>
            <a:lvl7pPr marL="4812121" indent="0">
              <a:buNone/>
              <a:defRPr sz="2807" b="1"/>
            </a:lvl7pPr>
            <a:lvl8pPr marL="5614142" indent="0">
              <a:buNone/>
              <a:defRPr sz="2807" b="1"/>
            </a:lvl8pPr>
            <a:lvl9pPr marL="6416162" indent="0">
              <a:buNone/>
              <a:defRPr sz="2807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0827067" y="11060602"/>
            <a:ext cx="9092176" cy="1626848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7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19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15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>
              <a:defRPr sz="5613"/>
            </a:lvl1pPr>
            <a:lvl2pPr>
              <a:defRPr sz="4912"/>
            </a:lvl2pPr>
            <a:lvl3pPr>
              <a:defRPr sz="4210"/>
            </a:lvl3pPr>
            <a:lvl4pPr>
              <a:defRPr sz="3508"/>
            </a:lvl4pPr>
            <a:lvl5pPr>
              <a:defRPr sz="3508"/>
            </a:lvl5pPr>
            <a:lvl6pPr>
              <a:defRPr sz="3508"/>
            </a:lvl6pPr>
            <a:lvl7pPr>
              <a:defRPr sz="3508"/>
            </a:lvl7pPr>
            <a:lvl8pPr>
              <a:defRPr sz="3508"/>
            </a:lvl8pPr>
            <a:lvl9pPr>
              <a:defRPr sz="3508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1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73129" y="2018665"/>
            <a:ext cx="6897799" cy="7065328"/>
          </a:xfrm>
        </p:spPr>
        <p:txBody>
          <a:bodyPr anchor="b"/>
          <a:lstStyle>
            <a:lvl1pPr>
              <a:defRPr sz="5613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9092175" y="4359758"/>
            <a:ext cx="10827068" cy="21518408"/>
          </a:xfrm>
        </p:spPr>
        <p:txBody>
          <a:bodyPr/>
          <a:lstStyle>
            <a:lvl1pPr marL="0" indent="0">
              <a:buNone/>
              <a:defRPr sz="5613"/>
            </a:lvl1pPr>
            <a:lvl2pPr marL="802020" indent="0">
              <a:buNone/>
              <a:defRPr sz="4912"/>
            </a:lvl2pPr>
            <a:lvl3pPr marL="1604040" indent="0">
              <a:buNone/>
              <a:defRPr sz="4210"/>
            </a:lvl3pPr>
            <a:lvl4pPr marL="2406061" indent="0">
              <a:buNone/>
              <a:defRPr sz="3508"/>
            </a:lvl4pPr>
            <a:lvl5pPr marL="3208081" indent="0">
              <a:buNone/>
              <a:defRPr sz="3508"/>
            </a:lvl5pPr>
            <a:lvl6pPr marL="4010101" indent="0">
              <a:buNone/>
              <a:defRPr sz="3508"/>
            </a:lvl6pPr>
            <a:lvl7pPr marL="4812121" indent="0">
              <a:buNone/>
              <a:defRPr sz="3508"/>
            </a:lvl7pPr>
            <a:lvl8pPr marL="5614142" indent="0">
              <a:buNone/>
              <a:defRPr sz="3508"/>
            </a:lvl8pPr>
            <a:lvl9pPr marL="6416162" indent="0">
              <a:buNone/>
              <a:defRPr sz="3508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473129" y="9083992"/>
            <a:ext cx="6897799" cy="16829220"/>
          </a:xfrm>
        </p:spPr>
        <p:txBody>
          <a:bodyPr/>
          <a:lstStyle>
            <a:lvl1pPr marL="0" indent="0">
              <a:buNone/>
              <a:defRPr sz="2807"/>
            </a:lvl1pPr>
            <a:lvl2pPr marL="802020" indent="0">
              <a:buNone/>
              <a:defRPr sz="2456"/>
            </a:lvl2pPr>
            <a:lvl3pPr marL="1604040" indent="0">
              <a:buNone/>
              <a:defRPr sz="2105"/>
            </a:lvl3pPr>
            <a:lvl4pPr marL="2406061" indent="0">
              <a:buNone/>
              <a:defRPr sz="1754"/>
            </a:lvl4pPr>
            <a:lvl5pPr marL="3208081" indent="0">
              <a:buNone/>
              <a:defRPr sz="1754"/>
            </a:lvl5pPr>
            <a:lvl6pPr marL="4010101" indent="0">
              <a:buNone/>
              <a:defRPr sz="1754"/>
            </a:lvl6pPr>
            <a:lvl7pPr marL="4812121" indent="0">
              <a:buNone/>
              <a:defRPr sz="1754"/>
            </a:lvl7pPr>
            <a:lvl8pPr marL="5614142" indent="0">
              <a:buNone/>
              <a:defRPr sz="1754"/>
            </a:lvl8pPr>
            <a:lvl9pPr marL="6416162" indent="0">
              <a:buNone/>
              <a:defRPr sz="1754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470343" y="1612130"/>
            <a:ext cx="18446115" cy="585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470343" y="8060641"/>
            <a:ext cx="18446115" cy="1921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470343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4BCC94C0-A1F4-4642-83E1-185FB3EE24AC}" type="datetimeFigureOut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2016/12/15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84378" y="28065053"/>
            <a:ext cx="7218045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5104428" y="28065053"/>
            <a:ext cx="4812030" cy="1612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2951897"/>
            <a:fld id="{698BC9E8-A726-48DE-A4EC-8069DF82B8ED}" type="slidenum">
              <a:rPr lang="ja-JP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 defTabSz="2951897"/>
              <a:t>‹#›</a:t>
            </a:fld>
            <a:endParaRPr lang="ja-JP" alt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87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1604040" rtl="0" eaLnBrk="1" latinLnBrk="0" hangingPunct="1">
        <a:lnSpc>
          <a:spcPct val="90000"/>
        </a:lnSpc>
        <a:spcBef>
          <a:spcPct val="0"/>
        </a:spcBef>
        <a:buNone/>
        <a:defRPr kumimoji="1" sz="7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1010" indent="-401010" algn="l" defTabSz="1604040" rtl="0" eaLnBrk="1" latinLnBrk="0" hangingPunct="1">
        <a:lnSpc>
          <a:spcPct val="90000"/>
        </a:lnSpc>
        <a:spcBef>
          <a:spcPts val="1754"/>
        </a:spcBef>
        <a:buFont typeface="Arial" panose="020B0604020202020204" pitchFamily="34" charset="0"/>
        <a:buChar char="•"/>
        <a:defRPr kumimoji="1" sz="4912" kern="1200">
          <a:solidFill>
            <a:schemeClr val="tx1"/>
          </a:solidFill>
          <a:latin typeface="+mn-lt"/>
          <a:ea typeface="+mn-ea"/>
          <a:cs typeface="+mn-cs"/>
        </a:defRPr>
      </a:lvl1pPr>
      <a:lvl2pPr marL="1203030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00505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508" kern="1200">
          <a:solidFill>
            <a:schemeClr val="tx1"/>
          </a:solidFill>
          <a:latin typeface="+mn-lt"/>
          <a:ea typeface="+mn-ea"/>
          <a:cs typeface="+mn-cs"/>
        </a:defRPr>
      </a:lvl3pPr>
      <a:lvl4pPr marL="280707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60909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411111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521313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601515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817172" indent="-401010" algn="l" defTabSz="160404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2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40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6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8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10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121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14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162" algn="l" defTabSz="1604040" rtl="0" eaLnBrk="1" latinLnBrk="0" hangingPunct="1">
        <a:defRPr kumimoji="1"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microsoft.com/office/2007/relationships/hdphoto" Target="../media/hdphoto1.wdp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正方形/長方形 90"/>
          <p:cNvSpPr/>
          <p:nvPr/>
        </p:nvSpPr>
        <p:spPr>
          <a:xfrm>
            <a:off x="0" y="14894687"/>
            <a:ext cx="21437938" cy="823603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9942" y="19584521"/>
            <a:ext cx="20876805" cy="33060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9" name="正方形/長方形 98"/>
          <p:cNvSpPr/>
          <p:nvPr/>
        </p:nvSpPr>
        <p:spPr>
          <a:xfrm>
            <a:off x="0" y="10610112"/>
            <a:ext cx="21437938" cy="4672702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10718345" y="10857122"/>
            <a:ext cx="10297144" cy="4110467"/>
          </a:xfrm>
          <a:prstGeom prst="rect">
            <a:avLst/>
          </a:prstGeom>
          <a:solidFill>
            <a:schemeClr val="bg1"/>
          </a:solidFill>
          <a:ln w="76200">
            <a:solidFill>
              <a:srgbClr val="0FD6DB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6E0"/>
              </a:clrFrom>
              <a:clrTo>
                <a:srgbClr val="FFF6E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39703" y="10888114"/>
            <a:ext cx="10297144" cy="406965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7" name="図 116"/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stelsSmooth/>
                    </a14:imgEffect>
                    <a14:imgEffect>
                      <a14:sharpenSoften amount="-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135" y="10901330"/>
            <a:ext cx="10142119" cy="40618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6" name="テキスト ボックス 115"/>
          <p:cNvSpPr txBox="1"/>
          <p:nvPr/>
        </p:nvSpPr>
        <p:spPr>
          <a:xfrm>
            <a:off x="918900" y="19423945"/>
            <a:ext cx="92476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7200" dirty="0" smtClean="0">
              <a:solidFill>
                <a:srgbClr val="0FD6DB"/>
              </a:solidFill>
            </a:endParaRPr>
          </a:p>
          <a:p>
            <a:r>
              <a:rPr lang="ja-JP" altLang="en-US" sz="4000" dirty="0" smtClean="0"/>
              <a:t>手書きの数字</a:t>
            </a:r>
            <a:r>
              <a:rPr lang="en-US" altLang="ja-JP" sz="4000" dirty="0"/>
              <a:t>(</a:t>
            </a:r>
            <a:r>
              <a:rPr lang="en-US" altLang="ja-JP" sz="4000" dirty="0" smtClean="0"/>
              <a:t>0~9)</a:t>
            </a:r>
            <a:r>
              <a:rPr lang="ja-JP" altLang="en-US" sz="4000" dirty="0" smtClean="0"/>
              <a:t>の画像が大量に</a:t>
            </a:r>
            <a:endParaRPr lang="en-US" altLang="ja-JP" sz="4000" dirty="0" smtClean="0"/>
          </a:p>
          <a:p>
            <a:r>
              <a:rPr lang="ja-JP" altLang="en-US" sz="4000" dirty="0" smtClean="0"/>
              <a:t>入ったデータセット，</a:t>
            </a:r>
            <a:r>
              <a:rPr lang="en-US" altLang="ja-JP" sz="4800" dirty="0" smtClean="0"/>
              <a:t>MNIST</a:t>
            </a:r>
            <a:r>
              <a:rPr lang="ja-JP" altLang="en-US" sz="4000" dirty="0" smtClean="0"/>
              <a:t>を</a:t>
            </a:r>
            <a:endParaRPr lang="en-US" altLang="ja-JP" sz="4000" dirty="0" smtClean="0"/>
          </a:p>
          <a:p>
            <a:r>
              <a:rPr lang="ja-JP" altLang="en-US" sz="5400" u="sng" dirty="0" smtClean="0">
                <a:solidFill>
                  <a:schemeClr val="bg2">
                    <a:lumMod val="10000"/>
                  </a:schemeClr>
                </a:solidFill>
              </a:rPr>
              <a:t>サンプルとして</a:t>
            </a:r>
            <a:r>
              <a:rPr lang="ja-JP" altLang="en-US" sz="5400" u="sng" dirty="0">
                <a:solidFill>
                  <a:schemeClr val="bg2">
                    <a:lumMod val="10000"/>
                  </a:schemeClr>
                </a:solidFill>
              </a:rPr>
              <a:t>解析</a:t>
            </a:r>
            <a:r>
              <a:rPr lang="ja-JP" altLang="en-US" sz="5400" u="sng" dirty="0" smtClean="0">
                <a:solidFill>
                  <a:schemeClr val="bg2">
                    <a:lumMod val="10000"/>
                  </a:schemeClr>
                </a:solidFill>
              </a:rPr>
              <a:t>してみる</a:t>
            </a:r>
            <a:endParaRPr kumimoji="1" lang="en-US" altLang="ja-JP" sz="5400" u="sng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11595073" y="9822940"/>
            <a:ext cx="5166730" cy="166586"/>
          </a:xfrm>
          <a:prstGeom prst="rect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07073" y="8743342"/>
            <a:ext cx="1304925" cy="514350"/>
          </a:xfrm>
          <a:prstGeom prst="rect">
            <a:avLst/>
          </a:prstGeom>
        </p:spPr>
      </p:pic>
      <p:sp>
        <p:nvSpPr>
          <p:cNvPr id="55" name="円/楕円 54"/>
          <p:cNvSpPr/>
          <p:nvPr/>
        </p:nvSpPr>
        <p:spPr>
          <a:xfrm>
            <a:off x="8799379" y="7299367"/>
            <a:ext cx="3387302" cy="3392620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rgbClr val="0FD6DB"/>
                </a:solidFill>
              </a:ln>
            </a:endParaRPr>
          </a:p>
        </p:txBody>
      </p:sp>
      <p:sp>
        <p:nvSpPr>
          <p:cNvPr id="53" name="円/楕円 52"/>
          <p:cNvSpPr/>
          <p:nvPr/>
        </p:nvSpPr>
        <p:spPr>
          <a:xfrm>
            <a:off x="3368303" y="7396816"/>
            <a:ext cx="585139" cy="546606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>
            <a:off x="2791112" y="10104560"/>
            <a:ext cx="548250" cy="56943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>
            <a:off x="2743669" y="8710659"/>
            <a:ext cx="1764196" cy="1853062"/>
          </a:xfrm>
          <a:prstGeom prst="ellipse">
            <a:avLst/>
          </a:prstGeom>
          <a:solidFill>
            <a:srgbClr val="0FD6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>
            <a:off x="1299783" y="7612260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0"/>
            <a:ext cx="21386800" cy="4209721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66468" y="262002"/>
            <a:ext cx="18031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ディープラーニングを</a:t>
            </a:r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用いた</a:t>
            </a:r>
            <a:endParaRPr lang="en-US" altLang="ja-JP" sz="8300" dirty="0" smtClean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  <a:p>
            <a:r>
              <a:rPr lang="ja-JP" altLang="en-US" sz="8300" dirty="0" smtClean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ウェブサイトデザイン</a:t>
            </a:r>
            <a:r>
              <a:rPr lang="ja-JP" altLang="en-US" sz="8300" dirty="0">
                <a:solidFill>
                  <a:schemeClr val="bg1"/>
                </a:solidFill>
                <a:latin typeface="小塚ゴシック Pr6N L" panose="020B0200000000000000" pitchFamily="34" charset="-128"/>
                <a:ea typeface="小塚ゴシック Pr6N L" panose="020B0200000000000000" pitchFamily="34" charset="-128"/>
              </a:rPr>
              <a:t>の年代推定</a:t>
            </a:r>
            <a:endParaRPr kumimoji="1" lang="ja-JP" altLang="en-US" sz="8300" dirty="0">
              <a:solidFill>
                <a:schemeClr val="bg1"/>
              </a:solidFill>
              <a:latin typeface="小塚ゴシック Pr6N L" panose="020B0200000000000000" pitchFamily="34" charset="-128"/>
              <a:ea typeface="小塚ゴシック Pr6N L" panose="020B0200000000000000" pitchFamily="34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536" y="2868295"/>
            <a:ext cx="979308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矢吹研究室</a:t>
            </a:r>
            <a:r>
              <a:rPr kumimoji="1" lang="en-US" altLang="ja-JP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1442104</a:t>
            </a:r>
            <a:r>
              <a:rPr kumimoji="1" lang="ja-JP" altLang="en-US" u="sng" dirty="0" smtClean="0">
                <a:solidFill>
                  <a:schemeClr val="bg1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　増田準</a:t>
            </a:r>
            <a:endParaRPr kumimoji="1" lang="ja-JP" altLang="en-US" u="sng" dirty="0">
              <a:solidFill>
                <a:schemeClr val="bg1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7144780" y="951758"/>
            <a:ext cx="4789167" cy="4898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6758" y="2220080"/>
            <a:ext cx="1888282" cy="1888282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-2202" y="4502559"/>
            <a:ext cx="21386800" cy="1082990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2632" y="5665343"/>
            <a:ext cx="225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機械学習の一つで，人間の神経経路を基に</a:t>
            </a:r>
            <a:r>
              <a:rPr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した</a:t>
            </a:r>
            <a:r>
              <a:rPr lang="ja-JP" altLang="en-US" sz="5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アルゴリズムである．</a:t>
            </a:r>
            <a:endParaRPr lang="en-US" altLang="ja-JP" sz="5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32632" y="6590009"/>
            <a:ext cx="20450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入力された学習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データ（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画像や音声等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）の</a:t>
            </a:r>
            <a:r>
              <a:rPr lang="ja-JP" altLang="en-US" sz="4400" dirty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特徴を積み重ね，出力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する．</a:t>
            </a:r>
            <a:endParaRPr lang="en-US" altLang="ja-JP" sz="4400" dirty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403" y="4542966"/>
            <a:ext cx="14557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r>
              <a:rPr kumimoji="1" lang="ja-JP" altLang="en-US" sz="6000" b="1" dirty="0" smtClean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ディープラーニングとは</a:t>
            </a:r>
            <a:endParaRPr kumimoji="1" lang="ja-JP" altLang="en-US" sz="6000" b="1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84" y="7934646"/>
            <a:ext cx="1443807" cy="1443807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21" y="9054001"/>
            <a:ext cx="1150305" cy="1150305"/>
          </a:xfrm>
          <a:prstGeom prst="rect">
            <a:avLst/>
          </a:prstGeom>
        </p:spPr>
      </p:pic>
      <p:sp>
        <p:nvSpPr>
          <p:cNvPr id="49" name="円/楕円 48"/>
          <p:cNvSpPr/>
          <p:nvPr/>
        </p:nvSpPr>
        <p:spPr>
          <a:xfrm>
            <a:off x="3339362" y="7699433"/>
            <a:ext cx="1242138" cy="1324277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28" y="7905424"/>
            <a:ext cx="909043" cy="909043"/>
          </a:xfrm>
          <a:prstGeom prst="rect">
            <a:avLst/>
          </a:prstGeom>
        </p:spPr>
      </p:pic>
      <p:sp>
        <p:nvSpPr>
          <p:cNvPr id="51" name="円/楕円 50"/>
          <p:cNvSpPr/>
          <p:nvPr/>
        </p:nvSpPr>
        <p:spPr>
          <a:xfrm>
            <a:off x="908953" y="8541467"/>
            <a:ext cx="713981" cy="73500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205" y="8138941"/>
            <a:ext cx="2026932" cy="2026932"/>
          </a:xfrm>
          <a:prstGeom prst="rect">
            <a:avLst/>
          </a:prstGeom>
        </p:spPr>
      </p:pic>
      <p:sp>
        <p:nvSpPr>
          <p:cNvPr id="57" name="正方形/長方形 56"/>
          <p:cNvSpPr/>
          <p:nvPr/>
        </p:nvSpPr>
        <p:spPr>
          <a:xfrm>
            <a:off x="3714706" y="8932834"/>
            <a:ext cx="4150494" cy="152243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16016165" y="7351726"/>
            <a:ext cx="2232248" cy="2196798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18002687" y="8620387"/>
            <a:ext cx="2232248" cy="2196798"/>
          </a:xfrm>
          <a:prstGeom prst="ellipse">
            <a:avLst/>
          </a:prstGeom>
          <a:solidFill>
            <a:schemeClr val="bg1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827" y="7618739"/>
            <a:ext cx="1443807" cy="1443807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50923" y="8993534"/>
            <a:ext cx="1307496" cy="1450504"/>
          </a:xfrm>
          <a:prstGeom prst="rect">
            <a:avLst/>
          </a:prstGeom>
        </p:spPr>
      </p:pic>
      <p:sp>
        <p:nvSpPr>
          <p:cNvPr id="65" name="正方形/長方形 64"/>
          <p:cNvSpPr/>
          <p:nvPr/>
        </p:nvSpPr>
        <p:spPr>
          <a:xfrm>
            <a:off x="11638119" y="8434909"/>
            <a:ext cx="3384785" cy="185478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79875" y="8308749"/>
            <a:ext cx="910705" cy="430972"/>
          </a:xfrm>
          <a:prstGeom prst="rect">
            <a:avLst/>
          </a:prstGeom>
        </p:spPr>
      </p:pic>
      <p:sp>
        <p:nvSpPr>
          <p:cNvPr id="69" name="二等辺三角形 68"/>
          <p:cNvSpPr/>
          <p:nvPr/>
        </p:nvSpPr>
        <p:spPr>
          <a:xfrm rot="5400000">
            <a:off x="16996855" y="9371967"/>
            <a:ext cx="511632" cy="1051795"/>
          </a:xfrm>
          <a:prstGeom prst="triangle">
            <a:avLst/>
          </a:prstGeom>
          <a:solidFill>
            <a:schemeClr val="bg1"/>
          </a:solidFill>
          <a:ln w="57150"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6687442" y="9856402"/>
            <a:ext cx="195611" cy="7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16663997" y="9913563"/>
            <a:ext cx="19561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4785181" y="7755337"/>
            <a:ext cx="29535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Learning!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12753229" y="732670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Match!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79" name="正方形/長方形 78"/>
          <p:cNvSpPr/>
          <p:nvPr/>
        </p:nvSpPr>
        <p:spPr>
          <a:xfrm>
            <a:off x="12925642" y="8697848"/>
            <a:ext cx="43955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6600" i="1" dirty="0" smtClean="0">
                <a:latin typeface="Haettenschweiler" panose="020B0706040902060204" pitchFamily="34" charset="0"/>
              </a:rPr>
              <a:t>Another!</a:t>
            </a:r>
            <a:endParaRPr lang="ja-JP" altLang="en-US" sz="6600" i="1" dirty="0">
              <a:latin typeface="Haettenschweiler" panose="020B0706040902060204" pitchFamily="34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362891" y="1088081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背景・目的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010711" y="10844785"/>
            <a:ext cx="4224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手法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87903" y="11595576"/>
            <a:ext cx="1076426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 </a:t>
            </a:r>
            <a:r>
              <a:rPr kumimoji="1" lang="en-US" altLang="ja-JP" sz="4800" dirty="0" smtClean="0"/>
              <a:t>Web</a:t>
            </a:r>
            <a:r>
              <a:rPr kumimoji="1" lang="ja-JP" altLang="en-US" sz="4800" dirty="0" smtClean="0"/>
              <a:t>デザインにも</a:t>
            </a:r>
            <a:r>
              <a:rPr lang="ja-JP" altLang="en-US" sz="4800" dirty="0" smtClean="0"/>
              <a:t>ト</a:t>
            </a:r>
            <a:r>
              <a:rPr kumimoji="1" lang="ja-JP" altLang="en-US" sz="4800" dirty="0" smtClean="0"/>
              <a:t>レンドがある？</a:t>
            </a:r>
            <a:endParaRPr kumimoji="1" lang="en-US" altLang="ja-JP" sz="4800" dirty="0" smtClean="0"/>
          </a:p>
          <a:p>
            <a:r>
              <a:rPr lang="ja-JP" altLang="en-US" sz="3600" dirty="0"/>
              <a:t>　</a:t>
            </a:r>
            <a:r>
              <a:rPr lang="ja-JP" altLang="en-US" sz="3600" dirty="0" smtClean="0"/>
              <a:t>トレンドとは人間の感性によって成り立つも</a:t>
            </a:r>
            <a:r>
              <a:rPr lang="ja-JP" altLang="en-US" sz="3600" dirty="0"/>
              <a:t>の</a:t>
            </a:r>
            <a:endParaRPr kumimoji="1" lang="ja-JP" altLang="en-US" sz="3600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762144" y="13118675"/>
            <a:ext cx="113740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001570"/>
                </a:solidFill>
              </a:rPr>
              <a:t>→</a:t>
            </a:r>
            <a:r>
              <a:rPr kumimoji="1" lang="ja-JP" altLang="en-US" sz="5400" u="sng" dirty="0" smtClean="0">
                <a:solidFill>
                  <a:srgbClr val="001570"/>
                </a:solidFill>
              </a:rPr>
              <a:t>ディープラーニングで人間の</a:t>
            </a:r>
            <a:endParaRPr kumimoji="1" lang="en-US" altLang="ja-JP" sz="5400" u="sng" dirty="0" smtClean="0">
              <a:solidFill>
                <a:srgbClr val="001570"/>
              </a:solidFill>
            </a:endParaRPr>
          </a:p>
          <a:p>
            <a:r>
              <a:rPr lang="en-US" altLang="ja-JP" sz="5400" dirty="0">
                <a:solidFill>
                  <a:srgbClr val="001570"/>
                </a:solidFill>
              </a:rPr>
              <a:t> </a:t>
            </a:r>
            <a:r>
              <a:rPr lang="en-US" altLang="ja-JP" sz="5400" dirty="0" smtClean="0">
                <a:solidFill>
                  <a:srgbClr val="001570"/>
                </a:solidFill>
              </a:rPr>
              <a:t>   </a:t>
            </a:r>
            <a:r>
              <a:rPr kumimoji="1" lang="ja-JP" altLang="en-US" sz="5400" u="sng" dirty="0" smtClean="0">
                <a:solidFill>
                  <a:srgbClr val="001570"/>
                </a:solidFill>
              </a:rPr>
              <a:t>ように年代を推定できるのか</a:t>
            </a:r>
            <a:endParaRPr kumimoji="1" lang="ja-JP" altLang="en-US" sz="5400" u="sng" dirty="0">
              <a:solidFill>
                <a:srgbClr val="001570"/>
              </a:solidFill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10993455" y="11621223"/>
            <a:ext cx="9989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4000" dirty="0" smtClean="0">
              <a:solidFill>
                <a:srgbClr val="001570"/>
              </a:solidFill>
            </a:endParaRPr>
          </a:p>
        </p:txBody>
      </p:sp>
      <p:sp>
        <p:nvSpPr>
          <p:cNvPr id="100" name="円/楕円 99"/>
          <p:cNvSpPr/>
          <p:nvPr/>
        </p:nvSpPr>
        <p:spPr>
          <a:xfrm>
            <a:off x="1599796" y="7456494"/>
            <a:ext cx="604926" cy="655592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2923007" y="10339467"/>
            <a:ext cx="497600" cy="199145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2930676" y="9650776"/>
            <a:ext cx="155045" cy="90699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2881625" y="10138604"/>
            <a:ext cx="142209" cy="266871"/>
          </a:xfrm>
          <a:prstGeom prst="ellips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05102" y="19431951"/>
            <a:ext cx="35635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0" dirty="0" smtClean="0">
                <a:solidFill>
                  <a:srgbClr val="001570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MNIST</a:t>
            </a:r>
            <a:endParaRPr kumimoji="1" lang="ja-JP" altLang="en-US" sz="8000" dirty="0">
              <a:solidFill>
                <a:srgbClr val="001570"/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</p:txBody>
      </p:sp>
      <p:sp>
        <p:nvSpPr>
          <p:cNvPr id="15" name="二等辺三角形 14"/>
          <p:cNvSpPr/>
          <p:nvPr/>
        </p:nvSpPr>
        <p:spPr>
          <a:xfrm rot="5400000">
            <a:off x="9680655" y="20911713"/>
            <a:ext cx="1632588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147740" y="20186027"/>
            <a:ext cx="775032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5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99.04</a:t>
            </a:r>
            <a:r>
              <a:rPr lang="en-US" altLang="ja-JP" sz="12500" dirty="0">
                <a:solidFill>
                  <a:srgbClr val="001570"/>
                </a:solidFill>
                <a:latin typeface="Impact" panose="020B0806030902050204" pitchFamily="34" charset="0"/>
              </a:rPr>
              <a:t>%</a:t>
            </a:r>
            <a:endParaRPr kumimoji="1" lang="ja-JP" altLang="en-US" sz="125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549499" y="19446753"/>
            <a:ext cx="3615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rgbClr val="001570"/>
                </a:solidFill>
              </a:rPr>
              <a:t>Caffe</a:t>
            </a:r>
            <a:r>
              <a:rPr lang="ja-JP" altLang="en-US" sz="3600" dirty="0">
                <a:solidFill>
                  <a:srgbClr val="001570"/>
                </a:solidFill>
              </a:rPr>
              <a:t>の</a:t>
            </a:r>
            <a:r>
              <a:rPr lang="ja-JP" altLang="en-US" sz="3600" dirty="0" smtClean="0">
                <a:solidFill>
                  <a:srgbClr val="001570"/>
                </a:solidFill>
              </a:rPr>
              <a:t>正解率</a:t>
            </a:r>
            <a:endParaRPr lang="en-US" altLang="ja-JP" sz="3600" dirty="0">
              <a:solidFill>
                <a:srgbClr val="00157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915541" y="21969313"/>
            <a:ext cx="614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001570"/>
                </a:solidFill>
              </a:rPr>
              <a:t>※</a:t>
            </a:r>
            <a:r>
              <a:rPr lang="ja-JP" altLang="en-US" sz="3200" dirty="0" smtClean="0">
                <a:solidFill>
                  <a:srgbClr val="001570"/>
                </a:solidFill>
              </a:rPr>
              <a:t>学習</a:t>
            </a:r>
            <a:r>
              <a:rPr lang="en-US" altLang="ja-JP" sz="3200" dirty="0" smtClean="0">
                <a:solidFill>
                  <a:srgbClr val="001570"/>
                </a:solidFill>
              </a:rPr>
              <a:t>6000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枚／テスト</a:t>
            </a:r>
            <a:r>
              <a:rPr lang="en-US" altLang="ja-JP" sz="3200" dirty="0" smtClean="0">
                <a:solidFill>
                  <a:srgbClr val="001570"/>
                </a:solidFill>
              </a:rPr>
              <a:t>10000</a:t>
            </a:r>
            <a:r>
              <a:rPr lang="ja-JP" altLang="en-US" sz="3200" dirty="0" smtClean="0">
                <a:solidFill>
                  <a:srgbClr val="001570"/>
                </a:solidFill>
              </a:rPr>
              <a:t>枚</a:t>
            </a:r>
            <a:endParaRPr kumimoji="1" lang="ja-JP" altLang="en-US" sz="3200" dirty="0">
              <a:solidFill>
                <a:srgbClr val="001570"/>
              </a:solidFill>
            </a:endParaRPr>
          </a:p>
        </p:txBody>
      </p:sp>
      <p:cxnSp>
        <p:nvCxnSpPr>
          <p:cNvPr id="26" name="直線コネクタ 25"/>
          <p:cNvCxnSpPr/>
          <p:nvPr/>
        </p:nvCxnSpPr>
        <p:spPr>
          <a:xfrm flipH="1">
            <a:off x="16548266" y="19805853"/>
            <a:ext cx="1048520" cy="2746953"/>
          </a:xfrm>
          <a:prstGeom prst="line">
            <a:avLst/>
          </a:prstGeom>
          <a:ln w="76200">
            <a:solidFill>
              <a:srgbClr val="0015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7449839" y="19730262"/>
            <a:ext cx="4054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　　　　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比較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en-US" altLang="ja-JP" sz="4000" dirty="0" err="1" smtClean="0"/>
              <a:t>Tensorflow</a:t>
            </a:r>
            <a:r>
              <a:rPr kumimoji="1" lang="ja-JP" altLang="en-US" sz="2400" dirty="0" smtClean="0"/>
              <a:t>の正解率</a:t>
            </a:r>
            <a:endParaRPr kumimoji="1" lang="ja-JP" altLang="en-US" sz="2400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17510918" y="21008095"/>
            <a:ext cx="36015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800" dirty="0" smtClean="0">
                <a:solidFill>
                  <a:srgbClr val="001570"/>
                </a:solidFill>
                <a:latin typeface="Impact" panose="020B0806030902050204" pitchFamily="34" charset="0"/>
              </a:rPr>
              <a:t>91.59%</a:t>
            </a:r>
            <a:endParaRPr kumimoji="1" lang="ja-JP" altLang="en-US" sz="8800" dirty="0">
              <a:solidFill>
                <a:srgbClr val="001570"/>
              </a:solidFill>
              <a:latin typeface="Impact" panose="020B0806030902050204" pitchFamily="34" charset="0"/>
            </a:endParaRPr>
          </a:p>
        </p:txBody>
      </p:sp>
      <p:sp>
        <p:nvSpPr>
          <p:cNvPr id="98" name="二等辺三角形 97"/>
          <p:cNvSpPr/>
          <p:nvPr/>
        </p:nvSpPr>
        <p:spPr>
          <a:xfrm rot="5400000">
            <a:off x="9092817" y="20911714"/>
            <a:ext cx="1632588" cy="772690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端子 13"/>
          <p:cNvSpPr/>
          <p:nvPr/>
        </p:nvSpPr>
        <p:spPr>
          <a:xfrm>
            <a:off x="780897" y="23368751"/>
            <a:ext cx="6530985" cy="1051260"/>
          </a:xfrm>
          <a:prstGeom prst="flowChartTerminator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kumimoji="1" lang="ja-JP" altLang="en-US" sz="5400" dirty="0" smtClean="0">
                <a:solidFill>
                  <a:srgbClr val="FFFFFF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デザイン解析</a:t>
            </a:r>
            <a:endParaRPr kumimoji="1" lang="ja-JP" altLang="en-US" sz="5400" dirty="0">
              <a:solidFill>
                <a:srgbClr val="FFFFFF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8" y="24658039"/>
            <a:ext cx="2291188" cy="1883435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03" y="24644454"/>
            <a:ext cx="2291188" cy="188343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8" y="26564811"/>
            <a:ext cx="2291188" cy="1883435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8" y="24644453"/>
            <a:ext cx="2291188" cy="188343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003" y="26564810"/>
            <a:ext cx="2291188" cy="188343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01" y="26564811"/>
            <a:ext cx="2291188" cy="1883435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378" y="25010876"/>
            <a:ext cx="2359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YouTube</a:t>
            </a:r>
            <a:endParaRPr kumimoji="1" lang="ja-JP" altLang="en-US" sz="44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2806186" y="25010876"/>
            <a:ext cx="2590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Wikipedia</a:t>
            </a:r>
            <a:endParaRPr kumimoji="1" lang="ja-JP" altLang="en-US" sz="4000" dirty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5277633" y="24894933"/>
            <a:ext cx="2035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smtClean="0"/>
              <a:t>Yaho</a:t>
            </a:r>
            <a:r>
              <a:rPr lang="en-US" altLang="ja-JP" sz="5400" dirty="0"/>
              <a:t>o</a:t>
            </a:r>
            <a:endParaRPr kumimoji="1" lang="ja-JP" altLang="en-US" sz="5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614745" y="26928733"/>
            <a:ext cx="2035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/>
              <a:t>Amazon</a:t>
            </a:r>
            <a:endParaRPr kumimoji="1" lang="ja-JP" altLang="en-US" sz="44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2911917" y="26989217"/>
            <a:ext cx="20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Micro</a:t>
            </a:r>
            <a:r>
              <a:rPr lang="en-US" altLang="ja-JP" sz="3600" dirty="0"/>
              <a:t>soft</a:t>
            </a:r>
            <a:endParaRPr kumimoji="1" lang="ja-JP" altLang="en-US" sz="36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39388" y="26867177"/>
            <a:ext cx="2035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/>
              <a:t>Google</a:t>
            </a:r>
            <a:endParaRPr kumimoji="1" lang="ja-JP" altLang="en-US" sz="4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7544" y="28458124"/>
            <a:ext cx="82206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</a:t>
            </a:r>
            <a:r>
              <a:rPr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~</a:t>
            </a:r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2016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のページ計</a:t>
            </a:r>
            <a:r>
              <a:rPr kumimoji="1" lang="en-US" altLang="ja-JP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56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枚を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キャプチャ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し</a:t>
            </a:r>
            <a:r>
              <a:rPr lang="en-US" altLang="ja-JP" sz="4400" dirty="0" err="1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Caffe</a:t>
            </a:r>
            <a:r>
              <a:rPr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で</a:t>
            </a:r>
            <a:r>
              <a:rPr kumimoji="1" lang="ja-JP" altLang="en-US" sz="44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学習した</a:t>
            </a:r>
            <a:endParaRPr kumimoji="1" lang="en-US" altLang="ja-JP" sz="44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544239" y="26221324"/>
            <a:ext cx="813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 smtClean="0">
                <a:latin typeface="Haettenschweiler" panose="020B0706040902060204" pitchFamily="34" charset="0"/>
              </a:rPr>
              <a:t>But…</a:t>
            </a:r>
            <a:endParaRPr kumimoji="1" lang="ja-JP" altLang="en-US" sz="3200" i="1" dirty="0">
              <a:latin typeface="Haettenschweiler" panose="020B0706040902060204" pitchFamily="34" charset="0"/>
            </a:endParaRPr>
          </a:p>
        </p:txBody>
      </p:sp>
      <p:sp>
        <p:nvSpPr>
          <p:cNvPr id="95" name="正方形/長方形 94"/>
          <p:cNvSpPr/>
          <p:nvPr/>
        </p:nvSpPr>
        <p:spPr>
          <a:xfrm>
            <a:off x="7446204" y="26734091"/>
            <a:ext cx="904511" cy="144016"/>
          </a:xfrm>
          <a:prstGeom prst="rect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/>
          <p:cNvSpPr/>
          <p:nvPr/>
        </p:nvSpPr>
        <p:spPr>
          <a:xfrm rot="5400000">
            <a:off x="8416789" y="26473496"/>
            <a:ext cx="389013" cy="665206"/>
          </a:xfrm>
          <a:prstGeom prst="triangle">
            <a:avLst/>
          </a:prstGeom>
          <a:solidFill>
            <a:srgbClr val="0FD6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983802" y="23540536"/>
            <a:ext cx="12400795" cy="6739439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9128286" y="23732229"/>
            <a:ext cx="5857487" cy="6241405"/>
          </a:xfrm>
          <a:prstGeom prst="rect">
            <a:avLst/>
          </a:prstGeom>
          <a:solidFill>
            <a:srgbClr val="FFFFFF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3</a:t>
            </a:r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日間プログラムを動かした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が</a:t>
            </a:r>
            <a:endParaRPr lang="en-US" altLang="ja-JP" sz="32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学習は</a:t>
            </a:r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終わらなかった</a:t>
            </a:r>
            <a:r>
              <a:rPr lang="en-US" altLang="ja-JP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…</a:t>
            </a:r>
          </a:p>
          <a:p>
            <a:r>
              <a:rPr lang="ja-JP" altLang="en-US" sz="16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6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32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原因</a:t>
            </a:r>
            <a:endParaRPr lang="en-US" altLang="ja-JP" sz="32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1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Web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ページではサイズが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大きすぎた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10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　</a:t>
            </a:r>
            <a:endParaRPr lang="en-US" altLang="ja-JP" sz="10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・</a:t>
            </a:r>
            <a:r>
              <a:rPr lang="en-US" altLang="ja-JP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CPU</a:t>
            </a:r>
            <a:r>
              <a:rPr lang="ja-JP" altLang="en-US" sz="24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のみの可動で処理が</a:t>
            </a:r>
            <a:r>
              <a:rPr lang="ja-JP" altLang="en-US" sz="24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遅れた</a:t>
            </a:r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endParaRPr lang="en-US" altLang="ja-JP" sz="24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pic>
        <p:nvPicPr>
          <p:cNvPr id="1026" name="Picture 2" descr="http://www.scalescale.com/wp-content/uploads/2014/08/cpu-vs-gpu1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427" y="27506527"/>
            <a:ext cx="5651468" cy="227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正方形/長方形 31"/>
          <p:cNvSpPr/>
          <p:nvPr/>
        </p:nvSpPr>
        <p:spPr>
          <a:xfrm>
            <a:off x="15130256" y="23732229"/>
            <a:ext cx="6076312" cy="62414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レイヤーの設定を学び，学習画像のサイズ設定を変える． </a:t>
            </a: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1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動作環境に </a:t>
            </a:r>
            <a:r>
              <a:rPr lang="en-US" altLang="ja-JP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GPU </a:t>
            </a: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を導入する． </a:t>
            </a: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検証用データを与え，正解率を</a:t>
            </a: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出す．</a:t>
            </a:r>
            <a:endParaRPr lang="en-US" altLang="ja-JP" sz="2800" dirty="0" smtClean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endParaRPr lang="en-US" altLang="ja-JP" sz="28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  <a:p>
            <a:pPr marL="742950" indent="-742950">
              <a:buAutoNum type="arabicPeriod"/>
            </a:pP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その後</a:t>
            </a:r>
            <a:r>
              <a:rPr lang="ja-JP" altLang="en-US" sz="2800" dirty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，必要に応じて学習画像の追加等を</a:t>
            </a:r>
            <a:r>
              <a:rPr lang="ja-JP" altLang="en-US" sz="2800" dirty="0" smtClean="0">
                <a:solidFill>
                  <a:schemeClr val="tx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行う．</a:t>
            </a:r>
            <a:endParaRPr kumimoji="1" lang="ja-JP" altLang="en-US" sz="3600" dirty="0">
              <a:solidFill>
                <a:schemeClr val="tx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9133721" y="23732229"/>
            <a:ext cx="2567065" cy="554007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学習</a:t>
            </a:r>
            <a:endParaRPr kumimoji="1" lang="ja-JP" altLang="en-US" sz="36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104" name="正方形/長方形 103"/>
          <p:cNvSpPr/>
          <p:nvPr/>
        </p:nvSpPr>
        <p:spPr>
          <a:xfrm>
            <a:off x="15123392" y="23726633"/>
            <a:ext cx="2567065" cy="554007"/>
          </a:xfrm>
          <a:prstGeom prst="rect">
            <a:avLst/>
          </a:prstGeom>
          <a:solidFill>
            <a:srgbClr val="0FD6DB"/>
          </a:solidFill>
          <a:ln>
            <a:solidFill>
              <a:srgbClr val="0FD6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bg1"/>
                </a:solidFill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今後</a:t>
            </a:r>
            <a:endParaRPr kumimoji="1" lang="ja-JP" altLang="en-US" sz="3600" dirty="0">
              <a:solidFill>
                <a:schemeClr val="bg1"/>
              </a:solidFill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0937038" y="11499517"/>
            <a:ext cx="104497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001570"/>
                </a:solidFill>
              </a:rPr>
              <a:t>１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．インターネットアーカイブにある過去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~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現在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　　 </a:t>
            </a:r>
            <a:r>
              <a:rPr kumimoji="1" lang="ja-JP" altLang="en-US" sz="4000" dirty="0" err="1" smtClean="0">
                <a:solidFill>
                  <a:srgbClr val="001570"/>
                </a:solidFill>
              </a:rPr>
              <a:t>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ページを複数</a:t>
            </a:r>
            <a:r>
              <a:rPr lang="ja-JP" altLang="en-US" sz="4000" dirty="0">
                <a:solidFill>
                  <a:srgbClr val="001570"/>
                </a:solidFill>
              </a:rPr>
              <a:t>枚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キャプチャ</a:t>
            </a:r>
            <a:r>
              <a:rPr lang="ja-JP" altLang="en-US" sz="4000" dirty="0" smtClean="0">
                <a:solidFill>
                  <a:srgbClr val="001570"/>
                </a:solidFill>
              </a:rPr>
              <a:t>する．</a:t>
            </a:r>
            <a:endParaRPr kumimoji="1"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 smtClean="0">
                <a:solidFill>
                  <a:srgbClr val="001570"/>
                </a:solidFill>
              </a:rPr>
              <a:t>２．</a:t>
            </a:r>
            <a:r>
              <a:rPr lang="en-US" altLang="ja-JP" sz="4000" dirty="0" smtClean="0">
                <a:solidFill>
                  <a:srgbClr val="001570"/>
                </a:solidFill>
              </a:rPr>
              <a:t>Web</a:t>
            </a:r>
            <a:r>
              <a:rPr lang="ja-JP" altLang="en-US" sz="4000" dirty="0" smtClean="0">
                <a:solidFill>
                  <a:srgbClr val="001570"/>
                </a:solidFill>
              </a:rPr>
              <a:t>ページの画像を年代別にタグ付け</a:t>
            </a:r>
            <a:r>
              <a:rPr lang="ja-JP" altLang="en-US" sz="4000" dirty="0" smtClean="0">
                <a:solidFill>
                  <a:srgbClr val="001570"/>
                </a:solidFill>
              </a:rPr>
              <a:t>し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lang="ja-JP" altLang="en-US" sz="4000" dirty="0">
                <a:solidFill>
                  <a:srgbClr val="001570"/>
                </a:solidFill>
              </a:rPr>
              <a:t>　</a:t>
            </a:r>
            <a:r>
              <a:rPr lang="ja-JP" altLang="en-US" sz="4000" dirty="0" smtClean="0">
                <a:solidFill>
                  <a:srgbClr val="001570"/>
                </a:solidFill>
              </a:rPr>
              <a:t>　</a:t>
            </a:r>
            <a:r>
              <a:rPr lang="ja-JP" altLang="en-US" sz="4000" dirty="0" smtClean="0">
                <a:solidFill>
                  <a:srgbClr val="001570"/>
                </a:solidFill>
              </a:rPr>
              <a:t>ライブラリ</a:t>
            </a:r>
            <a:r>
              <a:rPr lang="ja-JP" altLang="en-US" sz="5400" b="1" dirty="0">
                <a:solidFill>
                  <a:srgbClr val="001570"/>
                </a:solidFill>
              </a:rPr>
              <a:t>“</a:t>
            </a:r>
            <a:r>
              <a:rPr lang="en-US" altLang="ja-JP" sz="5400" dirty="0" err="1" smtClean="0">
                <a:solidFill>
                  <a:srgbClr val="001570"/>
                </a:solidFill>
              </a:rPr>
              <a:t>Caffe</a:t>
            </a:r>
            <a:r>
              <a:rPr lang="ja-JP" altLang="en-US" sz="5400" b="1" dirty="0">
                <a:solidFill>
                  <a:srgbClr val="001570"/>
                </a:solidFill>
              </a:rPr>
              <a:t>”</a:t>
            </a:r>
            <a:r>
              <a:rPr lang="ja-JP" altLang="en-US" sz="4000" dirty="0" smtClean="0">
                <a:solidFill>
                  <a:srgbClr val="001570"/>
                </a:solidFill>
              </a:rPr>
              <a:t>で学習する．</a:t>
            </a:r>
            <a:endParaRPr lang="en-US" altLang="ja-JP" sz="4000" dirty="0" smtClean="0">
              <a:solidFill>
                <a:srgbClr val="001570"/>
              </a:solidFill>
            </a:endParaRPr>
          </a:p>
          <a:p>
            <a:r>
              <a:rPr kumimoji="1" lang="ja-JP" altLang="en-US" sz="4000" dirty="0" smtClean="0">
                <a:solidFill>
                  <a:srgbClr val="001570"/>
                </a:solidFill>
              </a:rPr>
              <a:t>３．別の</a:t>
            </a:r>
            <a:r>
              <a:rPr kumimoji="1" lang="en-US" altLang="ja-JP" sz="4000" dirty="0" smtClean="0">
                <a:solidFill>
                  <a:srgbClr val="001570"/>
                </a:solidFill>
              </a:rPr>
              <a:t>Web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ページ画像を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与え年代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を</a:t>
            </a:r>
            <a:r>
              <a:rPr kumimoji="1" lang="ja-JP" altLang="en-US" sz="4000" dirty="0" smtClean="0">
                <a:solidFill>
                  <a:srgbClr val="001570"/>
                </a:solidFill>
              </a:rPr>
              <a:t>解析する．</a:t>
            </a:r>
            <a:endParaRPr kumimoji="1" lang="ja-JP" altLang="en-US" sz="4000" dirty="0">
              <a:solidFill>
                <a:srgbClr val="001570"/>
              </a:solidFill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180232" y="15205751"/>
            <a:ext cx="21026336" cy="411469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8900" y="16168629"/>
            <a:ext cx="19535895" cy="3025447"/>
          </a:xfrm>
          <a:prstGeom prst="rect">
            <a:avLst/>
          </a:prstGeom>
        </p:spPr>
      </p:pic>
      <p:sp>
        <p:nvSpPr>
          <p:cNvPr id="96" name="テキスト ボックス 95"/>
          <p:cNvSpPr txBox="1"/>
          <p:nvPr/>
        </p:nvSpPr>
        <p:spPr>
          <a:xfrm>
            <a:off x="1153563" y="15254358"/>
            <a:ext cx="529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デザイン</a:t>
            </a:r>
            <a:r>
              <a:rPr lang="ja-JP" altLang="en-US" sz="5400" dirty="0" smtClean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の</a:t>
            </a:r>
            <a:r>
              <a:rPr lang="ja-JP" altLang="en-US" sz="5400" dirty="0">
                <a:solidFill>
                  <a:srgbClr val="0FD6DB"/>
                </a:solidFill>
                <a:latin typeface="小塚ゴシック Pro R" panose="020B0400000000000000" pitchFamily="34" charset="-128"/>
                <a:ea typeface="小塚ゴシック Pro R" panose="020B0400000000000000" pitchFamily="34" charset="-128"/>
              </a:rPr>
              <a:t>変化</a:t>
            </a:r>
            <a:endParaRPr kumimoji="1" lang="ja-JP" altLang="en-US" sz="5400" dirty="0">
              <a:solidFill>
                <a:srgbClr val="0FD6DB"/>
              </a:solidFill>
              <a:latin typeface="小塚ゴシック Pro R" panose="020B0400000000000000" pitchFamily="34" charset="-128"/>
              <a:ea typeface="小塚ゴシック Pro R" panose="020B0400000000000000" pitchFamily="34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449152" y="15396180"/>
            <a:ext cx="11263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例．</a:t>
            </a:r>
            <a:r>
              <a:rPr kumimoji="1"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Yahoo.com  </a:t>
            </a:r>
            <a:r>
              <a:rPr lang="en-US" altLang="ja-JP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1996 – 2006 – 2012 - 2016</a:t>
            </a:r>
            <a:r>
              <a:rPr lang="ja-JP" altLang="en-US" sz="3200" dirty="0" smtClean="0">
                <a:latin typeface="小塚ゴシック Pr6N EL" panose="020B0200000000000000" pitchFamily="34" charset="-128"/>
                <a:ea typeface="小塚ゴシック Pr6N EL" panose="020B0200000000000000" pitchFamily="34" charset="-128"/>
              </a:rPr>
              <a:t>のデザインの変化</a:t>
            </a:r>
            <a:endParaRPr lang="en-US" altLang="ja-JP" sz="3200" dirty="0" smtClean="0">
              <a:latin typeface="小塚ゴシック Pr6N EL" panose="020B0200000000000000" pitchFamily="34" charset="-128"/>
              <a:ea typeface="小塚ゴシック Pr6N E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256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222</Words>
  <Application>Microsoft Office PowerPoint</Application>
  <PresentationFormat>ユーザー設定</PresentationFormat>
  <Paragraphs>70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ＭＳ Ｐゴシック</vt:lpstr>
      <vt:lpstr>小塚ゴシック Pr6N EL</vt:lpstr>
      <vt:lpstr>小塚ゴシック Pr6N L</vt:lpstr>
      <vt:lpstr>小塚ゴシック Pro R</vt:lpstr>
      <vt:lpstr>Arial</vt:lpstr>
      <vt:lpstr>Calibri</vt:lpstr>
      <vt:lpstr>Calibri Light</vt:lpstr>
      <vt:lpstr>Haettenschweiler</vt:lpstr>
      <vt:lpstr>Impact</vt:lpstr>
      <vt:lpstr>Leelawadee UI Semilight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onodera</dc:creator>
  <cp:lastModifiedBy>masuda</cp:lastModifiedBy>
  <cp:revision>346</cp:revision>
  <cp:lastPrinted>2016-12-13T09:14:26Z</cp:lastPrinted>
  <dcterms:created xsi:type="dcterms:W3CDTF">2014-09-26T05:41:04Z</dcterms:created>
  <dcterms:modified xsi:type="dcterms:W3CDTF">2016-12-15T05:38:49Z</dcterms:modified>
</cp:coreProperties>
</file>