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
  </p:notesMasterIdLst>
  <p:sldIdLst>
    <p:sldId id="257" r:id="rId2"/>
    <p:sldId id="258" r:id="rId3"/>
  </p:sldIdLst>
  <p:sldSz cx="6858000" cy="9144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2598" y="-60"/>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01417D-E75D-416F-9C6E-6B35C5059E54}" type="datetimeFigureOut">
              <a:rPr kumimoji="1" lang="ja-JP" altLang="en-US" smtClean="0"/>
              <a:pPr/>
              <a:t>2012/12/14</a:t>
            </a:fld>
            <a:endParaRPr kumimoji="1" lang="ja-JP" altLang="en-US"/>
          </a:p>
        </p:txBody>
      </p:sp>
      <p:sp>
        <p:nvSpPr>
          <p:cNvPr id="4" name="スライド イメージ プレースホルダ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8EF21E-4A93-4EC3-9093-F94D20FBDAA3}" type="slidenum">
              <a:rPr kumimoji="1" lang="ja-JP" altLang="en-US" smtClean="0"/>
              <a:pPr/>
              <a:t>‹#›</a:t>
            </a:fld>
            <a:endParaRPr kumimoji="1" lang="ja-JP" altLang="en-US"/>
          </a:p>
        </p:txBody>
      </p:sp>
    </p:spTree>
    <p:extLst>
      <p:ext uri="{BB962C8B-B14F-4D97-AF65-F5344CB8AC3E}">
        <p14:creationId xmlns:p14="http://schemas.microsoft.com/office/powerpoint/2010/main" val="2477526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0C8EF21E-4A93-4EC3-9093-F94D20FBDAA3}" type="slidenum">
              <a:rPr kumimoji="1" lang="ja-JP" altLang="en-US" smtClean="0"/>
              <a:pPr/>
              <a:t>1</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0C8EF21E-4A93-4EC3-9093-F94D20FBDAA3}" type="slidenum">
              <a:rPr kumimoji="1" lang="ja-JP" altLang="en-US" smtClean="0"/>
              <a:pPr/>
              <a:t>2</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1"/>
      </p:bgRef>
    </p:bg>
    <p:spTree>
      <p:nvGrpSpPr>
        <p:cNvPr id="1" name=""/>
        <p:cNvGrpSpPr/>
        <p:nvPr/>
      </p:nvGrpSpPr>
      <p:grpSpPr>
        <a:xfrm>
          <a:off x="0" y="0"/>
          <a:ext cx="0" cy="0"/>
          <a:chOff x="0" y="0"/>
          <a:chExt cx="0" cy="0"/>
        </a:xfrm>
      </p:grpSpPr>
      <p:sp>
        <p:nvSpPr>
          <p:cNvPr id="8" name="タイトル 7"/>
          <p:cNvSpPr>
            <a:spLocks noGrp="1"/>
          </p:cNvSpPr>
          <p:nvPr>
            <p:ph type="ctrTitle"/>
          </p:nvPr>
        </p:nvSpPr>
        <p:spPr>
          <a:xfrm>
            <a:off x="1714500" y="4165600"/>
            <a:ext cx="4629150" cy="2525816"/>
          </a:xfrm>
        </p:spPr>
        <p:txBody>
          <a:bodyPr/>
          <a:lstStyle>
            <a:lvl1pPr>
              <a:defRPr b="1"/>
            </a:lvl1pPr>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1714500" y="6671096"/>
            <a:ext cx="4629150" cy="18288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28" name="日付プレースホルダ 27"/>
          <p:cNvSpPr>
            <a:spLocks noGrp="1"/>
          </p:cNvSpPr>
          <p:nvPr>
            <p:ph type="dt" sz="half" idx="10"/>
          </p:nvPr>
        </p:nvSpPr>
        <p:spPr bwMode="auto">
          <a:xfrm rot="5400000">
            <a:off x="5156716" y="1676588"/>
            <a:ext cx="3048000" cy="285750"/>
          </a:xfrm>
        </p:spPr>
        <p:txBody>
          <a:bodyPr/>
          <a:lstStyle/>
          <a:p>
            <a:fld id="{81FDE994-1F0E-4594-9DD7-79A4B8F51694}" type="datetimeFigureOut">
              <a:rPr kumimoji="1" lang="ja-JP" altLang="en-US" smtClean="0"/>
              <a:pPr/>
              <a:t>2012/12/14</a:t>
            </a:fld>
            <a:endParaRPr kumimoji="1" lang="ja-JP" altLang="en-US"/>
          </a:p>
        </p:txBody>
      </p:sp>
      <p:sp>
        <p:nvSpPr>
          <p:cNvPr id="17" name="フッター プレースホルダ 16"/>
          <p:cNvSpPr>
            <a:spLocks noGrp="1"/>
          </p:cNvSpPr>
          <p:nvPr>
            <p:ph type="ftr" sz="quarter" idx="11"/>
          </p:nvPr>
        </p:nvSpPr>
        <p:spPr bwMode="auto">
          <a:xfrm rot="5400000">
            <a:off x="4241152" y="5687573"/>
            <a:ext cx="4876800" cy="288036"/>
          </a:xfrm>
        </p:spPr>
        <p:txBody>
          <a:bodyPr/>
          <a:lstStyle/>
          <a:p>
            <a:endParaRPr kumimoji="1" lang="ja-JP" altLang="en-US"/>
          </a:p>
        </p:txBody>
      </p:sp>
      <p:sp>
        <p:nvSpPr>
          <p:cNvPr id="10" name="正方形/長方形 9"/>
          <p:cNvSpPr/>
          <p:nvPr/>
        </p:nvSpPr>
        <p:spPr bwMode="auto">
          <a:xfrm>
            <a:off x="285750" y="0"/>
            <a:ext cx="457200" cy="9144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207252" y="0"/>
            <a:ext cx="78498" cy="9144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正方形/長方形 13"/>
          <p:cNvSpPr/>
          <p:nvPr/>
        </p:nvSpPr>
        <p:spPr bwMode="auto">
          <a:xfrm>
            <a:off x="742950" y="0"/>
            <a:ext cx="136404" cy="9144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bwMode="auto">
          <a:xfrm>
            <a:off x="855990" y="0"/>
            <a:ext cx="172710" cy="9144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79758" y="0"/>
            <a:ext cx="0" cy="9144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コネクタ 17"/>
          <p:cNvSpPr>
            <a:spLocks noChangeShapeType="1"/>
          </p:cNvSpPr>
          <p:nvPr/>
        </p:nvSpPr>
        <p:spPr bwMode="auto">
          <a:xfrm>
            <a:off x="685800" y="0"/>
            <a:ext cx="0" cy="9144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コネクタ 19"/>
          <p:cNvSpPr>
            <a:spLocks noChangeShapeType="1"/>
          </p:cNvSpPr>
          <p:nvPr/>
        </p:nvSpPr>
        <p:spPr bwMode="auto">
          <a:xfrm>
            <a:off x="640584" y="0"/>
            <a:ext cx="0" cy="9144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294980" y="0"/>
            <a:ext cx="0" cy="9144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800100" y="0"/>
            <a:ext cx="0" cy="9144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コネクタ 21"/>
          <p:cNvSpPr>
            <a:spLocks noChangeShapeType="1"/>
          </p:cNvSpPr>
          <p:nvPr/>
        </p:nvSpPr>
        <p:spPr bwMode="auto">
          <a:xfrm>
            <a:off x="6835392" y="0"/>
            <a:ext cx="0" cy="9144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正方形/長方形 26"/>
          <p:cNvSpPr/>
          <p:nvPr/>
        </p:nvSpPr>
        <p:spPr bwMode="auto">
          <a:xfrm>
            <a:off x="914400" y="0"/>
            <a:ext cx="57150" cy="9144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457200" y="4572000"/>
            <a:ext cx="971550" cy="17272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982224" y="6489003"/>
            <a:ext cx="481068" cy="855232"/>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円/楕円 23"/>
          <p:cNvSpPr/>
          <p:nvPr/>
        </p:nvSpPr>
        <p:spPr bwMode="auto">
          <a:xfrm>
            <a:off x="818310" y="7334176"/>
            <a:ext cx="102870" cy="18288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円/楕円 25"/>
          <p:cNvSpPr/>
          <p:nvPr/>
        </p:nvSpPr>
        <p:spPr bwMode="auto">
          <a:xfrm>
            <a:off x="1248156" y="7717536"/>
            <a:ext cx="205740" cy="3657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円/楕円 24"/>
          <p:cNvSpPr/>
          <p:nvPr/>
        </p:nvSpPr>
        <p:spPr>
          <a:xfrm>
            <a:off x="1428750" y="5994400"/>
            <a:ext cx="274320" cy="48768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スライド番号プレースホルダ 28"/>
          <p:cNvSpPr>
            <a:spLocks noGrp="1"/>
          </p:cNvSpPr>
          <p:nvPr>
            <p:ph type="sldNum" sz="quarter" idx="12"/>
          </p:nvPr>
        </p:nvSpPr>
        <p:spPr bwMode="auto">
          <a:xfrm>
            <a:off x="994158" y="6571603"/>
            <a:ext cx="457200" cy="690032"/>
          </a:xfrm>
        </p:spPr>
        <p:txBody>
          <a:bodyPr/>
          <a:lstStyle/>
          <a:p>
            <a:fld id="{2E83FBEA-D0BA-4D82-9176-B0C8AEECC4E6}" type="slidenum">
              <a:rPr kumimoji="1" lang="ja-JP" altLang="en-US" smtClean="0"/>
              <a:pPr/>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81FDE994-1F0E-4594-9DD7-79A4B8F51694}" type="datetimeFigureOut">
              <a:rPr kumimoji="1" lang="ja-JP" altLang="en-US" smtClean="0"/>
              <a:pPr/>
              <a:t>2012/12/14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E83FBEA-D0BA-4D82-9176-B0C8AEECC4E6}"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972050" y="366186"/>
            <a:ext cx="1257300" cy="7802033"/>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342900" y="366185"/>
            <a:ext cx="4514850" cy="7802033"/>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81FDE994-1F0E-4594-9DD7-79A4B8F51694}" type="datetimeFigureOut">
              <a:rPr kumimoji="1" lang="ja-JP" altLang="en-US" smtClean="0"/>
              <a:pPr/>
              <a:t>2012/12/14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E83FBEA-D0BA-4D82-9176-B0C8AEECC4E6}"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8" name="コンテンツ プレースホルダ 7"/>
          <p:cNvSpPr>
            <a:spLocks noGrp="1"/>
          </p:cNvSpPr>
          <p:nvPr>
            <p:ph sz="quarter" idx="1"/>
          </p:nvPr>
        </p:nvSpPr>
        <p:spPr>
          <a:xfrm>
            <a:off x="342900" y="2133600"/>
            <a:ext cx="5600700" cy="6498336"/>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4"/>
          </p:nvPr>
        </p:nvSpPr>
        <p:spPr/>
        <p:txBody>
          <a:bodyPr rtlCol="0"/>
          <a:lstStyle/>
          <a:p>
            <a:fld id="{81FDE994-1F0E-4594-9DD7-79A4B8F51694}" type="datetimeFigureOut">
              <a:rPr kumimoji="1" lang="ja-JP" altLang="en-US" smtClean="0"/>
              <a:pPr/>
              <a:t>2012/12/14</a:t>
            </a:fld>
            <a:endParaRPr kumimoji="1" lang="ja-JP" altLang="en-US"/>
          </a:p>
        </p:txBody>
      </p:sp>
      <p:sp>
        <p:nvSpPr>
          <p:cNvPr id="9" name="スライド番号プレースホルダ 8"/>
          <p:cNvSpPr>
            <a:spLocks noGrp="1"/>
          </p:cNvSpPr>
          <p:nvPr>
            <p:ph type="sldNum" sz="quarter" idx="15"/>
          </p:nvPr>
        </p:nvSpPr>
        <p:spPr/>
        <p:txBody>
          <a:bodyPr rtlCol="0"/>
          <a:lstStyle/>
          <a:p>
            <a:fld id="{2E83FBEA-D0BA-4D82-9176-B0C8AEECC4E6}" type="slidenum">
              <a:rPr kumimoji="1" lang="ja-JP" altLang="en-US" smtClean="0"/>
              <a:pPr/>
              <a:t>‹#›</a:t>
            </a:fld>
            <a:endParaRPr kumimoji="1" lang="ja-JP" altLang="en-US"/>
          </a:p>
        </p:txBody>
      </p:sp>
      <p:sp>
        <p:nvSpPr>
          <p:cNvPr id="10" name="フッター プレースホルダ 9"/>
          <p:cNvSpPr>
            <a:spLocks noGrp="1"/>
          </p:cNvSpPr>
          <p:nvPr>
            <p:ph type="ftr" sz="quarter" idx="16"/>
          </p:nvPr>
        </p:nvSpPr>
        <p:spPr/>
        <p:txBody>
          <a:bodyPr rtlCol="0"/>
          <a:lstStyle/>
          <a:p>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714500" y="3860800"/>
            <a:ext cx="4629150" cy="2738120"/>
          </a:xfrm>
        </p:spPr>
        <p:txBody>
          <a:bodyPr/>
          <a:lstStyle>
            <a:lvl1pPr algn="l">
              <a:buNone/>
              <a:defRPr sz="3000" b="1" cap="small"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1714500" y="6680200"/>
            <a:ext cx="4629150" cy="18288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bwMode="auto">
          <a:xfrm rot="5400000">
            <a:off x="5155692" y="1671701"/>
            <a:ext cx="3048000" cy="285750"/>
          </a:xfrm>
        </p:spPr>
        <p:txBody>
          <a:bodyPr/>
          <a:lstStyle/>
          <a:p>
            <a:fld id="{81FDE994-1F0E-4594-9DD7-79A4B8F51694}" type="datetimeFigureOut">
              <a:rPr kumimoji="1" lang="ja-JP" altLang="en-US" smtClean="0"/>
              <a:pPr/>
              <a:t>2012/12/14</a:t>
            </a:fld>
            <a:endParaRPr kumimoji="1" lang="ja-JP" altLang="en-US"/>
          </a:p>
        </p:txBody>
      </p:sp>
      <p:sp>
        <p:nvSpPr>
          <p:cNvPr id="5" name="フッター プレースホルダ 4"/>
          <p:cNvSpPr>
            <a:spLocks noGrp="1"/>
          </p:cNvSpPr>
          <p:nvPr>
            <p:ph type="ftr" sz="quarter" idx="11"/>
          </p:nvPr>
        </p:nvSpPr>
        <p:spPr bwMode="auto">
          <a:xfrm rot="5400000">
            <a:off x="4241292" y="5683758"/>
            <a:ext cx="4876800" cy="288036"/>
          </a:xfrm>
        </p:spPr>
        <p:txBody>
          <a:bodyPr/>
          <a:lstStyle/>
          <a:p>
            <a:endParaRPr kumimoji="1" lang="ja-JP" altLang="en-US"/>
          </a:p>
        </p:txBody>
      </p:sp>
      <p:sp>
        <p:nvSpPr>
          <p:cNvPr id="9" name="正方形/長方形 8"/>
          <p:cNvSpPr/>
          <p:nvPr/>
        </p:nvSpPr>
        <p:spPr bwMode="auto">
          <a:xfrm>
            <a:off x="285750" y="0"/>
            <a:ext cx="457200" cy="9144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bwMode="auto">
          <a:xfrm>
            <a:off x="207252" y="0"/>
            <a:ext cx="78498" cy="9144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bwMode="auto">
          <a:xfrm>
            <a:off x="742950" y="0"/>
            <a:ext cx="136404" cy="9144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855990" y="0"/>
            <a:ext cx="172710" cy="9144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79758" y="0"/>
            <a:ext cx="0" cy="9144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コネクタ 13"/>
          <p:cNvSpPr>
            <a:spLocks noChangeShapeType="1"/>
          </p:cNvSpPr>
          <p:nvPr/>
        </p:nvSpPr>
        <p:spPr bwMode="auto">
          <a:xfrm>
            <a:off x="685800" y="0"/>
            <a:ext cx="0" cy="9144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640584" y="0"/>
            <a:ext cx="0" cy="9144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294980" y="0"/>
            <a:ext cx="0" cy="9144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コネクタ 16"/>
          <p:cNvSpPr>
            <a:spLocks noChangeShapeType="1"/>
          </p:cNvSpPr>
          <p:nvPr/>
        </p:nvSpPr>
        <p:spPr bwMode="auto">
          <a:xfrm>
            <a:off x="800100" y="0"/>
            <a:ext cx="0" cy="9144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正方形/長方形 17"/>
          <p:cNvSpPr/>
          <p:nvPr/>
        </p:nvSpPr>
        <p:spPr bwMode="auto">
          <a:xfrm>
            <a:off x="914400" y="0"/>
            <a:ext cx="57150" cy="9144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円/楕円 18"/>
          <p:cNvSpPr/>
          <p:nvPr/>
        </p:nvSpPr>
        <p:spPr bwMode="auto">
          <a:xfrm>
            <a:off x="457200" y="4572000"/>
            <a:ext cx="971550" cy="17272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円/楕円 19"/>
          <p:cNvSpPr/>
          <p:nvPr/>
        </p:nvSpPr>
        <p:spPr bwMode="auto">
          <a:xfrm>
            <a:off x="993528" y="6489003"/>
            <a:ext cx="481068" cy="855232"/>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818310" y="7334176"/>
            <a:ext cx="102870" cy="18288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円/楕円 21"/>
          <p:cNvSpPr/>
          <p:nvPr/>
        </p:nvSpPr>
        <p:spPr bwMode="auto">
          <a:xfrm>
            <a:off x="1248156" y="7721600"/>
            <a:ext cx="205740" cy="3657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1409280" y="5973184"/>
            <a:ext cx="274320" cy="48768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コネクタ 25"/>
          <p:cNvSpPr>
            <a:spLocks noChangeShapeType="1"/>
          </p:cNvSpPr>
          <p:nvPr/>
        </p:nvSpPr>
        <p:spPr bwMode="auto">
          <a:xfrm>
            <a:off x="6823458" y="0"/>
            <a:ext cx="0" cy="9144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スライド番号プレースホルダ 5"/>
          <p:cNvSpPr>
            <a:spLocks noGrp="1"/>
          </p:cNvSpPr>
          <p:nvPr>
            <p:ph type="sldNum" sz="quarter" idx="12"/>
          </p:nvPr>
        </p:nvSpPr>
        <p:spPr bwMode="auto">
          <a:xfrm>
            <a:off x="1005462" y="6571603"/>
            <a:ext cx="457200" cy="690032"/>
          </a:xfrm>
        </p:spPr>
        <p:txBody>
          <a:bodyPr/>
          <a:lstStyle/>
          <a:p>
            <a:fld id="{2E83FBEA-D0BA-4D82-9176-B0C8AEECC4E6}" type="slidenum">
              <a:rPr kumimoji="1" lang="ja-JP" altLang="en-US" smtClean="0"/>
              <a:pPr/>
              <a: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5" name="日付プレースホルダ 4"/>
          <p:cNvSpPr>
            <a:spLocks noGrp="1"/>
          </p:cNvSpPr>
          <p:nvPr>
            <p:ph type="dt" sz="half" idx="10"/>
          </p:nvPr>
        </p:nvSpPr>
        <p:spPr/>
        <p:txBody>
          <a:bodyPr/>
          <a:lstStyle/>
          <a:p>
            <a:fld id="{81FDE994-1F0E-4594-9DD7-79A4B8F51694}" type="datetimeFigureOut">
              <a:rPr kumimoji="1" lang="ja-JP" altLang="en-US" smtClean="0"/>
              <a:pPr/>
              <a:t>2012/12/14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2E83FBEA-D0BA-4D82-9176-B0C8AEECC4E6}" type="slidenum">
              <a:rPr kumimoji="1" lang="ja-JP" altLang="en-US" smtClean="0"/>
              <a:pPr/>
              <a:t>‹#›</a:t>
            </a:fld>
            <a:endParaRPr kumimoji="1" lang="ja-JP" altLang="en-US"/>
          </a:p>
        </p:txBody>
      </p:sp>
      <p:sp>
        <p:nvSpPr>
          <p:cNvPr id="9" name="コンテンツ プレースホルダ 8"/>
          <p:cNvSpPr>
            <a:spLocks noGrp="1"/>
          </p:cNvSpPr>
          <p:nvPr>
            <p:ph sz="quarter" idx="1"/>
          </p:nvPr>
        </p:nvSpPr>
        <p:spPr>
          <a:xfrm>
            <a:off x="342900" y="2133600"/>
            <a:ext cx="2743200" cy="60960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 10"/>
          <p:cNvSpPr>
            <a:spLocks noGrp="1"/>
          </p:cNvSpPr>
          <p:nvPr>
            <p:ph sz="quarter" idx="2"/>
          </p:nvPr>
        </p:nvSpPr>
        <p:spPr>
          <a:xfrm>
            <a:off x="3202686" y="2133600"/>
            <a:ext cx="2743200" cy="60960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4067"/>
            <a:ext cx="5657850" cy="1524000"/>
          </a:xfrm>
        </p:spPr>
        <p:txBody>
          <a:bodyPr anchor="b"/>
          <a:lstStyle>
            <a:lvl1pPr>
              <a:defRPr/>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p:txBody>
          <a:bodyPr/>
          <a:lstStyle/>
          <a:p>
            <a:fld id="{81FDE994-1F0E-4594-9DD7-79A4B8F51694}" type="datetimeFigureOut">
              <a:rPr kumimoji="1" lang="ja-JP" altLang="en-US" smtClean="0"/>
              <a:pPr/>
              <a:t>2012/12/14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2E83FBEA-D0BA-4D82-9176-B0C8AEECC4E6}" type="slidenum">
              <a:rPr kumimoji="1" lang="ja-JP" altLang="en-US" smtClean="0"/>
              <a:pPr/>
              <a:t>‹#›</a:t>
            </a:fld>
            <a:endParaRPr kumimoji="1" lang="ja-JP" altLang="en-US"/>
          </a:p>
        </p:txBody>
      </p:sp>
      <p:sp>
        <p:nvSpPr>
          <p:cNvPr id="11" name="コンテンツ プレースホルダ 10"/>
          <p:cNvSpPr>
            <a:spLocks noGrp="1"/>
          </p:cNvSpPr>
          <p:nvPr>
            <p:ph sz="quarter" idx="2"/>
          </p:nvPr>
        </p:nvSpPr>
        <p:spPr>
          <a:xfrm>
            <a:off x="342900" y="3149600"/>
            <a:ext cx="2743200" cy="51816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 12"/>
          <p:cNvSpPr>
            <a:spLocks noGrp="1"/>
          </p:cNvSpPr>
          <p:nvPr>
            <p:ph sz="quarter" idx="4"/>
          </p:nvPr>
        </p:nvSpPr>
        <p:spPr>
          <a:xfrm>
            <a:off x="3278981" y="3149600"/>
            <a:ext cx="2743200" cy="51816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2" name="テキスト プレースホルダ 11"/>
          <p:cNvSpPr>
            <a:spLocks noGrp="1"/>
          </p:cNvSpPr>
          <p:nvPr>
            <p:ph type="body" sz="quarter" idx="1"/>
          </p:nvPr>
        </p:nvSpPr>
        <p:spPr>
          <a:xfrm>
            <a:off x="342900" y="2092960"/>
            <a:ext cx="2743200" cy="877824"/>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smtClean="0"/>
              <a:t>マスタ テキストの書式設定</a:t>
            </a:r>
          </a:p>
        </p:txBody>
      </p:sp>
      <p:sp>
        <p:nvSpPr>
          <p:cNvPr id="14" name="テキスト プレースホルダ 13"/>
          <p:cNvSpPr>
            <a:spLocks noGrp="1"/>
          </p:cNvSpPr>
          <p:nvPr>
            <p:ph type="body" sz="quarter" idx="3"/>
          </p:nvPr>
        </p:nvSpPr>
        <p:spPr>
          <a:xfrm>
            <a:off x="3257550" y="2092960"/>
            <a:ext cx="2743200" cy="877824"/>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smtClean="0"/>
              <a:t>マスタ テキストの書式設定</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6" name="日付プレースホルダ 5"/>
          <p:cNvSpPr>
            <a:spLocks noGrp="1"/>
          </p:cNvSpPr>
          <p:nvPr>
            <p:ph type="dt" sz="half" idx="10"/>
          </p:nvPr>
        </p:nvSpPr>
        <p:spPr/>
        <p:txBody>
          <a:bodyPr rtlCol="0"/>
          <a:lstStyle/>
          <a:p>
            <a:fld id="{81FDE994-1F0E-4594-9DD7-79A4B8F51694}" type="datetimeFigureOut">
              <a:rPr kumimoji="1" lang="ja-JP" altLang="en-US" smtClean="0"/>
              <a:pPr/>
              <a:t>2012/12/14</a:t>
            </a:fld>
            <a:endParaRPr kumimoji="1" lang="ja-JP" altLang="en-US"/>
          </a:p>
        </p:txBody>
      </p:sp>
      <p:sp>
        <p:nvSpPr>
          <p:cNvPr id="7" name="スライド番号プレースホルダ 6"/>
          <p:cNvSpPr>
            <a:spLocks noGrp="1"/>
          </p:cNvSpPr>
          <p:nvPr>
            <p:ph type="sldNum" sz="quarter" idx="11"/>
          </p:nvPr>
        </p:nvSpPr>
        <p:spPr/>
        <p:txBody>
          <a:bodyPr rtlCol="0"/>
          <a:lstStyle/>
          <a:p>
            <a:fld id="{2E83FBEA-D0BA-4D82-9176-B0C8AEECC4E6}" type="slidenum">
              <a:rPr kumimoji="1" lang="ja-JP" altLang="en-US" smtClean="0"/>
              <a:pPr/>
              <a:t>‹#›</a:t>
            </a:fld>
            <a:endParaRPr kumimoji="1" lang="ja-JP" altLang="en-US"/>
          </a:p>
        </p:txBody>
      </p:sp>
      <p:sp>
        <p:nvSpPr>
          <p:cNvPr id="8" name="フッター プレースホルダ 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81FDE994-1F0E-4594-9DD7-79A4B8F51694}" type="datetimeFigureOut">
              <a:rPr kumimoji="1" lang="ja-JP" altLang="en-US" smtClean="0"/>
              <a:pPr/>
              <a:t>2012/12/14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2E83FBEA-D0BA-4D82-9176-B0C8AEECC4E6}"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1">
        <a:schemeClr val="bg1"/>
      </p:bgRef>
    </p:bg>
    <p:spTree>
      <p:nvGrpSpPr>
        <p:cNvPr id="1" name=""/>
        <p:cNvGrpSpPr/>
        <p:nvPr/>
      </p:nvGrpSpPr>
      <p:grpSpPr>
        <a:xfrm>
          <a:off x="0" y="0"/>
          <a:ext cx="0" cy="0"/>
          <a:chOff x="0" y="0"/>
          <a:chExt cx="0" cy="0"/>
        </a:xfrm>
      </p:grpSpPr>
      <p:sp>
        <p:nvSpPr>
          <p:cNvPr id="10" name="直線コネクタ 9"/>
          <p:cNvSpPr>
            <a:spLocks noChangeShapeType="1"/>
          </p:cNvSpPr>
          <p:nvPr/>
        </p:nvSpPr>
        <p:spPr bwMode="auto">
          <a:xfrm>
            <a:off x="6572250" y="0"/>
            <a:ext cx="0" cy="9144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タイトル 1"/>
          <p:cNvSpPr>
            <a:spLocks noGrp="1"/>
          </p:cNvSpPr>
          <p:nvPr>
            <p:ph type="title"/>
          </p:nvPr>
        </p:nvSpPr>
        <p:spPr>
          <a:xfrm rot="5400000">
            <a:off x="688658" y="4400550"/>
            <a:ext cx="8412480" cy="342900"/>
          </a:xfrm>
        </p:spPr>
        <p:txBody>
          <a:bodyPr anchor="b"/>
          <a:lstStyle>
            <a:lvl1pPr algn="l">
              <a:buNone/>
              <a:defRPr sz="2000" b="1" cap="small"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5109210" y="365760"/>
            <a:ext cx="1145286" cy="664464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8" name="直線コネクタ 7"/>
          <p:cNvSpPr>
            <a:spLocks noChangeShapeType="1"/>
          </p:cNvSpPr>
          <p:nvPr/>
        </p:nvSpPr>
        <p:spPr bwMode="auto">
          <a:xfrm>
            <a:off x="4686300" y="0"/>
            <a:ext cx="0" cy="9144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コネクタ 8"/>
          <p:cNvSpPr>
            <a:spLocks noChangeShapeType="1"/>
          </p:cNvSpPr>
          <p:nvPr/>
        </p:nvSpPr>
        <p:spPr bwMode="auto">
          <a:xfrm>
            <a:off x="4644222" y="0"/>
            <a:ext cx="0" cy="9144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コネクタ 10"/>
          <p:cNvSpPr>
            <a:spLocks noChangeShapeType="1"/>
          </p:cNvSpPr>
          <p:nvPr/>
        </p:nvSpPr>
        <p:spPr bwMode="auto">
          <a:xfrm>
            <a:off x="6743700" y="0"/>
            <a:ext cx="0" cy="9144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正方形/長方形 11"/>
          <p:cNvSpPr/>
          <p:nvPr/>
        </p:nvSpPr>
        <p:spPr bwMode="auto">
          <a:xfrm>
            <a:off x="6629400" y="0"/>
            <a:ext cx="228600" cy="9144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6686550" y="0"/>
            <a:ext cx="0" cy="9144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円/楕円 13"/>
          <p:cNvSpPr/>
          <p:nvPr/>
        </p:nvSpPr>
        <p:spPr>
          <a:xfrm>
            <a:off x="6117336" y="7620000"/>
            <a:ext cx="411480" cy="73152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コンテンツ プレースホルダ 17"/>
          <p:cNvSpPr>
            <a:spLocks noGrp="1"/>
          </p:cNvSpPr>
          <p:nvPr>
            <p:ph sz="quarter" idx="1"/>
          </p:nvPr>
        </p:nvSpPr>
        <p:spPr>
          <a:xfrm>
            <a:off x="228600" y="365760"/>
            <a:ext cx="4229100" cy="8436864"/>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1" name="日付プレースホルダ 20"/>
          <p:cNvSpPr>
            <a:spLocks noGrp="1"/>
          </p:cNvSpPr>
          <p:nvPr>
            <p:ph type="dt" sz="half" idx="14"/>
          </p:nvPr>
        </p:nvSpPr>
        <p:spPr/>
        <p:txBody>
          <a:bodyPr rtlCol="0"/>
          <a:lstStyle/>
          <a:p>
            <a:fld id="{81FDE994-1F0E-4594-9DD7-79A4B8F51694}" type="datetimeFigureOut">
              <a:rPr kumimoji="1" lang="ja-JP" altLang="en-US" smtClean="0"/>
              <a:pPr/>
              <a:t>2012/12/14</a:t>
            </a:fld>
            <a:endParaRPr kumimoji="1" lang="ja-JP" altLang="en-US"/>
          </a:p>
        </p:txBody>
      </p:sp>
      <p:sp>
        <p:nvSpPr>
          <p:cNvPr id="22" name="スライド番号プレースホルダ 21"/>
          <p:cNvSpPr>
            <a:spLocks noGrp="1"/>
          </p:cNvSpPr>
          <p:nvPr>
            <p:ph type="sldNum" sz="quarter" idx="15"/>
          </p:nvPr>
        </p:nvSpPr>
        <p:spPr/>
        <p:txBody>
          <a:bodyPr rtlCol="0"/>
          <a:lstStyle/>
          <a:p>
            <a:fld id="{2E83FBEA-D0BA-4D82-9176-B0C8AEECC4E6}" type="slidenum">
              <a:rPr kumimoji="1" lang="ja-JP" altLang="en-US" smtClean="0"/>
              <a:pPr/>
              <a:t>‹#›</a:t>
            </a:fld>
            <a:endParaRPr kumimoji="1" lang="ja-JP" altLang="en-US"/>
          </a:p>
        </p:txBody>
      </p:sp>
      <p:sp>
        <p:nvSpPr>
          <p:cNvPr id="23" name="フッター プレースホルダ 22"/>
          <p:cNvSpPr>
            <a:spLocks noGrp="1"/>
          </p:cNvSpPr>
          <p:nvPr>
            <p:ph type="ftr" sz="quarter" idx="16"/>
          </p:nvPr>
        </p:nvSpPr>
        <p:spPr/>
        <p:txBody>
          <a:bodyPr rtlCol="0"/>
          <a:lstStyle/>
          <a:p>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直線コネクタ 8"/>
          <p:cNvSpPr>
            <a:spLocks noChangeShapeType="1"/>
          </p:cNvSpPr>
          <p:nvPr/>
        </p:nvSpPr>
        <p:spPr bwMode="auto">
          <a:xfrm>
            <a:off x="6572250" y="0"/>
            <a:ext cx="0" cy="9144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円/楕円 12"/>
          <p:cNvSpPr/>
          <p:nvPr/>
        </p:nvSpPr>
        <p:spPr>
          <a:xfrm>
            <a:off x="6117336" y="7620000"/>
            <a:ext cx="411480" cy="73152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タイトル 1"/>
          <p:cNvSpPr>
            <a:spLocks noGrp="1"/>
          </p:cNvSpPr>
          <p:nvPr>
            <p:ph type="title"/>
          </p:nvPr>
        </p:nvSpPr>
        <p:spPr>
          <a:xfrm rot="5400000">
            <a:off x="672370" y="4400550"/>
            <a:ext cx="8412480" cy="342900"/>
          </a:xfrm>
        </p:spPr>
        <p:txBody>
          <a:bodyPr anchor="b"/>
          <a:lstStyle>
            <a:lvl1pPr algn="l">
              <a:buNone/>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0" y="0"/>
            <a:ext cx="4629150" cy="9144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5074349" y="353060"/>
            <a:ext cx="1143000" cy="6608064"/>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10" name="直線コネクタ 9"/>
          <p:cNvSpPr>
            <a:spLocks noChangeShapeType="1"/>
          </p:cNvSpPr>
          <p:nvPr/>
        </p:nvSpPr>
        <p:spPr bwMode="auto">
          <a:xfrm>
            <a:off x="6743700" y="0"/>
            <a:ext cx="0" cy="9144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正方形/長方形 10"/>
          <p:cNvSpPr/>
          <p:nvPr/>
        </p:nvSpPr>
        <p:spPr bwMode="auto">
          <a:xfrm>
            <a:off x="6629400" y="0"/>
            <a:ext cx="228600" cy="9144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コネクタ 11"/>
          <p:cNvSpPr>
            <a:spLocks noChangeShapeType="1"/>
          </p:cNvSpPr>
          <p:nvPr/>
        </p:nvSpPr>
        <p:spPr bwMode="auto">
          <a:xfrm>
            <a:off x="6686550" y="0"/>
            <a:ext cx="0" cy="9144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コネクタ 18"/>
          <p:cNvSpPr>
            <a:spLocks noChangeShapeType="1"/>
          </p:cNvSpPr>
          <p:nvPr/>
        </p:nvSpPr>
        <p:spPr bwMode="auto">
          <a:xfrm>
            <a:off x="4686300" y="0"/>
            <a:ext cx="0" cy="9144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コネクタ 19"/>
          <p:cNvSpPr>
            <a:spLocks noChangeShapeType="1"/>
          </p:cNvSpPr>
          <p:nvPr/>
        </p:nvSpPr>
        <p:spPr bwMode="auto">
          <a:xfrm>
            <a:off x="4644222" y="0"/>
            <a:ext cx="0" cy="9144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付プレースホルダ 16"/>
          <p:cNvSpPr>
            <a:spLocks noGrp="1"/>
          </p:cNvSpPr>
          <p:nvPr>
            <p:ph type="dt" sz="half" idx="10"/>
          </p:nvPr>
        </p:nvSpPr>
        <p:spPr/>
        <p:txBody>
          <a:bodyPr rtlCol="0"/>
          <a:lstStyle/>
          <a:p>
            <a:fld id="{81FDE994-1F0E-4594-9DD7-79A4B8F51694}" type="datetimeFigureOut">
              <a:rPr kumimoji="1" lang="ja-JP" altLang="en-US" smtClean="0"/>
              <a:pPr/>
              <a:t>2012/12/14</a:t>
            </a:fld>
            <a:endParaRPr kumimoji="1" lang="ja-JP" altLang="en-US"/>
          </a:p>
        </p:txBody>
      </p:sp>
      <p:sp>
        <p:nvSpPr>
          <p:cNvPr id="18" name="スライド番号プレースホルダ 17"/>
          <p:cNvSpPr>
            <a:spLocks noGrp="1"/>
          </p:cNvSpPr>
          <p:nvPr>
            <p:ph type="sldNum" sz="quarter" idx="11"/>
          </p:nvPr>
        </p:nvSpPr>
        <p:spPr/>
        <p:txBody>
          <a:bodyPr rtlCol="0"/>
          <a:lstStyle/>
          <a:p>
            <a:fld id="{2E83FBEA-D0BA-4D82-9176-B0C8AEECC4E6}" type="slidenum">
              <a:rPr kumimoji="1" lang="ja-JP" altLang="en-US" smtClean="0"/>
              <a:pPr/>
              <a:t>‹#›</a:t>
            </a:fld>
            <a:endParaRPr kumimoji="1" lang="ja-JP" altLang="en-US"/>
          </a:p>
        </p:txBody>
      </p:sp>
      <p:sp>
        <p:nvSpPr>
          <p:cNvPr id="21" name="フッター プレースホルダ 20"/>
          <p:cNvSpPr>
            <a:spLocks noGrp="1"/>
          </p:cNvSpPr>
          <p:nvPr>
            <p:ph type="ftr" sz="quarter" idx="12"/>
          </p:nvPr>
        </p:nvSpPr>
        <p:spPr/>
        <p:txBody>
          <a:bodyPr rtlCol="0"/>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線コネクタ 15"/>
          <p:cNvSpPr>
            <a:spLocks noChangeShapeType="1"/>
          </p:cNvSpPr>
          <p:nvPr/>
        </p:nvSpPr>
        <p:spPr bwMode="auto">
          <a:xfrm>
            <a:off x="6572250" y="0"/>
            <a:ext cx="0" cy="9144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タイトル プレースホルダ 21"/>
          <p:cNvSpPr>
            <a:spLocks noGrp="1"/>
          </p:cNvSpPr>
          <p:nvPr>
            <p:ph type="title"/>
          </p:nvPr>
        </p:nvSpPr>
        <p:spPr>
          <a:xfrm>
            <a:off x="342900" y="366184"/>
            <a:ext cx="5600700" cy="1524000"/>
          </a:xfrm>
          <a:prstGeom prst="rect">
            <a:avLst/>
          </a:prstGeom>
        </p:spPr>
        <p:txBody>
          <a:bodyPr vert="horz" anchor="b">
            <a:normAutofit/>
          </a:bodyPr>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342900" y="2133600"/>
            <a:ext cx="5600700" cy="6498336"/>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 13"/>
          <p:cNvSpPr>
            <a:spLocks noGrp="1"/>
          </p:cNvSpPr>
          <p:nvPr>
            <p:ph type="dt" sz="half" idx="2"/>
          </p:nvPr>
        </p:nvSpPr>
        <p:spPr>
          <a:xfrm rot="5400000">
            <a:off x="5105400" y="1554482"/>
            <a:ext cx="2682240" cy="288036"/>
          </a:xfrm>
          <a:prstGeom prst="rect">
            <a:avLst/>
          </a:prstGeom>
        </p:spPr>
        <p:txBody>
          <a:bodyPr vert="horz" anchor="ctr" anchorCtr="0"/>
          <a:lstStyle>
            <a:lvl1pPr algn="r" eaLnBrk="1" latinLnBrk="0" hangingPunct="1">
              <a:defRPr kumimoji="0" sz="1200">
                <a:solidFill>
                  <a:schemeClr val="tx2"/>
                </a:solidFill>
              </a:defRPr>
            </a:lvl1pPr>
          </a:lstStyle>
          <a:p>
            <a:fld id="{81FDE994-1F0E-4594-9DD7-79A4B8F51694}" type="datetimeFigureOut">
              <a:rPr kumimoji="1" lang="ja-JP" altLang="en-US" smtClean="0"/>
              <a:pPr/>
              <a:t>2012/12/14</a:t>
            </a:fld>
            <a:endParaRPr kumimoji="1" lang="ja-JP" altLang="en-US"/>
          </a:p>
        </p:txBody>
      </p:sp>
      <p:sp>
        <p:nvSpPr>
          <p:cNvPr id="3" name="フッター プレースホルダ 2"/>
          <p:cNvSpPr>
            <a:spLocks noGrp="1"/>
          </p:cNvSpPr>
          <p:nvPr>
            <p:ph type="ftr" sz="quarter" idx="3"/>
          </p:nvPr>
        </p:nvSpPr>
        <p:spPr>
          <a:xfrm rot="5400000">
            <a:off x="4309190" y="5089667"/>
            <a:ext cx="4267200" cy="274320"/>
          </a:xfrm>
          <a:prstGeom prst="rect">
            <a:avLst/>
          </a:prstGeom>
        </p:spPr>
        <p:txBody>
          <a:bodyPr vert="horz" anchor="ctr" anchorCtr="0"/>
          <a:lstStyle>
            <a:lvl1pPr algn="l" eaLnBrk="1" latinLnBrk="0" hangingPunct="1">
              <a:defRPr kumimoji="0" sz="1200">
                <a:solidFill>
                  <a:schemeClr val="tx2"/>
                </a:solidFill>
              </a:defRPr>
            </a:lvl1pPr>
          </a:lstStyle>
          <a:p>
            <a:endParaRPr kumimoji="1" lang="ja-JP" altLang="en-US"/>
          </a:p>
        </p:txBody>
      </p:sp>
      <p:sp>
        <p:nvSpPr>
          <p:cNvPr id="7" name="直線コネクタ 6"/>
          <p:cNvSpPr>
            <a:spLocks noChangeShapeType="1"/>
          </p:cNvSpPr>
          <p:nvPr/>
        </p:nvSpPr>
        <p:spPr bwMode="auto">
          <a:xfrm>
            <a:off x="57150" y="0"/>
            <a:ext cx="0" cy="9144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コネクタ 8"/>
          <p:cNvSpPr>
            <a:spLocks noChangeShapeType="1"/>
          </p:cNvSpPr>
          <p:nvPr/>
        </p:nvSpPr>
        <p:spPr bwMode="auto">
          <a:xfrm>
            <a:off x="6743700" y="0"/>
            <a:ext cx="0" cy="9144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正方形/長方形 9"/>
          <p:cNvSpPr/>
          <p:nvPr/>
        </p:nvSpPr>
        <p:spPr bwMode="auto">
          <a:xfrm>
            <a:off x="6629400" y="0"/>
            <a:ext cx="228600" cy="9144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6686550" y="0"/>
            <a:ext cx="0" cy="9144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円/楕円 11"/>
          <p:cNvSpPr/>
          <p:nvPr/>
        </p:nvSpPr>
        <p:spPr>
          <a:xfrm>
            <a:off x="6117336" y="7620000"/>
            <a:ext cx="411480" cy="73152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スライド番号プレースホルダ 22"/>
          <p:cNvSpPr>
            <a:spLocks noGrp="1"/>
          </p:cNvSpPr>
          <p:nvPr>
            <p:ph type="sldNum" sz="quarter" idx="4"/>
          </p:nvPr>
        </p:nvSpPr>
        <p:spPr>
          <a:xfrm>
            <a:off x="6096762" y="7645400"/>
            <a:ext cx="457200" cy="694944"/>
          </a:xfrm>
          <a:prstGeom prst="rect">
            <a:avLst/>
          </a:prstGeom>
        </p:spPr>
        <p:txBody>
          <a:bodyPr vert="horz" anchor="ctr"/>
          <a:lstStyle>
            <a:lvl1pPr algn="ctr" eaLnBrk="1" latinLnBrk="0" hangingPunct="1">
              <a:defRPr kumimoji="0" sz="1400" b="1">
                <a:solidFill>
                  <a:srgbClr val="FFFFFF"/>
                </a:solidFill>
              </a:defRPr>
            </a:lvl1pPr>
          </a:lstStyle>
          <a:p>
            <a:fld id="{2E83FBEA-D0BA-4D82-9176-B0C8AEECC4E6}"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1"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1"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1"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1"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1"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1"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1"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1"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1" sz="1400" kern="1200" baseline="0">
          <a:solidFill>
            <a:schemeClr val="tx2"/>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gif"/><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image" Target="../media/image16.png"/><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1"/>
          </p:nvPr>
        </p:nvSpPr>
        <p:spPr>
          <a:xfrm>
            <a:off x="0" y="1142976"/>
            <a:ext cx="6741368" cy="6286544"/>
          </a:xfrm>
        </p:spPr>
        <p:txBody>
          <a:bodyPr>
            <a:normAutofit/>
          </a:bodyPr>
          <a:lstStyle/>
          <a:p>
            <a:pPr algn="r">
              <a:buNone/>
            </a:pPr>
            <a:r>
              <a:rPr lang="ja-JP" altLang="en-US" sz="1600" dirty="0" smtClean="0">
                <a:latin typeface="+mj-ea"/>
                <a:ea typeface="+mj-ea"/>
              </a:rPr>
              <a:t>矢吹研究室　０９４２０１３　伊藤　貴文</a:t>
            </a:r>
            <a:endParaRPr lang="en-US" altLang="ja-JP" sz="1600" dirty="0" smtClean="0">
              <a:latin typeface="+mj-ea"/>
              <a:ea typeface="+mj-ea"/>
            </a:endParaRPr>
          </a:p>
          <a:p>
            <a:pPr>
              <a:buNone/>
            </a:pPr>
            <a:r>
              <a:rPr lang="ja-JP" altLang="en-US" sz="2000" b="1" dirty="0" smtClean="0">
                <a:latin typeface="+mj-ea"/>
                <a:ea typeface="+mj-ea"/>
              </a:rPr>
              <a:t>背景</a:t>
            </a:r>
            <a:endParaRPr lang="en-US" altLang="ja-JP" sz="2000" b="1" dirty="0" smtClean="0">
              <a:latin typeface="+mj-ea"/>
              <a:ea typeface="+mj-ea"/>
            </a:endParaRPr>
          </a:p>
          <a:p>
            <a:pPr>
              <a:buNone/>
            </a:pPr>
            <a:r>
              <a:rPr lang="ja-JP" altLang="en-US" sz="1400" b="1" dirty="0">
                <a:latin typeface="+mj-ea"/>
                <a:ea typeface="+mj-ea"/>
              </a:rPr>
              <a:t>運転支援技術の現状，自動車の運転をサポートするさまざまな技術が開発されている</a:t>
            </a:r>
            <a:endParaRPr lang="en-US" sz="1400" b="1" dirty="0">
              <a:latin typeface="+mj-ea"/>
              <a:ea typeface="+mj-ea"/>
            </a:endParaRPr>
          </a:p>
          <a:p>
            <a:pPr>
              <a:buNone/>
            </a:pPr>
            <a:endParaRPr lang="en-US" sz="2000" b="1" dirty="0" smtClean="0">
              <a:latin typeface="+mj-ea"/>
              <a:ea typeface="+mj-ea"/>
            </a:endParaRPr>
          </a:p>
          <a:p>
            <a:pPr>
              <a:buNone/>
            </a:pPr>
            <a:endParaRPr lang="en-US" sz="2000" dirty="0">
              <a:latin typeface="+mj-ea"/>
              <a:ea typeface="+mj-ea"/>
            </a:endParaRPr>
          </a:p>
          <a:p>
            <a:pPr>
              <a:buNone/>
            </a:pPr>
            <a:endParaRPr lang="en-US" sz="2000" dirty="0" smtClean="0">
              <a:latin typeface="+mj-ea"/>
              <a:ea typeface="+mj-ea"/>
            </a:endParaRPr>
          </a:p>
          <a:p>
            <a:pPr>
              <a:buNone/>
            </a:pPr>
            <a:endParaRPr lang="en-US" sz="2000" dirty="0">
              <a:latin typeface="+mj-ea"/>
              <a:ea typeface="+mj-ea"/>
            </a:endParaRPr>
          </a:p>
          <a:p>
            <a:pPr>
              <a:buNone/>
            </a:pPr>
            <a:r>
              <a:rPr lang="ja-JP" altLang="en-US" sz="2000" dirty="0" smtClean="0">
                <a:latin typeface="+mj-ea"/>
                <a:ea typeface="+mj-ea"/>
              </a:rPr>
              <a:t>　</a:t>
            </a:r>
            <a:endParaRPr lang="en-US" altLang="ja-JP" sz="2000" dirty="0" smtClean="0">
              <a:latin typeface="+mj-ea"/>
              <a:ea typeface="+mj-ea"/>
            </a:endParaRPr>
          </a:p>
          <a:p>
            <a:pPr>
              <a:buNone/>
            </a:pPr>
            <a:endParaRPr lang="en-US" sz="1200" dirty="0" smtClean="0">
              <a:latin typeface="+mj-ea"/>
              <a:ea typeface="+mj-ea"/>
            </a:endParaRPr>
          </a:p>
          <a:p>
            <a:pPr>
              <a:buNone/>
            </a:pPr>
            <a:endParaRPr lang="en-US" sz="1200" dirty="0">
              <a:latin typeface="+mj-ea"/>
              <a:ea typeface="+mj-ea"/>
            </a:endParaRPr>
          </a:p>
          <a:p>
            <a:pPr>
              <a:buNone/>
            </a:pPr>
            <a:endParaRPr lang="en-US" sz="1200" dirty="0" smtClean="0">
              <a:latin typeface="+mj-ea"/>
              <a:ea typeface="+mj-ea"/>
            </a:endParaRPr>
          </a:p>
          <a:p>
            <a:pPr>
              <a:buNone/>
            </a:pPr>
            <a:endParaRPr lang="en-US" altLang="ja-JP" sz="1200" b="1" dirty="0" smtClean="0">
              <a:latin typeface="+mj-ea"/>
              <a:ea typeface="+mj-ea"/>
            </a:endParaRPr>
          </a:p>
          <a:p>
            <a:pPr>
              <a:buNone/>
            </a:pPr>
            <a:endParaRPr lang="en-US" altLang="ja-JP" sz="1600" b="1" dirty="0" smtClean="0">
              <a:latin typeface="+mj-ea"/>
              <a:ea typeface="+mj-ea"/>
            </a:endParaRPr>
          </a:p>
          <a:p>
            <a:pPr>
              <a:buNone/>
            </a:pPr>
            <a:r>
              <a:rPr lang="ja-JP" altLang="en-US" sz="1600" b="1" dirty="0" smtClean="0">
                <a:latin typeface="+mj-ea"/>
                <a:ea typeface="+mj-ea"/>
              </a:rPr>
              <a:t>運転</a:t>
            </a:r>
            <a:r>
              <a:rPr lang="ja-JP" altLang="en-US" sz="1600" b="1" dirty="0">
                <a:latin typeface="+mj-ea"/>
                <a:ea typeface="+mj-ea"/>
              </a:rPr>
              <a:t>支援技術の課題</a:t>
            </a:r>
            <a:endParaRPr lang="en-US" sz="1600" b="1" dirty="0">
              <a:latin typeface="+mj-ea"/>
              <a:ea typeface="+mj-ea"/>
            </a:endParaRPr>
          </a:p>
          <a:p>
            <a:pPr>
              <a:buNone/>
            </a:pPr>
            <a:endParaRPr lang="en-US" altLang="ja-JP" sz="1800" dirty="0" smtClean="0">
              <a:latin typeface="+mj-ea"/>
              <a:ea typeface="+mj-ea"/>
            </a:endParaRPr>
          </a:p>
          <a:p>
            <a:pPr>
              <a:buNone/>
            </a:pPr>
            <a:r>
              <a:rPr lang="ja-JP" altLang="en-US" sz="1800" dirty="0" smtClean="0">
                <a:latin typeface="+mj-ea"/>
                <a:ea typeface="+mj-ea"/>
              </a:rPr>
              <a:t>・</a:t>
            </a:r>
            <a:r>
              <a:rPr lang="ja-JP" altLang="en-US" sz="1800" b="1" dirty="0" smtClean="0">
                <a:solidFill>
                  <a:srgbClr val="FF0000"/>
                </a:solidFill>
                <a:latin typeface="+mj-ea"/>
                <a:ea typeface="+mj-ea"/>
              </a:rPr>
              <a:t>新車</a:t>
            </a:r>
            <a:r>
              <a:rPr lang="ja-JP" altLang="en-US" sz="1800" b="1" dirty="0">
                <a:solidFill>
                  <a:srgbClr val="FF0000"/>
                </a:solidFill>
                <a:latin typeface="+mj-ea"/>
                <a:ea typeface="+mj-ea"/>
              </a:rPr>
              <a:t>でしか使えないものが</a:t>
            </a:r>
            <a:r>
              <a:rPr lang="ja-JP" altLang="en-US" sz="1800" b="1" dirty="0" smtClean="0">
                <a:solidFill>
                  <a:srgbClr val="FF0000"/>
                </a:solidFill>
                <a:latin typeface="+mj-ea"/>
                <a:ea typeface="+mj-ea"/>
              </a:rPr>
              <a:t>多い</a:t>
            </a:r>
            <a:endParaRPr lang="en-US" altLang="ja-JP" sz="1800" b="1" dirty="0" smtClean="0">
              <a:solidFill>
                <a:srgbClr val="FF0000"/>
              </a:solidFill>
              <a:latin typeface="+mj-ea"/>
              <a:ea typeface="+mj-ea"/>
            </a:endParaRPr>
          </a:p>
          <a:p>
            <a:pPr>
              <a:buNone/>
            </a:pPr>
            <a:endParaRPr lang="en-US" sz="1800" b="1" dirty="0">
              <a:latin typeface="+mj-ea"/>
              <a:ea typeface="+mj-ea"/>
            </a:endParaRPr>
          </a:p>
          <a:p>
            <a:pPr>
              <a:buNone/>
            </a:pPr>
            <a:r>
              <a:rPr lang="ja-JP" altLang="en-US" sz="1800" b="1" dirty="0" smtClean="0">
                <a:latin typeface="+mj-ea"/>
                <a:ea typeface="+mj-ea"/>
              </a:rPr>
              <a:t>・</a:t>
            </a:r>
            <a:r>
              <a:rPr lang="ja-JP" altLang="en-US" sz="1800" b="1" dirty="0" smtClean="0">
                <a:solidFill>
                  <a:srgbClr val="FF0000"/>
                </a:solidFill>
                <a:latin typeface="+mj-ea"/>
                <a:ea typeface="+mj-ea"/>
              </a:rPr>
              <a:t>専用</a:t>
            </a:r>
            <a:r>
              <a:rPr lang="ja-JP" altLang="en-US" sz="1800" b="1" dirty="0">
                <a:solidFill>
                  <a:srgbClr val="FF0000"/>
                </a:solidFill>
                <a:latin typeface="+mj-ea"/>
                <a:ea typeface="+mj-ea"/>
              </a:rPr>
              <a:t>端末を利用するものが多い</a:t>
            </a:r>
            <a:endParaRPr lang="en-US" sz="1800" b="1" dirty="0" smtClean="0">
              <a:solidFill>
                <a:srgbClr val="FF0000"/>
              </a:solidFill>
              <a:latin typeface="+mj-ea"/>
              <a:ea typeface="+mj-ea"/>
            </a:endParaRPr>
          </a:p>
        </p:txBody>
      </p:sp>
      <p:sp>
        <p:nvSpPr>
          <p:cNvPr id="4" name="テキスト ボックス 3"/>
          <p:cNvSpPr txBox="1"/>
          <p:nvPr/>
        </p:nvSpPr>
        <p:spPr>
          <a:xfrm>
            <a:off x="0" y="214282"/>
            <a:ext cx="6858000" cy="523220"/>
          </a:xfrm>
          <a:prstGeom prst="rect">
            <a:avLst/>
          </a:prstGeom>
          <a:noFill/>
        </p:spPr>
        <p:txBody>
          <a:bodyPr wrap="square" rtlCol="0">
            <a:spAutoFit/>
          </a:bodyPr>
          <a:lstStyle/>
          <a:p>
            <a:r>
              <a:rPr kumimoji="1" lang="ja-JP" altLang="en-US" sz="2800" dirty="0" smtClean="0"/>
              <a:t>タッチ・デバイスを用いた</a:t>
            </a:r>
            <a:endParaRPr kumimoji="1" lang="ja-JP" altLang="en-US" sz="2800" dirty="0"/>
          </a:p>
        </p:txBody>
      </p:sp>
      <p:sp>
        <p:nvSpPr>
          <p:cNvPr id="5" name="テキスト ボックス 4"/>
          <p:cNvSpPr txBox="1"/>
          <p:nvPr/>
        </p:nvSpPr>
        <p:spPr>
          <a:xfrm>
            <a:off x="357166" y="642910"/>
            <a:ext cx="6858000" cy="523220"/>
          </a:xfrm>
          <a:prstGeom prst="rect">
            <a:avLst/>
          </a:prstGeom>
          <a:noFill/>
        </p:spPr>
        <p:txBody>
          <a:bodyPr wrap="square" rtlCol="0">
            <a:spAutoFit/>
          </a:bodyPr>
          <a:lstStyle/>
          <a:p>
            <a:r>
              <a:rPr lang="ja-JP" altLang="en-US" sz="2800" dirty="0" smtClean="0"/>
              <a:t>自動車運転サポートシステムに関する研究</a:t>
            </a:r>
            <a:endParaRPr kumimoji="1" lang="ja-JP" altLang="en-US" sz="2800" dirty="0"/>
          </a:p>
        </p:txBody>
      </p:sp>
      <p:sp>
        <p:nvSpPr>
          <p:cNvPr id="6" name="テキスト ボックス 5"/>
          <p:cNvSpPr txBox="1"/>
          <p:nvPr/>
        </p:nvSpPr>
        <p:spPr>
          <a:xfrm>
            <a:off x="0" y="7452320"/>
            <a:ext cx="6616600" cy="1415772"/>
          </a:xfrm>
          <a:prstGeom prst="rect">
            <a:avLst/>
          </a:prstGeom>
          <a:noFill/>
        </p:spPr>
        <p:txBody>
          <a:bodyPr wrap="square" rtlCol="0">
            <a:spAutoFit/>
          </a:bodyPr>
          <a:lstStyle/>
          <a:p>
            <a:pPr algn="ctr"/>
            <a:r>
              <a:rPr lang="ja-JP" altLang="en-US" sz="2000" b="1" dirty="0" smtClean="0">
                <a:latin typeface="+mj-ea"/>
                <a:ea typeface="+mj-ea"/>
              </a:rPr>
              <a:t>目的</a:t>
            </a:r>
            <a:endParaRPr lang="en-US" altLang="ja-JP" sz="2000" b="1" dirty="0" smtClean="0">
              <a:latin typeface="+mj-ea"/>
              <a:ea typeface="+mj-ea"/>
            </a:endParaRPr>
          </a:p>
          <a:p>
            <a:r>
              <a:rPr lang="ja-JP" altLang="en-US" sz="1600" dirty="0" smtClean="0">
                <a:latin typeface="+mj-ea"/>
                <a:ea typeface="+mj-ea"/>
              </a:rPr>
              <a:t>現在普及しているスマートフォンやタブレット端末などは，</a:t>
            </a:r>
            <a:r>
              <a:rPr lang="en-US" altLang="ja-JP" sz="1600" dirty="0" smtClean="0">
                <a:latin typeface="+mj-ea"/>
                <a:ea typeface="+mj-ea"/>
              </a:rPr>
              <a:t>GPS</a:t>
            </a:r>
            <a:r>
              <a:rPr lang="ja-JP" altLang="en-US" sz="1600" dirty="0" smtClean="0">
                <a:latin typeface="+mj-ea"/>
                <a:ea typeface="+mj-ea"/>
              </a:rPr>
              <a:t>や加速度センサー，音声認識ソフトウェア，インターネット接続機能などを備えており，これらを組み合わせることによって，運転等を支援するシステムを実現したい．</a:t>
            </a:r>
          </a:p>
          <a:p>
            <a:pPr algn="ctr"/>
            <a:endParaRPr lang="en-US" altLang="ja-JP" dirty="0" smtClean="0"/>
          </a:p>
        </p:txBody>
      </p:sp>
      <p:sp>
        <p:nvSpPr>
          <p:cNvPr id="7" name="テキスト ボックス 6"/>
          <p:cNvSpPr txBox="1"/>
          <p:nvPr/>
        </p:nvSpPr>
        <p:spPr>
          <a:xfrm>
            <a:off x="167213" y="2339752"/>
            <a:ext cx="3888432" cy="338554"/>
          </a:xfrm>
          <a:prstGeom prst="rect">
            <a:avLst/>
          </a:prstGeom>
          <a:noFill/>
        </p:spPr>
        <p:txBody>
          <a:bodyPr wrap="square" rtlCol="0">
            <a:spAutoFit/>
          </a:bodyPr>
          <a:lstStyle/>
          <a:p>
            <a:r>
              <a:rPr lang="ja-JP" altLang="ja-JP" sz="1600" b="1" dirty="0" smtClean="0">
                <a:latin typeface="+mj-ea"/>
                <a:ea typeface="+mj-ea"/>
              </a:rPr>
              <a:t>スバル　：ハイテク安全装置「アイサイト」 </a:t>
            </a:r>
          </a:p>
        </p:txBody>
      </p:sp>
      <p:sp>
        <p:nvSpPr>
          <p:cNvPr id="8" name="テキスト ボックス 7"/>
          <p:cNvSpPr txBox="1"/>
          <p:nvPr/>
        </p:nvSpPr>
        <p:spPr>
          <a:xfrm>
            <a:off x="116632" y="2771800"/>
            <a:ext cx="4968552" cy="769441"/>
          </a:xfrm>
          <a:prstGeom prst="rect">
            <a:avLst/>
          </a:prstGeom>
          <a:noFill/>
        </p:spPr>
        <p:txBody>
          <a:bodyPr wrap="square" rtlCol="0">
            <a:spAutoFit/>
          </a:bodyPr>
          <a:lstStyle/>
          <a:p>
            <a:r>
              <a:rPr lang="ja-JP" altLang="ja-JP" sz="1600" b="1" dirty="0" smtClean="0">
                <a:latin typeface="+mj-ea"/>
                <a:ea typeface="+mj-ea"/>
              </a:rPr>
              <a:t>日産自動車　：世界初「踏み間違い衝突防止アシスト」</a:t>
            </a:r>
            <a:endParaRPr lang="en-US" altLang="ja-JP" sz="1600" b="1" dirty="0">
              <a:latin typeface="+mj-ea"/>
              <a:ea typeface="+mj-ea"/>
            </a:endParaRPr>
          </a:p>
          <a:p>
            <a:r>
              <a:rPr lang="ja-JP" altLang="en-US" sz="1600" b="1" dirty="0">
                <a:latin typeface="+mj-ea"/>
                <a:ea typeface="+mj-ea"/>
              </a:rPr>
              <a:t>　</a:t>
            </a:r>
            <a:r>
              <a:rPr lang="ja-JP" altLang="en-US" sz="1600" b="1" dirty="0" smtClean="0">
                <a:latin typeface="+mj-ea"/>
                <a:ea typeface="+mj-ea"/>
              </a:rPr>
              <a:t>安全</a:t>
            </a:r>
            <a:r>
              <a:rPr lang="ja-JP" altLang="en-US" sz="1600" b="1" dirty="0">
                <a:latin typeface="+mj-ea"/>
                <a:ea typeface="+mj-ea"/>
              </a:rPr>
              <a:t>運転支援システム</a:t>
            </a:r>
            <a:endParaRPr lang="ja-JP" altLang="ja-JP" sz="1600" b="1" dirty="0" smtClean="0">
              <a:latin typeface="+mj-ea"/>
              <a:ea typeface="+mj-ea"/>
            </a:endParaRPr>
          </a:p>
          <a:p>
            <a:r>
              <a:rPr lang="ja-JP" altLang="ja-JP" sz="1200" dirty="0" smtClean="0">
                <a:latin typeface="+mj-ea"/>
                <a:ea typeface="+mj-ea"/>
              </a:rPr>
              <a:t>　　　</a:t>
            </a:r>
            <a:endParaRPr kumimoji="1" lang="ja-JP" altLang="en-US" dirty="0">
              <a:latin typeface="+mj-ea"/>
              <a:ea typeface="+mj-ea"/>
            </a:endParaRPr>
          </a:p>
        </p:txBody>
      </p:sp>
      <p:sp>
        <p:nvSpPr>
          <p:cNvPr id="9" name="テキスト ボックス 8"/>
          <p:cNvSpPr txBox="1"/>
          <p:nvPr/>
        </p:nvSpPr>
        <p:spPr>
          <a:xfrm>
            <a:off x="116632" y="3414629"/>
            <a:ext cx="4725144" cy="523220"/>
          </a:xfrm>
          <a:prstGeom prst="rect">
            <a:avLst/>
          </a:prstGeom>
          <a:noFill/>
        </p:spPr>
        <p:txBody>
          <a:bodyPr wrap="square" rtlCol="0">
            <a:spAutoFit/>
          </a:bodyPr>
          <a:lstStyle/>
          <a:p>
            <a:r>
              <a:rPr lang="ja-JP" altLang="ja-JP" sz="1600" b="1" dirty="0" smtClean="0">
                <a:latin typeface="+mj-ea"/>
                <a:ea typeface="+mj-ea"/>
              </a:rPr>
              <a:t>本田技研工業　：ドライバーを支援する装置「</a:t>
            </a:r>
            <a:r>
              <a:rPr lang="en-US" altLang="ja-JP" sz="1600" b="1" dirty="0">
                <a:latin typeface="+mj-ea"/>
                <a:ea typeface="+mj-ea"/>
              </a:rPr>
              <a:t>HIDS</a:t>
            </a:r>
            <a:r>
              <a:rPr lang="ja-JP" altLang="ja-JP" sz="1600" b="1" dirty="0" smtClean="0">
                <a:latin typeface="+mj-ea"/>
                <a:ea typeface="+mj-ea"/>
              </a:rPr>
              <a:t>」 </a:t>
            </a:r>
          </a:p>
          <a:p>
            <a:r>
              <a:rPr lang="ja-JP" altLang="ja-JP" sz="1200" b="1" dirty="0" smtClean="0">
                <a:latin typeface="+mj-ea"/>
                <a:ea typeface="+mj-ea"/>
              </a:rPr>
              <a:t>　　　</a:t>
            </a:r>
            <a:endParaRPr kumimoji="1" lang="ja-JP" altLang="en-US" b="1" dirty="0"/>
          </a:p>
        </p:txBody>
      </p:sp>
      <p:sp>
        <p:nvSpPr>
          <p:cNvPr id="10" name="テキスト ボックス 9"/>
          <p:cNvSpPr txBox="1"/>
          <p:nvPr/>
        </p:nvSpPr>
        <p:spPr>
          <a:xfrm>
            <a:off x="116632" y="3923928"/>
            <a:ext cx="3096344" cy="523220"/>
          </a:xfrm>
          <a:prstGeom prst="rect">
            <a:avLst/>
          </a:prstGeom>
          <a:noFill/>
        </p:spPr>
        <p:txBody>
          <a:bodyPr wrap="square" rtlCol="0">
            <a:spAutoFit/>
          </a:bodyPr>
          <a:lstStyle/>
          <a:p>
            <a:r>
              <a:rPr lang="en-US" altLang="ja-JP" sz="1600" b="1" dirty="0" smtClean="0">
                <a:latin typeface="+mj-ea"/>
                <a:ea typeface="+mj-ea"/>
              </a:rPr>
              <a:t>Pioneer</a:t>
            </a:r>
            <a:r>
              <a:rPr lang="ja-JP" altLang="ja-JP" sz="1600" b="1" dirty="0" smtClean="0">
                <a:latin typeface="+mj-ea"/>
                <a:ea typeface="+mj-ea"/>
              </a:rPr>
              <a:t>　： 「サイバーナビ」</a:t>
            </a:r>
            <a:r>
              <a:rPr lang="ja-JP" altLang="ja-JP" sz="1200" dirty="0" smtClean="0"/>
              <a:t>　 </a:t>
            </a:r>
          </a:p>
          <a:p>
            <a:r>
              <a:rPr lang="ja-JP" altLang="ja-JP" sz="1200" dirty="0" smtClean="0"/>
              <a:t>　　</a:t>
            </a:r>
            <a:endParaRPr kumimoji="1" lang="ja-JP" altLang="en-US" sz="1200" dirty="0"/>
          </a:p>
        </p:txBody>
      </p:sp>
      <p:sp>
        <p:nvSpPr>
          <p:cNvPr id="11" name="テキスト ボックス 10"/>
          <p:cNvSpPr txBox="1"/>
          <p:nvPr/>
        </p:nvSpPr>
        <p:spPr>
          <a:xfrm>
            <a:off x="116632" y="4355976"/>
            <a:ext cx="3168352" cy="523220"/>
          </a:xfrm>
          <a:prstGeom prst="rect">
            <a:avLst/>
          </a:prstGeom>
          <a:noFill/>
        </p:spPr>
        <p:txBody>
          <a:bodyPr wrap="square" rtlCol="0">
            <a:spAutoFit/>
          </a:bodyPr>
          <a:lstStyle/>
          <a:p>
            <a:r>
              <a:rPr lang="ja-JP" altLang="ja-JP" sz="1600" b="1" dirty="0" smtClean="0"/>
              <a:t>スマ保　：三井住友海上 </a:t>
            </a:r>
          </a:p>
          <a:p>
            <a:r>
              <a:rPr lang="ja-JP" altLang="ja-JP" sz="1200" dirty="0" smtClean="0"/>
              <a:t>　　　</a:t>
            </a:r>
            <a:endParaRPr kumimoji="1" lang="ja-JP" altLang="en-US" sz="1200" dirty="0"/>
          </a:p>
        </p:txBody>
      </p:sp>
      <p:sp>
        <p:nvSpPr>
          <p:cNvPr id="12" name="テキスト ボックス 11"/>
          <p:cNvSpPr txBox="1"/>
          <p:nvPr/>
        </p:nvSpPr>
        <p:spPr>
          <a:xfrm>
            <a:off x="250309" y="4764588"/>
            <a:ext cx="5616624" cy="338554"/>
          </a:xfrm>
          <a:prstGeom prst="rect">
            <a:avLst/>
          </a:prstGeom>
          <a:noFill/>
        </p:spPr>
        <p:txBody>
          <a:bodyPr wrap="square" rtlCol="0">
            <a:spAutoFit/>
          </a:bodyPr>
          <a:lstStyle/>
          <a:p>
            <a:r>
              <a:rPr lang="ja-JP" altLang="en-US" sz="1600" b="1" dirty="0" smtClean="0"/>
              <a:t>トヨタ自動車：インフラ</a:t>
            </a:r>
            <a:r>
              <a:rPr lang="ja-JP" altLang="en-US" sz="1600" b="1" dirty="0"/>
              <a:t>協調型運転支援システム</a:t>
            </a:r>
            <a:endParaRPr kumimoji="1" lang="ja-JP" altLang="en-US" sz="1600" b="1" dirty="0"/>
          </a:p>
        </p:txBody>
      </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9606" y="2387158"/>
            <a:ext cx="1105109" cy="736739"/>
          </a:xfrm>
          <a:prstGeom prst="rect">
            <a:avLst/>
          </a:prstGeom>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47514" y="3250211"/>
            <a:ext cx="1214926" cy="809950"/>
          </a:xfrm>
          <a:prstGeom prst="rect">
            <a:avLst/>
          </a:prstGeom>
        </p:spPr>
      </p:pic>
      <p:pic>
        <p:nvPicPr>
          <p:cNvPr id="15" name="図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39891" y="4137980"/>
            <a:ext cx="1254084" cy="798433"/>
          </a:xfrm>
          <a:prstGeom prst="rect">
            <a:avLst/>
          </a:prstGeom>
        </p:spPr>
      </p:pic>
      <p:pic>
        <p:nvPicPr>
          <p:cNvPr id="16" name="図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61048" y="5130709"/>
            <a:ext cx="1169733" cy="778404"/>
          </a:xfrm>
          <a:prstGeom prst="rect">
            <a:avLst/>
          </a:prstGeom>
        </p:spPr>
      </p:pic>
      <p:pic>
        <p:nvPicPr>
          <p:cNvPr id="17" name="図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39891" y="5088999"/>
            <a:ext cx="1230172" cy="820114"/>
          </a:xfrm>
          <a:prstGeom prst="rect">
            <a:avLst/>
          </a:prstGeom>
        </p:spPr>
      </p:pic>
      <p:pic>
        <p:nvPicPr>
          <p:cNvPr id="18" name="図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99310" y="6444208"/>
            <a:ext cx="2713822" cy="974834"/>
          </a:xfrm>
          <a:prstGeom prst="rect">
            <a:avLst/>
          </a:prstGeom>
        </p:spPr>
      </p:pic>
      <p:sp>
        <p:nvSpPr>
          <p:cNvPr id="2" name="角丸四角形 1"/>
          <p:cNvSpPr/>
          <p:nvPr/>
        </p:nvSpPr>
        <p:spPr>
          <a:xfrm>
            <a:off x="116632" y="2339752"/>
            <a:ext cx="4824536" cy="27492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404664" y="3779912"/>
            <a:ext cx="6120680" cy="2123658"/>
          </a:xfrm>
          <a:prstGeom prst="rect">
            <a:avLst/>
          </a:prstGeom>
          <a:noFill/>
        </p:spPr>
        <p:txBody>
          <a:bodyPr wrap="square" rtlCol="0">
            <a:spAutoFit/>
          </a:bodyPr>
          <a:lstStyle/>
          <a:p>
            <a:pPr algn="ctr"/>
            <a:r>
              <a:rPr kumimoji="1" lang="ja-JP" altLang="en-US" sz="2000" b="1" dirty="0" smtClean="0"/>
              <a:t>今後の計画</a:t>
            </a:r>
            <a:endParaRPr lang="ja-JP" altLang="en-US" sz="2000" b="1" dirty="0" smtClean="0"/>
          </a:p>
          <a:p>
            <a:r>
              <a:rPr lang="ja-JP" altLang="en-US" sz="1600" dirty="0" smtClean="0">
                <a:latin typeface="+mj-ea"/>
                <a:ea typeface="+mj-ea"/>
              </a:rPr>
              <a:t>卒業研究では実際にプロトタイプを作成してみたいと思う．</a:t>
            </a:r>
            <a:endParaRPr lang="en-US" altLang="ja-JP" sz="1600" dirty="0" smtClean="0">
              <a:latin typeface="+mj-ea"/>
              <a:ea typeface="+mj-ea"/>
            </a:endParaRPr>
          </a:p>
          <a:p>
            <a:r>
              <a:rPr lang="ja-JP" altLang="en-US" sz="1600" dirty="0" smtClean="0">
                <a:latin typeface="+mj-ea"/>
                <a:ea typeface="+mj-ea"/>
              </a:rPr>
              <a:t>具体例として，自動車を運転している状況で</a:t>
            </a:r>
            <a:r>
              <a:rPr lang="en-US" altLang="ja-JP" sz="1600" dirty="0" smtClean="0">
                <a:latin typeface="+mj-ea"/>
                <a:ea typeface="+mj-ea"/>
              </a:rPr>
              <a:t>Twitter</a:t>
            </a:r>
            <a:r>
              <a:rPr lang="ja-JP" altLang="en-US" sz="1600" dirty="0" smtClean="0">
                <a:latin typeface="+mj-ea"/>
                <a:ea typeface="+mj-ea"/>
              </a:rPr>
              <a:t>や</a:t>
            </a:r>
            <a:r>
              <a:rPr lang="en-US" altLang="ja-JP" sz="1600" dirty="0" smtClean="0">
                <a:latin typeface="+mj-ea"/>
                <a:ea typeface="+mj-ea"/>
              </a:rPr>
              <a:t>Facebook</a:t>
            </a:r>
            <a:r>
              <a:rPr lang="ja-JP" altLang="en-US" sz="1600" dirty="0" smtClean="0">
                <a:latin typeface="+mj-ea"/>
                <a:ea typeface="+mj-ea"/>
              </a:rPr>
              <a:t>で</a:t>
            </a:r>
            <a:endParaRPr lang="en-US" altLang="ja-JP" sz="1600" dirty="0" smtClean="0">
              <a:latin typeface="+mj-ea"/>
              <a:ea typeface="+mj-ea"/>
            </a:endParaRPr>
          </a:p>
          <a:p>
            <a:r>
              <a:rPr lang="ja-JP" altLang="en-US" sz="1600" dirty="0" smtClean="0">
                <a:latin typeface="+mj-ea"/>
                <a:ea typeface="+mj-ea"/>
              </a:rPr>
              <a:t>道路の混雑具合，取り締まり情報などをタッチ・デバイスの音声コントロールを利用して情報を発信し，スマート・デバイスを通じて情報を発信・受信できるようなアプリケーションを作れるようにしたい．</a:t>
            </a:r>
          </a:p>
          <a:p>
            <a:pPr algn="ctr"/>
            <a:endParaRPr lang="ja-JP" altLang="en-US" sz="1400" dirty="0" smtClean="0">
              <a:latin typeface="+mj-ea"/>
              <a:ea typeface="+mj-ea"/>
            </a:endParaRPr>
          </a:p>
          <a:p>
            <a:pPr algn="ctr"/>
            <a:endParaRPr kumimoji="1" lang="ja-JP" altLang="en-US" dirty="0"/>
          </a:p>
        </p:txBody>
      </p:sp>
      <p:pic>
        <p:nvPicPr>
          <p:cNvPr id="8" name="図 7" descr="carnavi_img_001.jpg"/>
          <p:cNvPicPr>
            <a:picLocks noChangeAspect="1"/>
          </p:cNvPicPr>
          <p:nvPr/>
        </p:nvPicPr>
        <p:blipFill>
          <a:blip r:embed="rId3" cstate="print"/>
          <a:stretch>
            <a:fillRect/>
          </a:stretch>
        </p:blipFill>
        <p:spPr>
          <a:xfrm>
            <a:off x="1844824" y="2699792"/>
            <a:ext cx="1512168" cy="1043177"/>
          </a:xfrm>
          <a:prstGeom prst="rect">
            <a:avLst/>
          </a:prstGeom>
        </p:spPr>
      </p:pic>
      <p:pic>
        <p:nvPicPr>
          <p:cNvPr id="9" name="図 8" descr="navico.png"/>
          <p:cNvPicPr>
            <a:picLocks noChangeAspect="1"/>
          </p:cNvPicPr>
          <p:nvPr/>
        </p:nvPicPr>
        <p:blipFill>
          <a:blip r:embed="rId4" cstate="print"/>
          <a:stretch>
            <a:fillRect/>
          </a:stretch>
        </p:blipFill>
        <p:spPr>
          <a:xfrm>
            <a:off x="476672" y="2123728"/>
            <a:ext cx="1169430" cy="1581349"/>
          </a:xfrm>
          <a:prstGeom prst="rect">
            <a:avLst/>
          </a:prstGeom>
        </p:spPr>
      </p:pic>
      <p:pic>
        <p:nvPicPr>
          <p:cNvPr id="14" name="図 13" descr="70100210085.jpg"/>
          <p:cNvPicPr>
            <a:picLocks noChangeAspect="1"/>
          </p:cNvPicPr>
          <p:nvPr/>
        </p:nvPicPr>
        <p:blipFill>
          <a:blip r:embed="rId5" cstate="print"/>
          <a:stretch>
            <a:fillRect/>
          </a:stretch>
        </p:blipFill>
        <p:spPr>
          <a:xfrm>
            <a:off x="1916832" y="7812360"/>
            <a:ext cx="1368152" cy="1026114"/>
          </a:xfrm>
          <a:prstGeom prst="rect">
            <a:avLst/>
          </a:prstGeom>
        </p:spPr>
      </p:pic>
      <p:pic>
        <p:nvPicPr>
          <p:cNvPr id="15" name="図 14" descr="70100210085.jpg"/>
          <p:cNvPicPr>
            <a:picLocks noChangeAspect="1"/>
          </p:cNvPicPr>
          <p:nvPr/>
        </p:nvPicPr>
        <p:blipFill>
          <a:blip r:embed="rId5" cstate="print"/>
          <a:stretch>
            <a:fillRect/>
          </a:stretch>
        </p:blipFill>
        <p:spPr>
          <a:xfrm>
            <a:off x="5157192" y="7812360"/>
            <a:ext cx="1368152" cy="1026114"/>
          </a:xfrm>
          <a:prstGeom prst="rect">
            <a:avLst/>
          </a:prstGeom>
        </p:spPr>
      </p:pic>
      <p:pic>
        <p:nvPicPr>
          <p:cNvPr id="16" name="図 15" descr="6774656.jpg"/>
          <p:cNvPicPr>
            <a:picLocks noChangeAspect="1"/>
          </p:cNvPicPr>
          <p:nvPr/>
        </p:nvPicPr>
        <p:blipFill>
          <a:blip r:embed="rId6" cstate="print"/>
          <a:stretch>
            <a:fillRect/>
          </a:stretch>
        </p:blipFill>
        <p:spPr>
          <a:xfrm>
            <a:off x="116632" y="7236296"/>
            <a:ext cx="1821504" cy="1368152"/>
          </a:xfrm>
          <a:prstGeom prst="rect">
            <a:avLst/>
          </a:prstGeom>
        </p:spPr>
      </p:pic>
      <p:pic>
        <p:nvPicPr>
          <p:cNvPr id="17" name="図 16" descr="gps.png"/>
          <p:cNvPicPr>
            <a:picLocks noChangeAspect="1"/>
          </p:cNvPicPr>
          <p:nvPr/>
        </p:nvPicPr>
        <p:blipFill>
          <a:blip r:embed="rId7" cstate="print"/>
          <a:stretch>
            <a:fillRect/>
          </a:stretch>
        </p:blipFill>
        <p:spPr>
          <a:xfrm>
            <a:off x="3501008" y="5868144"/>
            <a:ext cx="1296144" cy="1031024"/>
          </a:xfrm>
          <a:prstGeom prst="rect">
            <a:avLst/>
          </a:prstGeom>
        </p:spPr>
      </p:pic>
      <p:cxnSp>
        <p:nvCxnSpPr>
          <p:cNvPr id="19" name="直線矢印コネクタ 18"/>
          <p:cNvCxnSpPr>
            <a:stCxn id="14" idx="0"/>
          </p:cNvCxnSpPr>
          <p:nvPr/>
        </p:nvCxnSpPr>
        <p:spPr>
          <a:xfrm flipV="1">
            <a:off x="2600908" y="6516216"/>
            <a:ext cx="828092"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endCxn id="15" idx="0"/>
          </p:cNvCxnSpPr>
          <p:nvPr/>
        </p:nvCxnSpPr>
        <p:spPr>
          <a:xfrm>
            <a:off x="4941168" y="6516216"/>
            <a:ext cx="90010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2924944" y="7452320"/>
            <a:ext cx="1584176" cy="415498"/>
          </a:xfrm>
          <a:prstGeom prst="rect">
            <a:avLst/>
          </a:prstGeom>
          <a:noFill/>
        </p:spPr>
        <p:txBody>
          <a:bodyPr wrap="square" rtlCol="0">
            <a:spAutoFit/>
          </a:bodyPr>
          <a:lstStyle/>
          <a:p>
            <a:r>
              <a:rPr kumimoji="1" lang="ja-JP" altLang="en-US" sz="1050" dirty="0" smtClean="0">
                <a:solidFill>
                  <a:schemeClr val="accent1">
                    <a:lumMod val="75000"/>
                  </a:schemeClr>
                </a:solidFill>
              </a:rPr>
              <a:t>「渋滞</a:t>
            </a:r>
            <a:r>
              <a:rPr kumimoji="1" lang="ja-JP" altLang="en-US" sz="1050" dirty="0" err="1" smtClean="0">
                <a:solidFill>
                  <a:schemeClr val="accent1">
                    <a:lumMod val="75000"/>
                  </a:schemeClr>
                </a:solidFill>
              </a:rPr>
              <a:t>なう</a:t>
            </a:r>
            <a:r>
              <a:rPr kumimoji="1" lang="ja-JP" altLang="en-US" sz="1050" dirty="0" smtClean="0">
                <a:solidFill>
                  <a:schemeClr val="accent1">
                    <a:lumMod val="75000"/>
                  </a:schemeClr>
                </a:solidFill>
              </a:rPr>
              <a:t>」</a:t>
            </a:r>
            <a:r>
              <a:rPr lang="ja-JP" altLang="en-US" sz="1050" dirty="0" smtClean="0">
                <a:solidFill>
                  <a:schemeClr val="accent1">
                    <a:lumMod val="75000"/>
                  </a:schemeClr>
                </a:solidFill>
              </a:rPr>
              <a:t>とつぶやき</a:t>
            </a:r>
            <a:endParaRPr lang="en-US" altLang="ja-JP" sz="1050" dirty="0" smtClean="0">
              <a:solidFill>
                <a:schemeClr val="accent1">
                  <a:lumMod val="75000"/>
                </a:schemeClr>
              </a:solidFill>
            </a:endParaRPr>
          </a:p>
          <a:p>
            <a:r>
              <a:rPr kumimoji="1" lang="ja-JP" altLang="en-US" sz="1050" dirty="0" smtClean="0">
                <a:solidFill>
                  <a:schemeClr val="accent1">
                    <a:lumMod val="75000"/>
                  </a:schemeClr>
                </a:solidFill>
              </a:rPr>
              <a:t>位置情報を発信</a:t>
            </a:r>
            <a:endParaRPr kumimoji="1" lang="ja-JP" altLang="en-US" sz="1050" dirty="0">
              <a:solidFill>
                <a:schemeClr val="accent1">
                  <a:lumMod val="75000"/>
                </a:schemeClr>
              </a:solidFill>
            </a:endParaRPr>
          </a:p>
        </p:txBody>
      </p:sp>
      <p:sp>
        <p:nvSpPr>
          <p:cNvPr id="23" name="テキスト ボックス 22"/>
          <p:cNvSpPr txBox="1"/>
          <p:nvPr/>
        </p:nvSpPr>
        <p:spPr>
          <a:xfrm>
            <a:off x="404664" y="6876256"/>
            <a:ext cx="1584176" cy="400110"/>
          </a:xfrm>
          <a:prstGeom prst="rect">
            <a:avLst/>
          </a:prstGeom>
          <a:noFill/>
        </p:spPr>
        <p:txBody>
          <a:bodyPr wrap="square" rtlCol="0">
            <a:spAutoFit/>
          </a:bodyPr>
          <a:lstStyle/>
          <a:p>
            <a:r>
              <a:rPr kumimoji="1" lang="ja-JP" altLang="en-US" sz="2000" dirty="0" smtClean="0">
                <a:solidFill>
                  <a:schemeClr val="accent1">
                    <a:lumMod val="75000"/>
                  </a:schemeClr>
                </a:solidFill>
              </a:rPr>
              <a:t>渋滞！</a:t>
            </a:r>
            <a:endParaRPr kumimoji="1" lang="ja-JP" altLang="en-US" sz="2000" dirty="0">
              <a:solidFill>
                <a:schemeClr val="accent1">
                  <a:lumMod val="75000"/>
                </a:schemeClr>
              </a:solidFill>
            </a:endParaRPr>
          </a:p>
        </p:txBody>
      </p:sp>
      <p:pic>
        <p:nvPicPr>
          <p:cNvPr id="25" name="図 24" descr="imagesCAMHDNT3.jpg"/>
          <p:cNvPicPr>
            <a:picLocks noChangeAspect="1"/>
          </p:cNvPicPr>
          <p:nvPr/>
        </p:nvPicPr>
        <p:blipFill>
          <a:blip r:embed="rId8" cstate="print"/>
          <a:stretch>
            <a:fillRect/>
          </a:stretch>
        </p:blipFill>
        <p:spPr>
          <a:xfrm>
            <a:off x="2060848" y="7596336"/>
            <a:ext cx="528650" cy="296044"/>
          </a:xfrm>
          <a:prstGeom prst="rect">
            <a:avLst/>
          </a:prstGeom>
        </p:spPr>
      </p:pic>
      <p:pic>
        <p:nvPicPr>
          <p:cNvPr id="26" name="図 25" descr="anndoroido.png"/>
          <p:cNvPicPr>
            <a:picLocks noChangeAspect="1"/>
          </p:cNvPicPr>
          <p:nvPr/>
        </p:nvPicPr>
        <p:blipFill>
          <a:blip r:embed="rId9" cstate="print"/>
          <a:stretch>
            <a:fillRect/>
          </a:stretch>
        </p:blipFill>
        <p:spPr>
          <a:xfrm>
            <a:off x="3284984" y="7812360"/>
            <a:ext cx="551880" cy="589795"/>
          </a:xfrm>
          <a:prstGeom prst="rect">
            <a:avLst/>
          </a:prstGeom>
        </p:spPr>
      </p:pic>
      <p:pic>
        <p:nvPicPr>
          <p:cNvPr id="27" name="図 26" descr="無題.png"/>
          <p:cNvPicPr>
            <a:picLocks noChangeAspect="1"/>
          </p:cNvPicPr>
          <p:nvPr/>
        </p:nvPicPr>
        <p:blipFill>
          <a:blip r:embed="rId10" cstate="print"/>
          <a:stretch>
            <a:fillRect/>
          </a:stretch>
        </p:blipFill>
        <p:spPr>
          <a:xfrm>
            <a:off x="2132856" y="7164288"/>
            <a:ext cx="351483" cy="351483"/>
          </a:xfrm>
          <a:prstGeom prst="rect">
            <a:avLst/>
          </a:prstGeom>
        </p:spPr>
      </p:pic>
      <p:pic>
        <p:nvPicPr>
          <p:cNvPr id="28" name="図 27" descr="imagesCAMHDNT3.jpg"/>
          <p:cNvPicPr>
            <a:picLocks noChangeAspect="1"/>
          </p:cNvPicPr>
          <p:nvPr/>
        </p:nvPicPr>
        <p:blipFill>
          <a:blip r:embed="rId8" cstate="print"/>
          <a:stretch>
            <a:fillRect/>
          </a:stretch>
        </p:blipFill>
        <p:spPr>
          <a:xfrm>
            <a:off x="4869160" y="7596336"/>
            <a:ext cx="528650" cy="296044"/>
          </a:xfrm>
          <a:prstGeom prst="rect">
            <a:avLst/>
          </a:prstGeom>
        </p:spPr>
      </p:pic>
      <p:pic>
        <p:nvPicPr>
          <p:cNvPr id="29" name="図 28" descr="7.png"/>
          <p:cNvPicPr>
            <a:picLocks noChangeAspect="1"/>
          </p:cNvPicPr>
          <p:nvPr/>
        </p:nvPicPr>
        <p:blipFill>
          <a:blip r:embed="rId11" cstate="print"/>
          <a:stretch>
            <a:fillRect/>
          </a:stretch>
        </p:blipFill>
        <p:spPr>
          <a:xfrm>
            <a:off x="5877272" y="7308304"/>
            <a:ext cx="672942" cy="504056"/>
          </a:xfrm>
          <a:prstGeom prst="rect">
            <a:avLst/>
          </a:prstGeom>
        </p:spPr>
      </p:pic>
      <p:sp>
        <p:nvSpPr>
          <p:cNvPr id="31" name="テキスト ボックス 30"/>
          <p:cNvSpPr txBox="1"/>
          <p:nvPr/>
        </p:nvSpPr>
        <p:spPr>
          <a:xfrm>
            <a:off x="5445224" y="7020272"/>
            <a:ext cx="1224136" cy="253916"/>
          </a:xfrm>
          <a:prstGeom prst="rect">
            <a:avLst/>
          </a:prstGeom>
          <a:noFill/>
        </p:spPr>
        <p:txBody>
          <a:bodyPr wrap="square" rtlCol="0">
            <a:spAutoFit/>
          </a:bodyPr>
          <a:lstStyle/>
          <a:p>
            <a:r>
              <a:rPr lang="ja-JP" altLang="en-US" sz="1050" dirty="0" smtClean="0">
                <a:solidFill>
                  <a:schemeClr val="accent1">
                    <a:lumMod val="75000"/>
                  </a:schemeClr>
                </a:solidFill>
              </a:rPr>
              <a:t>位置情報を受信</a:t>
            </a:r>
            <a:endParaRPr kumimoji="1" lang="ja-JP" altLang="en-US" sz="1050" dirty="0">
              <a:solidFill>
                <a:schemeClr val="accent1">
                  <a:lumMod val="75000"/>
                </a:schemeClr>
              </a:solidFill>
            </a:endParaRPr>
          </a:p>
        </p:txBody>
      </p:sp>
      <p:pic>
        <p:nvPicPr>
          <p:cNvPr id="32" name="図 31" descr="無題.png"/>
          <p:cNvPicPr>
            <a:picLocks noChangeAspect="1"/>
          </p:cNvPicPr>
          <p:nvPr/>
        </p:nvPicPr>
        <p:blipFill>
          <a:blip r:embed="rId10" cstate="print"/>
          <a:stretch>
            <a:fillRect/>
          </a:stretch>
        </p:blipFill>
        <p:spPr>
          <a:xfrm>
            <a:off x="4941168" y="7164288"/>
            <a:ext cx="351483" cy="351483"/>
          </a:xfrm>
          <a:prstGeom prst="rect">
            <a:avLst/>
          </a:prstGeom>
        </p:spPr>
      </p:pic>
      <p:sp>
        <p:nvSpPr>
          <p:cNvPr id="33" name="テキスト ボックス 32"/>
          <p:cNvSpPr txBox="1"/>
          <p:nvPr/>
        </p:nvSpPr>
        <p:spPr>
          <a:xfrm>
            <a:off x="260648" y="5724128"/>
            <a:ext cx="2160240" cy="338554"/>
          </a:xfrm>
          <a:prstGeom prst="rect">
            <a:avLst/>
          </a:prstGeom>
          <a:noFill/>
        </p:spPr>
        <p:txBody>
          <a:bodyPr wrap="square" rtlCol="0">
            <a:spAutoFit/>
          </a:bodyPr>
          <a:lstStyle/>
          <a:p>
            <a:r>
              <a:rPr kumimoji="1" lang="ja-JP" altLang="en-US" sz="1600" b="1" dirty="0" smtClean="0"/>
              <a:t>具体例</a:t>
            </a:r>
            <a:endParaRPr kumimoji="1" lang="ja-JP" altLang="en-US" sz="1600" b="1" dirty="0"/>
          </a:p>
        </p:txBody>
      </p:sp>
      <p:sp>
        <p:nvSpPr>
          <p:cNvPr id="2" name="テキスト ボックス 1"/>
          <p:cNvSpPr txBox="1"/>
          <p:nvPr/>
        </p:nvSpPr>
        <p:spPr>
          <a:xfrm>
            <a:off x="1746631" y="90741"/>
            <a:ext cx="3456384" cy="400110"/>
          </a:xfrm>
          <a:prstGeom prst="rect">
            <a:avLst/>
          </a:prstGeom>
          <a:noFill/>
        </p:spPr>
        <p:txBody>
          <a:bodyPr wrap="square" rtlCol="0">
            <a:spAutoFit/>
          </a:bodyPr>
          <a:lstStyle/>
          <a:p>
            <a:pPr algn="ctr"/>
            <a:r>
              <a:rPr kumimoji="1" lang="en-US" altLang="ja-JP" sz="2000" b="1" dirty="0" smtClean="0">
                <a:latin typeface="+mj-ea"/>
                <a:ea typeface="+mj-ea"/>
              </a:rPr>
              <a:t>PM</a:t>
            </a:r>
            <a:r>
              <a:rPr kumimoji="1" lang="ja-JP" altLang="en-US" sz="2000" b="1" dirty="0" smtClean="0">
                <a:latin typeface="+mj-ea"/>
                <a:ea typeface="+mj-ea"/>
              </a:rPr>
              <a:t>との関連</a:t>
            </a:r>
            <a:endParaRPr kumimoji="1" lang="ja-JP" altLang="en-US" sz="2000" b="1" dirty="0">
              <a:latin typeface="+mj-ea"/>
              <a:ea typeface="+mj-ea"/>
            </a:endParaRPr>
          </a:p>
        </p:txBody>
      </p:sp>
      <p:sp>
        <p:nvSpPr>
          <p:cNvPr id="3" name="テキスト ボックス 2"/>
          <p:cNvSpPr txBox="1"/>
          <p:nvPr/>
        </p:nvSpPr>
        <p:spPr>
          <a:xfrm>
            <a:off x="-99507" y="494814"/>
            <a:ext cx="8628868" cy="369332"/>
          </a:xfrm>
          <a:prstGeom prst="rect">
            <a:avLst/>
          </a:prstGeom>
          <a:noFill/>
        </p:spPr>
        <p:txBody>
          <a:bodyPr wrap="square" rtlCol="0">
            <a:spAutoFit/>
          </a:bodyPr>
          <a:lstStyle/>
          <a:p>
            <a:r>
              <a:rPr lang="ja-JP" altLang="en-US" b="1" dirty="0"/>
              <a:t>スマートフォンをナビ変わりに利用するアプリの開発が今期待されている</a:t>
            </a:r>
            <a:endParaRPr kumimoji="1" lang="ja-JP" altLang="en-US" b="1" dirty="0"/>
          </a:p>
        </p:txBody>
      </p:sp>
      <p:cxnSp>
        <p:nvCxnSpPr>
          <p:cNvPr id="7" name="直線矢印コネクタ 6"/>
          <p:cNvCxnSpPr/>
          <p:nvPr/>
        </p:nvCxnSpPr>
        <p:spPr>
          <a:xfrm>
            <a:off x="3501008" y="860183"/>
            <a:ext cx="0" cy="255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171957" y="1115616"/>
            <a:ext cx="7337126" cy="369332"/>
          </a:xfrm>
          <a:prstGeom prst="rect">
            <a:avLst/>
          </a:prstGeom>
          <a:noFill/>
        </p:spPr>
        <p:txBody>
          <a:bodyPr wrap="square" rtlCol="0">
            <a:spAutoFit/>
          </a:bodyPr>
          <a:lstStyle/>
          <a:p>
            <a:pPr algn="ctr"/>
            <a:r>
              <a:rPr lang="ja-JP" altLang="en-US" dirty="0" smtClean="0"/>
              <a:t>・</a:t>
            </a:r>
            <a:r>
              <a:rPr lang="ja-JP" altLang="en-US" b="1" dirty="0" smtClean="0"/>
              <a:t>自動車用品とするには継続性</a:t>
            </a:r>
            <a:r>
              <a:rPr lang="ja-JP" altLang="en-US" b="1" dirty="0"/>
              <a:t>が求められ</a:t>
            </a:r>
            <a:r>
              <a:rPr lang="ja-JP" altLang="en-US" b="1" dirty="0" smtClean="0"/>
              <a:t>，徹底的</a:t>
            </a:r>
            <a:r>
              <a:rPr lang="ja-JP" altLang="en-US" b="1" dirty="0"/>
              <a:t>な</a:t>
            </a:r>
            <a:r>
              <a:rPr lang="ja-JP" altLang="en-US" b="1" dirty="0">
                <a:solidFill>
                  <a:srgbClr val="FF0000"/>
                </a:solidFill>
              </a:rPr>
              <a:t>品質</a:t>
            </a:r>
            <a:r>
              <a:rPr lang="ja-JP" altLang="en-US" b="1" dirty="0" smtClean="0">
                <a:solidFill>
                  <a:srgbClr val="FF0000"/>
                </a:solidFill>
              </a:rPr>
              <a:t>管理</a:t>
            </a:r>
            <a:r>
              <a:rPr lang="ja-JP" altLang="en-US" b="1" dirty="0" smtClean="0"/>
              <a:t>が重要</a:t>
            </a:r>
            <a:endParaRPr kumimoji="1" lang="ja-JP" altLang="en-US" b="1" dirty="0"/>
          </a:p>
        </p:txBody>
      </p:sp>
      <p:sp>
        <p:nvSpPr>
          <p:cNvPr id="13" name="テキスト ボックス 12"/>
          <p:cNvSpPr txBox="1"/>
          <p:nvPr/>
        </p:nvSpPr>
        <p:spPr>
          <a:xfrm>
            <a:off x="-107639" y="1624300"/>
            <a:ext cx="7272808" cy="369332"/>
          </a:xfrm>
          <a:prstGeom prst="rect">
            <a:avLst/>
          </a:prstGeom>
          <a:noFill/>
        </p:spPr>
        <p:txBody>
          <a:bodyPr wrap="square" rtlCol="0">
            <a:spAutoFit/>
          </a:bodyPr>
          <a:lstStyle/>
          <a:p>
            <a:pPr algn="ctr"/>
            <a:r>
              <a:rPr lang="ja-JP" altLang="en-US" dirty="0" smtClean="0"/>
              <a:t>・</a:t>
            </a:r>
            <a:r>
              <a:rPr lang="ja-JP" altLang="en-US" b="1" dirty="0" smtClean="0"/>
              <a:t>アプリビジネスは</a:t>
            </a:r>
            <a:r>
              <a:rPr lang="ja-JP" altLang="en-US" b="1" dirty="0">
                <a:solidFill>
                  <a:srgbClr val="FF0000"/>
                </a:solidFill>
              </a:rPr>
              <a:t>開発スピードが命</a:t>
            </a:r>
            <a:endParaRPr kumimoji="1" lang="ja-JP" altLang="en-US" b="1" dirty="0">
              <a:solidFill>
                <a:srgbClr val="FF0000"/>
              </a:solidFill>
            </a:endParaRPr>
          </a:p>
        </p:txBody>
      </p:sp>
      <p:sp>
        <p:nvSpPr>
          <p:cNvPr id="20" name="正方形/長方形 19"/>
          <p:cNvSpPr/>
          <p:nvPr/>
        </p:nvSpPr>
        <p:spPr>
          <a:xfrm>
            <a:off x="3418637" y="2621215"/>
            <a:ext cx="4061606" cy="1200329"/>
          </a:xfrm>
          <a:prstGeom prst="rect">
            <a:avLst/>
          </a:prstGeom>
        </p:spPr>
        <p:txBody>
          <a:bodyPr wrap="square">
            <a:spAutoFit/>
          </a:bodyPr>
          <a:lstStyle/>
          <a:p>
            <a:r>
              <a:rPr lang="ja-JP" altLang="en-US" b="1" dirty="0"/>
              <a:t>そういう期待がかかる領域</a:t>
            </a:r>
            <a:r>
              <a:rPr lang="ja-JP" altLang="en-US" b="1" dirty="0" smtClean="0"/>
              <a:t>で</a:t>
            </a:r>
            <a:endParaRPr lang="en-US" altLang="ja-JP" b="1" dirty="0" smtClean="0"/>
          </a:p>
          <a:p>
            <a:r>
              <a:rPr lang="en-US" altLang="ja-JP" b="1" dirty="0" smtClean="0"/>
              <a:t>PM</a:t>
            </a:r>
            <a:r>
              <a:rPr lang="ja-JP" altLang="en-US" b="1" dirty="0"/>
              <a:t>がどうあるべき</a:t>
            </a:r>
            <a:r>
              <a:rPr lang="ja-JP" altLang="en-US" b="1" dirty="0" smtClean="0"/>
              <a:t>か，</a:t>
            </a:r>
            <a:endParaRPr lang="en-US" altLang="ja-JP" b="1" dirty="0" smtClean="0"/>
          </a:p>
          <a:p>
            <a:r>
              <a:rPr lang="ja-JP" altLang="en-US" b="1" dirty="0" smtClean="0"/>
              <a:t>実際</a:t>
            </a:r>
            <a:r>
              <a:rPr lang="ja-JP" altLang="en-US" b="1" dirty="0"/>
              <a:t>に作ってみるのが一番で</a:t>
            </a:r>
            <a:r>
              <a:rPr lang="ja-JP" altLang="en-US" b="1" dirty="0" smtClean="0"/>
              <a:t>ある．</a:t>
            </a:r>
            <a:endParaRPr lang="ja-JP" altLang="en-US" b="1" dirty="0"/>
          </a:p>
          <a:p>
            <a:endParaRPr lang="ja-JP" altLang="en-US" dirty="0"/>
          </a:p>
        </p:txBody>
      </p:sp>
      <p:sp>
        <p:nvSpPr>
          <p:cNvPr id="24" name="角丸四角形 23"/>
          <p:cNvSpPr/>
          <p:nvPr/>
        </p:nvSpPr>
        <p:spPr>
          <a:xfrm>
            <a:off x="3465004" y="2621215"/>
            <a:ext cx="3392996" cy="11217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スパイス">
  <a:themeElements>
    <a:clrScheme name="スパイス">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スパイス">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スパイス">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354</TotalTime>
  <Words>237</Words>
  <Application>Microsoft Office PowerPoint</Application>
  <PresentationFormat>画面に合わせる (4:3)</PresentationFormat>
  <Paragraphs>51</Paragraphs>
  <Slides>2</Slides>
  <Notes>2</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スパイス</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Kana</dc:creator>
  <cp:lastModifiedBy>ito</cp:lastModifiedBy>
  <cp:revision>40</cp:revision>
  <dcterms:created xsi:type="dcterms:W3CDTF">2012-12-09T18:00:05Z</dcterms:created>
  <dcterms:modified xsi:type="dcterms:W3CDTF">2012-12-14T02:34:51Z</dcterms:modified>
</cp:coreProperties>
</file>