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3"/>
  </p:notesMasterIdLst>
  <p:sldIdLst>
    <p:sldId id="264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uda" initials="m" lastIdx="1" clrIdx="0">
    <p:extLst>
      <p:ext uri="{19B8F6BF-5375-455C-9EA6-DF929625EA0E}">
        <p15:presenceInfo xmlns:p15="http://schemas.microsoft.com/office/powerpoint/2012/main" userId="mas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6DB"/>
    <a:srgbClr val="001570"/>
    <a:srgbClr val="001812"/>
    <a:srgbClr val="FFFFFF"/>
    <a:srgbClr val="F8F8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25" autoAdjust="0"/>
    <p:restoredTop sz="96429" autoAdjust="0"/>
  </p:normalViewPr>
  <p:slideViewPr>
    <p:cSldViewPr>
      <p:cViewPr>
        <p:scale>
          <a:sx n="20" d="100"/>
          <a:sy n="20" d="100"/>
        </p:scale>
        <p:origin x="4242" y="6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10:19:57.3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22964-6963-45B4-9F39-6B1745C822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2017/10/11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omments" Target="../comments/commen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正方形/長方形 98"/>
          <p:cNvSpPr/>
          <p:nvPr/>
        </p:nvSpPr>
        <p:spPr>
          <a:xfrm>
            <a:off x="0" y="10610112"/>
            <a:ext cx="21437938" cy="4672702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正方形/長方形 90"/>
          <p:cNvSpPr/>
          <p:nvPr/>
        </p:nvSpPr>
        <p:spPr>
          <a:xfrm>
            <a:off x="0" y="14894687"/>
            <a:ext cx="21437938" cy="1538528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8" name="正方形/長方形 117"/>
          <p:cNvSpPr/>
          <p:nvPr/>
        </p:nvSpPr>
        <p:spPr>
          <a:xfrm>
            <a:off x="205176" y="10782610"/>
            <a:ext cx="10332935" cy="43191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10666624" y="10782610"/>
            <a:ext cx="10539943" cy="43191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11595073" y="9822940"/>
            <a:ext cx="5166730" cy="16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3" y="8743342"/>
            <a:ext cx="1304925" cy="514350"/>
          </a:xfrm>
          <a:prstGeom prst="rect">
            <a:avLst/>
          </a:prstGeom>
        </p:spPr>
      </p:pic>
      <p:sp>
        <p:nvSpPr>
          <p:cNvPr id="55" name="円/楕円 54"/>
          <p:cNvSpPr/>
          <p:nvPr/>
        </p:nvSpPr>
        <p:spPr>
          <a:xfrm>
            <a:off x="8799379" y="7299367"/>
            <a:ext cx="3387302" cy="3392620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rgbClr val="0FD6DB"/>
                </a:solidFill>
              </a:ln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368303" y="7396816"/>
            <a:ext cx="585139" cy="546606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2791112" y="10104560"/>
            <a:ext cx="548250" cy="56943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2743669" y="8710659"/>
            <a:ext cx="1764196" cy="185306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円/楕円 44"/>
          <p:cNvSpPr/>
          <p:nvPr/>
        </p:nvSpPr>
        <p:spPr>
          <a:xfrm>
            <a:off x="1299783" y="7612260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21386800" cy="4209721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66468" y="262002"/>
            <a:ext cx="1803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ディープラーニングを</a:t>
            </a:r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用いた</a:t>
            </a:r>
            <a:endParaRPr lang="en-US" altLang="ja-JP" sz="8300" dirty="0" smtClean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  <a:p>
            <a:r>
              <a:rPr lang="en-US" altLang="ja-JP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We</a:t>
            </a:r>
            <a:r>
              <a:rPr lang="en-US" altLang="ja-JP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b</a:t>
            </a:r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サイトデザイン</a:t>
            </a:r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の年代推定</a:t>
            </a:r>
            <a:endParaRPr kumimoji="1" lang="ja-JP" altLang="en-US" sz="8300" dirty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536" y="2868295"/>
            <a:ext cx="97930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矢吹研究室</a:t>
            </a:r>
            <a:r>
              <a:rPr kumimoji="1" lang="en-US" altLang="ja-JP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1442104</a:t>
            </a:r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増田準</a:t>
            </a:r>
            <a:endParaRPr kumimoji="1" lang="ja-JP" altLang="en-US" u="sng" dirty="0">
              <a:solidFill>
                <a:schemeClr val="bg1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144780" y="951758"/>
            <a:ext cx="4789167" cy="4898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58" y="2220080"/>
            <a:ext cx="1888282" cy="188828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-2202" y="4502559"/>
            <a:ext cx="21386800" cy="1082990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632" y="5665343"/>
            <a:ext cx="225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機械学習の一つで，人間の神経経路を基に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したアルゴリズムで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ある</a:t>
            </a:r>
            <a:endParaRPr lang="en-US" altLang="ja-JP" sz="5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632" y="6590009"/>
            <a:ext cx="20497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入力された学習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データ（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画像や音声等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）の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特徴を積み重ね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，その結果を出力する</a:t>
            </a:r>
            <a:endParaRPr lang="en-US" altLang="ja-JP" sz="44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03" y="4542966"/>
            <a:ext cx="14557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ディープラーニングとは</a:t>
            </a:r>
            <a:endParaRPr kumimoji="1" lang="ja-JP" altLang="en-US" sz="6000" b="1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4" y="7934646"/>
            <a:ext cx="1443807" cy="144380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21" y="9054001"/>
            <a:ext cx="1150305" cy="1150305"/>
          </a:xfrm>
          <a:prstGeom prst="rect">
            <a:avLst/>
          </a:prstGeom>
        </p:spPr>
      </p:pic>
      <p:sp>
        <p:nvSpPr>
          <p:cNvPr id="49" name="円/楕円 48"/>
          <p:cNvSpPr/>
          <p:nvPr/>
        </p:nvSpPr>
        <p:spPr>
          <a:xfrm>
            <a:off x="3339362" y="7699433"/>
            <a:ext cx="1242138" cy="1324277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28" y="7905424"/>
            <a:ext cx="909043" cy="909043"/>
          </a:xfrm>
          <a:prstGeom prst="rect">
            <a:avLst/>
          </a:prstGeom>
        </p:spPr>
      </p:pic>
      <p:sp>
        <p:nvSpPr>
          <p:cNvPr id="51" name="円/楕円 50"/>
          <p:cNvSpPr/>
          <p:nvPr/>
        </p:nvSpPr>
        <p:spPr>
          <a:xfrm>
            <a:off x="908953" y="8541467"/>
            <a:ext cx="713981" cy="73500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05" y="8138941"/>
            <a:ext cx="2026932" cy="2026932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3714706" y="8932834"/>
            <a:ext cx="4150494" cy="15224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円/楕円 59"/>
          <p:cNvSpPr/>
          <p:nvPr/>
        </p:nvSpPr>
        <p:spPr>
          <a:xfrm>
            <a:off x="16016165" y="7351726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18002687" y="8620387"/>
            <a:ext cx="2232248" cy="2196798"/>
          </a:xfrm>
          <a:prstGeom prst="ellipse">
            <a:avLst/>
          </a:prstGeom>
          <a:solidFill>
            <a:schemeClr val="bg1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827" y="7618739"/>
            <a:ext cx="1443807" cy="144380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50923" y="8993534"/>
            <a:ext cx="1307496" cy="1450504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638119" y="8434909"/>
            <a:ext cx="3384785" cy="18547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875" y="8308749"/>
            <a:ext cx="910705" cy="430972"/>
          </a:xfrm>
          <a:prstGeom prst="rect">
            <a:avLst/>
          </a:prstGeom>
        </p:spPr>
      </p:pic>
      <p:sp>
        <p:nvSpPr>
          <p:cNvPr id="69" name="二等辺三角形 68"/>
          <p:cNvSpPr/>
          <p:nvPr/>
        </p:nvSpPr>
        <p:spPr>
          <a:xfrm rot="5400000">
            <a:off x="16996855" y="9371967"/>
            <a:ext cx="511632" cy="1051795"/>
          </a:xfrm>
          <a:prstGeom prst="triangle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16687442" y="9856402"/>
            <a:ext cx="195611" cy="7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16663997" y="9913563"/>
            <a:ext cx="1956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/>
          <p:cNvSpPr/>
          <p:nvPr/>
        </p:nvSpPr>
        <p:spPr>
          <a:xfrm>
            <a:off x="4785181" y="7755337"/>
            <a:ext cx="2953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Learning!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2753229" y="732670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Match!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2925642" y="869784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Another!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62891" y="1088081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背景・目的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010711" y="1084478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手法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44397" y="11673713"/>
            <a:ext cx="94134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/>
              <a:t>Web</a:t>
            </a:r>
            <a:r>
              <a:rPr kumimoji="1" lang="ja-JP" altLang="en-US" sz="3600" dirty="0" smtClean="0"/>
              <a:t>デザイン</a:t>
            </a:r>
            <a:r>
              <a:rPr kumimoji="1" lang="ja-JP" altLang="en-US" sz="3600" dirty="0" smtClean="0"/>
              <a:t>には</a:t>
            </a:r>
            <a:r>
              <a:rPr lang="ja-JP" altLang="en-US" sz="3600" dirty="0" smtClean="0"/>
              <a:t>ト</a:t>
            </a:r>
            <a:r>
              <a:rPr kumimoji="1" lang="ja-JP" altLang="en-US" sz="3600" dirty="0" smtClean="0"/>
              <a:t>レンド</a:t>
            </a:r>
            <a:r>
              <a:rPr kumimoji="1" lang="ja-JP" altLang="en-US" sz="3600" dirty="0" smtClean="0"/>
              <a:t>がある？</a:t>
            </a:r>
            <a:endParaRPr kumimoji="1" lang="en-US" altLang="ja-JP" sz="3600" dirty="0" smtClean="0"/>
          </a:p>
          <a:p>
            <a:pPr algn="ctr"/>
            <a:r>
              <a:rPr lang="ja-JP" altLang="en-US" sz="3200" dirty="0" smtClean="0"/>
              <a:t>トレンド</a:t>
            </a:r>
            <a:r>
              <a:rPr lang="ja-JP" altLang="en-US" sz="3200" dirty="0" smtClean="0"/>
              <a:t>とは人間の感性によって成り立つ</a:t>
            </a:r>
            <a:r>
              <a:rPr lang="ja-JP" altLang="en-US" sz="3200" dirty="0" smtClean="0"/>
              <a:t>ものである</a:t>
            </a:r>
            <a:endParaRPr lang="en-US" altLang="ja-JP" sz="3200" dirty="0"/>
          </a:p>
          <a:p>
            <a:pPr algn="ctr"/>
            <a:r>
              <a:rPr kumimoji="1" lang="ja-JP" altLang="en-US" sz="2800" dirty="0" smtClean="0"/>
              <a:t>人間は</a:t>
            </a:r>
            <a:r>
              <a:rPr kumimoji="1" lang="en-US" altLang="ja-JP" sz="2800" dirty="0" smtClean="0"/>
              <a:t>Web</a:t>
            </a:r>
            <a:r>
              <a:rPr kumimoji="1" lang="ja-JP" altLang="en-US" sz="2800" dirty="0" smtClean="0"/>
              <a:t>サイトを利用する際に良いか悪いかや，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新しいか古いかなどを漠然と感じることができる</a:t>
            </a:r>
            <a:endParaRPr kumimoji="1" lang="ja-JP" altLang="en-US" sz="28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847350" y="13653123"/>
            <a:ext cx="7845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u="sng" dirty="0" smtClean="0">
                <a:solidFill>
                  <a:srgbClr val="001570"/>
                </a:solidFill>
              </a:rPr>
              <a:t>→ディープラーニングで人間</a:t>
            </a:r>
            <a:r>
              <a:rPr kumimoji="1" lang="ja-JP" altLang="en-US" sz="4000" u="sng" dirty="0" smtClean="0">
                <a:solidFill>
                  <a:srgbClr val="001570"/>
                </a:solidFill>
              </a:rPr>
              <a:t>の</a:t>
            </a:r>
            <a:endParaRPr kumimoji="1" lang="en-US" altLang="ja-JP" sz="4000" u="sng" dirty="0" smtClean="0">
              <a:solidFill>
                <a:srgbClr val="001570"/>
              </a:solidFill>
            </a:endParaRPr>
          </a:p>
          <a:p>
            <a:r>
              <a:rPr lang="en-US" altLang="ja-JP" sz="4000" dirty="0" smtClean="0">
                <a:solidFill>
                  <a:srgbClr val="001570"/>
                </a:solidFill>
              </a:rPr>
              <a:t>    </a:t>
            </a:r>
            <a:r>
              <a:rPr kumimoji="1" lang="ja-JP" altLang="en-US" sz="4000" u="sng" dirty="0" smtClean="0">
                <a:solidFill>
                  <a:srgbClr val="001570"/>
                </a:solidFill>
              </a:rPr>
              <a:t>ように年代を推定できるのか</a:t>
            </a:r>
            <a:endParaRPr kumimoji="1" lang="ja-JP" altLang="en-US" sz="4000" u="sng" dirty="0">
              <a:solidFill>
                <a:srgbClr val="00157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993455" y="11621223"/>
            <a:ext cx="998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000" dirty="0" smtClean="0">
              <a:solidFill>
                <a:srgbClr val="001570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1599796" y="7456494"/>
            <a:ext cx="604926" cy="655592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1" name="円/楕円 100"/>
          <p:cNvSpPr/>
          <p:nvPr/>
        </p:nvSpPr>
        <p:spPr>
          <a:xfrm>
            <a:off x="2923007" y="10339467"/>
            <a:ext cx="497600" cy="199145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2" name="円/楕円 101"/>
          <p:cNvSpPr/>
          <p:nvPr/>
        </p:nvSpPr>
        <p:spPr>
          <a:xfrm>
            <a:off x="2930676" y="9650776"/>
            <a:ext cx="155045" cy="90699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円/楕円 102"/>
          <p:cNvSpPr/>
          <p:nvPr/>
        </p:nvSpPr>
        <p:spPr>
          <a:xfrm>
            <a:off x="2881625" y="10138604"/>
            <a:ext cx="142209" cy="26687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37038" y="11499517"/>
            <a:ext cx="10449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>
                <a:solidFill>
                  <a:srgbClr val="001570"/>
                </a:solidFill>
              </a:rPr>
              <a:t>インターネットアーカイブにある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過去</a:t>
            </a:r>
            <a:r>
              <a:rPr lang="ja-JP" altLang="en-US" sz="4000" dirty="0">
                <a:solidFill>
                  <a:srgbClr val="001570"/>
                </a:solidFill>
              </a:rPr>
              <a:t>～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現在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ページを複数</a:t>
            </a:r>
            <a:r>
              <a:rPr lang="ja-JP" altLang="en-US" sz="4000" dirty="0">
                <a:solidFill>
                  <a:srgbClr val="001570"/>
                </a:solidFill>
              </a:rPr>
              <a:t>枚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キャプチャ</a:t>
            </a:r>
            <a:r>
              <a:rPr lang="ja-JP" altLang="en-US" sz="4000" dirty="0" smtClean="0">
                <a:solidFill>
                  <a:srgbClr val="001570"/>
                </a:solidFill>
              </a:rPr>
              <a:t>する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sz="4000" dirty="0" smtClean="0">
                <a:solidFill>
                  <a:srgbClr val="001570"/>
                </a:solidFill>
              </a:rPr>
              <a:t>Web</a:t>
            </a:r>
            <a:r>
              <a:rPr lang="ja-JP" altLang="en-US" sz="4000" dirty="0" smtClean="0">
                <a:solidFill>
                  <a:srgbClr val="001570"/>
                </a:solidFill>
              </a:rPr>
              <a:t>ページの画像を年代別にタグ付けしディープラーニングで学習</a:t>
            </a:r>
            <a:r>
              <a:rPr lang="ja-JP" altLang="en-US" sz="4000" dirty="0" smtClean="0">
                <a:solidFill>
                  <a:srgbClr val="001570"/>
                </a:solidFill>
              </a:rPr>
              <a:t>する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 smtClean="0">
                <a:solidFill>
                  <a:srgbClr val="001570"/>
                </a:solidFill>
              </a:rPr>
              <a:t>別の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ページ画像を与え年代を解析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する</a:t>
            </a:r>
            <a:endParaRPr kumimoji="1" lang="ja-JP" altLang="en-US" sz="4000" dirty="0">
              <a:solidFill>
                <a:srgbClr val="00157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05176" y="15205751"/>
            <a:ext cx="21001391" cy="41146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900" y="16168629"/>
            <a:ext cx="19535895" cy="3025447"/>
          </a:xfrm>
          <a:prstGeom prst="rect">
            <a:avLst/>
          </a:prstGeom>
        </p:spPr>
      </p:pic>
      <p:sp>
        <p:nvSpPr>
          <p:cNvPr id="96" name="テキスト ボックス 95"/>
          <p:cNvSpPr txBox="1"/>
          <p:nvPr/>
        </p:nvSpPr>
        <p:spPr>
          <a:xfrm>
            <a:off x="1153563" y="15254358"/>
            <a:ext cx="529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デザイン</a:t>
            </a:r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変化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49152" y="15396180"/>
            <a:ext cx="112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例．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Yahoo.com 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 – 2006 – 2012 - 2016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のデザインの変化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05177" y="19480019"/>
            <a:ext cx="8606821" cy="104936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3371" y="19631513"/>
            <a:ext cx="6694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画像の収集</a:t>
            </a:r>
            <a:endParaRPr lang="ja-JP" altLang="en-US" sz="72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08607" y="20831842"/>
            <a:ext cx="81245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ブラウザを自動操作するライブラリ</a:t>
            </a:r>
            <a:r>
              <a:rPr lang="en-US" altLang="ja-JP" sz="40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Selenium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を用い，スクリーンショット　　を自動化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Fortune Global 500</a:t>
            </a:r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2017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に制定された企業のホームページをリスト化し，取得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23" name="二等辺三角形 22"/>
          <p:cNvSpPr/>
          <p:nvPr/>
        </p:nvSpPr>
        <p:spPr>
          <a:xfrm rot="10800000">
            <a:off x="3420607" y="23947995"/>
            <a:ext cx="2227820" cy="576064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二等辺三角形 104"/>
          <p:cNvSpPr/>
          <p:nvPr/>
        </p:nvSpPr>
        <p:spPr>
          <a:xfrm rot="10800000">
            <a:off x="3415225" y="24323108"/>
            <a:ext cx="2227820" cy="576064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408607" y="25468534"/>
            <a:ext cx="812455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×"/>
            </a:pPr>
            <a:r>
              <a:rPr kumimoji="1" lang="ja-JP" altLang="en-US" sz="3600" dirty="0" smtClean="0">
                <a:solidFill>
                  <a:srgbClr val="001570"/>
                </a:solidFill>
                <a:latin typeface="+mn-ea"/>
              </a:rPr>
              <a:t>キャプチャのサイズを指定しているが，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サイズに</a:t>
            </a:r>
            <a:r>
              <a:rPr kumimoji="1" lang="ja-JP" altLang="en-US" sz="3600" dirty="0" smtClean="0">
                <a:solidFill>
                  <a:srgbClr val="001570"/>
                </a:solidFill>
                <a:latin typeface="+mn-ea"/>
              </a:rPr>
              <a:t>ばらつきが出てしまった</a:t>
            </a:r>
            <a:endParaRPr kumimoji="1" lang="en-US" altLang="ja-JP" sz="3600" dirty="0" smtClean="0">
              <a:solidFill>
                <a:srgbClr val="001570"/>
              </a:solidFill>
              <a:latin typeface="+mn-ea"/>
            </a:endParaRPr>
          </a:p>
          <a:p>
            <a:pPr marL="285750" indent="-285750">
              <a:buFontTx/>
              <a:buChar char="×"/>
            </a:pPr>
            <a:endParaRPr kumimoji="1" lang="en-US" altLang="ja-JP" sz="1600" dirty="0" smtClean="0">
              <a:solidFill>
                <a:srgbClr val="001570"/>
              </a:solidFill>
              <a:latin typeface="+mn-ea"/>
            </a:endParaRPr>
          </a:p>
          <a:p>
            <a:pPr marL="571500" indent="-571500">
              <a:buFontTx/>
              <a:buChar char="×"/>
            </a:pP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インターネットアーカイブの処理落ちによるエラー画像も複数枚あった</a:t>
            </a:r>
            <a:endParaRPr lang="en-US" altLang="ja-JP" sz="3600" dirty="0">
              <a:solidFill>
                <a:srgbClr val="001570"/>
              </a:solidFill>
              <a:latin typeface="+mn-ea"/>
            </a:endParaRPr>
          </a:p>
          <a:p>
            <a:pPr marL="342900" indent="-342900">
              <a:buFontTx/>
              <a:buChar char="×"/>
            </a:pPr>
            <a:endParaRPr lang="en-US" altLang="ja-JP" sz="2400" dirty="0">
              <a:solidFill>
                <a:srgbClr val="001570"/>
              </a:solidFill>
              <a:latin typeface="+mn-ea"/>
            </a:endParaRPr>
          </a:p>
          <a:p>
            <a:pPr marL="571500" indent="-571500">
              <a:buFontTx/>
              <a:buChar char="○"/>
            </a:pPr>
            <a:r>
              <a:rPr lang="ja-JP" altLang="en-US" sz="3600" dirty="0">
                <a:solidFill>
                  <a:srgbClr val="001570"/>
                </a:solidFill>
                <a:latin typeface="+mn-ea"/>
              </a:rPr>
              <a:t>上記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のエラー画像を除き</a:t>
            </a:r>
            <a:r>
              <a:rPr lang="en-US" altLang="ja-JP" sz="4800" dirty="0" smtClean="0">
                <a:solidFill>
                  <a:srgbClr val="001570"/>
                </a:solidFill>
                <a:latin typeface="+mn-ea"/>
              </a:rPr>
              <a:t>7349</a:t>
            </a:r>
            <a:r>
              <a:rPr lang="ja-JP" altLang="en-US" sz="4800" dirty="0" smtClean="0">
                <a:solidFill>
                  <a:srgbClr val="001570"/>
                </a:solidFill>
                <a:latin typeface="+mn-ea"/>
              </a:rPr>
              <a:t>枚</a:t>
            </a:r>
            <a:r>
              <a:rPr lang="ja-JP" altLang="en-US" sz="3600" dirty="0" smtClean="0">
                <a:solidFill>
                  <a:srgbClr val="001570"/>
                </a:solidFill>
                <a:latin typeface="+mn-ea"/>
              </a:rPr>
              <a:t>のキャプチャを取得した</a:t>
            </a:r>
            <a:endParaRPr lang="en-US" altLang="ja-JP" sz="3600" dirty="0" smtClean="0">
              <a:solidFill>
                <a:srgbClr val="001570"/>
              </a:solidFill>
              <a:latin typeface="+mn-ea"/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953107" y="19496973"/>
            <a:ext cx="12253461" cy="104936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9066975" y="19631513"/>
            <a:ext cx="410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進捗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9196591" y="20831842"/>
            <a:ext cx="6033314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CNN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を使った学習を行った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訓練</a:t>
            </a:r>
            <a:r>
              <a:rPr lang="ja-JP" altLang="en-US" sz="32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…7000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学習データ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…349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endParaRPr lang="en-US" altLang="ja-JP" sz="18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結果は以下の通り↓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小塚ゴシック Pr6N EL" panose="020B0200000000000000" pitchFamily="34" charset="-128"/>
              <a:buChar char=" "/>
            </a:pPr>
            <a:r>
              <a:rPr lang="ja-JP" altLang="en-US" sz="36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年代のばらつきがひどく</a:t>
            </a:r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571500" indent="-571500">
              <a:buFont typeface="小塚ゴシック Pr6N EL" panose="020B0200000000000000" pitchFamily="34" charset="-128"/>
              <a:buChar char=" "/>
            </a:pPr>
            <a:r>
              <a:rPr lang="ja-JP" altLang="en-US" sz="36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正解とは程遠かった</a:t>
            </a:r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75" y="23900516"/>
            <a:ext cx="6650076" cy="3973316"/>
          </a:xfrm>
          <a:prstGeom prst="rect">
            <a:avLst/>
          </a:prstGeom>
        </p:spPr>
      </p:pic>
      <p:sp>
        <p:nvSpPr>
          <p:cNvPr id="110" name="テキスト ボックス 109"/>
          <p:cNvSpPr txBox="1"/>
          <p:nvPr/>
        </p:nvSpPr>
        <p:spPr>
          <a:xfrm>
            <a:off x="15435227" y="19606099"/>
            <a:ext cx="410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72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今後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14925992" y="20831842"/>
            <a:ext cx="6033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画像の収集を続け，訓練デー　タを増やす</a:t>
            </a:r>
            <a:endParaRPr kumimoji="1"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画像のリサイズを洗練させ，　解析の効率を向上させる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別の機械学習ライブラリを使用する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29" y="27520568"/>
            <a:ext cx="4601915" cy="1863836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883" y="25281492"/>
            <a:ext cx="3042480" cy="1653337"/>
          </a:xfrm>
          <a:prstGeom prst="rect">
            <a:avLst/>
          </a:prstGeom>
        </p:spPr>
      </p:pic>
      <p:sp>
        <p:nvSpPr>
          <p:cNvPr id="115" name="テキスト ボックス 114"/>
          <p:cNvSpPr txBox="1"/>
          <p:nvPr/>
        </p:nvSpPr>
        <p:spPr>
          <a:xfrm>
            <a:off x="15009373" y="25545478"/>
            <a:ext cx="6115549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4800" dirty="0" smtClean="0">
              <a:latin typeface="+mn-ea"/>
            </a:endParaRPr>
          </a:p>
          <a:p>
            <a:pPr algn="ctr"/>
            <a:r>
              <a:rPr lang="en-US" altLang="ja-JP" sz="6000" dirty="0" err="1" smtClean="0">
                <a:latin typeface="+mn-ea"/>
              </a:rPr>
              <a:t>Tensorflow</a:t>
            </a:r>
            <a:endParaRPr lang="en-US" altLang="ja-JP" sz="60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endParaRPr lang="en-US" altLang="ja-JP" sz="1050" dirty="0" smtClean="0">
              <a:latin typeface="+mn-ea"/>
            </a:endParaRPr>
          </a:p>
          <a:p>
            <a:endParaRPr lang="en-US" altLang="ja-JP" sz="28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6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11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en-US" altLang="ja-JP" sz="4400" dirty="0" smtClean="0">
                <a:latin typeface="+mn-ea"/>
              </a:rPr>
              <a:t>Neural Network Console</a:t>
            </a: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5027800" y="24386661"/>
            <a:ext cx="603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dirty="0" smtClean="0">
                <a:solidFill>
                  <a:srgbClr val="0FD6DB"/>
                </a:solidFill>
                <a:latin typeface="+mn-ea"/>
              </a:rPr>
              <a:t>ライブラリの例</a:t>
            </a:r>
            <a:endParaRPr lang="en-US" altLang="ja-JP" sz="5400" dirty="0" smtClean="0">
              <a:solidFill>
                <a:srgbClr val="0FD6DB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4679</TotalTime>
  <Words>279</Words>
  <Application>Microsoft Office PowerPoint</Application>
  <PresentationFormat>ユーザー設定</PresentationFormat>
  <Paragraphs>62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ＭＳ Ｐゴシック</vt:lpstr>
      <vt:lpstr>小塚ゴシック Pr6N EL</vt:lpstr>
      <vt:lpstr>小塚ゴシック Pr6N L</vt:lpstr>
      <vt:lpstr>小塚ゴシック Pro R</vt:lpstr>
      <vt:lpstr>Arial</vt:lpstr>
      <vt:lpstr>Calibri</vt:lpstr>
      <vt:lpstr>Calibri Light</vt:lpstr>
      <vt:lpstr>Haettenschweiler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masuda</cp:lastModifiedBy>
  <cp:revision>362</cp:revision>
  <cp:lastPrinted>2016-12-13T09:14:26Z</cp:lastPrinted>
  <dcterms:created xsi:type="dcterms:W3CDTF">2014-09-26T05:41:04Z</dcterms:created>
  <dcterms:modified xsi:type="dcterms:W3CDTF">2017-10-11T05:28:07Z</dcterms:modified>
</cp:coreProperties>
</file>