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275213"/>
  <p:notesSz cx="6797675" cy="9926638"/>
  <p:defaultTextStyle>
    <a:defPPr>
      <a:defRPr lang="ja-JP"/>
    </a:defPPr>
    <a:lvl1pPr marL="0" algn="l" defTabSz="2479670" rtl="0" eaLnBrk="1" latinLnBrk="0" hangingPunct="1">
      <a:defRPr kumimoji="1" sz="4881" kern="1200">
        <a:solidFill>
          <a:schemeClr val="tx1"/>
        </a:solidFill>
        <a:latin typeface="+mn-lt"/>
        <a:ea typeface="+mn-ea"/>
        <a:cs typeface="+mn-cs"/>
      </a:defRPr>
    </a:lvl1pPr>
    <a:lvl2pPr marL="1239835" algn="l" defTabSz="2479670" rtl="0" eaLnBrk="1" latinLnBrk="0" hangingPunct="1">
      <a:defRPr kumimoji="1" sz="4881" kern="1200">
        <a:solidFill>
          <a:schemeClr val="tx1"/>
        </a:solidFill>
        <a:latin typeface="+mn-lt"/>
        <a:ea typeface="+mn-ea"/>
        <a:cs typeface="+mn-cs"/>
      </a:defRPr>
    </a:lvl2pPr>
    <a:lvl3pPr marL="2479670" algn="l" defTabSz="2479670" rtl="0" eaLnBrk="1" latinLnBrk="0" hangingPunct="1">
      <a:defRPr kumimoji="1" sz="4881" kern="1200">
        <a:solidFill>
          <a:schemeClr val="tx1"/>
        </a:solidFill>
        <a:latin typeface="+mn-lt"/>
        <a:ea typeface="+mn-ea"/>
        <a:cs typeface="+mn-cs"/>
      </a:defRPr>
    </a:lvl3pPr>
    <a:lvl4pPr marL="3719505" algn="l" defTabSz="2479670" rtl="0" eaLnBrk="1" latinLnBrk="0" hangingPunct="1">
      <a:defRPr kumimoji="1" sz="4881" kern="1200">
        <a:solidFill>
          <a:schemeClr val="tx1"/>
        </a:solidFill>
        <a:latin typeface="+mn-lt"/>
        <a:ea typeface="+mn-ea"/>
        <a:cs typeface="+mn-cs"/>
      </a:defRPr>
    </a:lvl4pPr>
    <a:lvl5pPr marL="4959340" algn="l" defTabSz="2479670" rtl="0" eaLnBrk="1" latinLnBrk="0" hangingPunct="1">
      <a:defRPr kumimoji="1" sz="4881" kern="1200">
        <a:solidFill>
          <a:schemeClr val="tx1"/>
        </a:solidFill>
        <a:latin typeface="+mn-lt"/>
        <a:ea typeface="+mn-ea"/>
        <a:cs typeface="+mn-cs"/>
      </a:defRPr>
    </a:lvl5pPr>
    <a:lvl6pPr marL="6199175" algn="l" defTabSz="2479670" rtl="0" eaLnBrk="1" latinLnBrk="0" hangingPunct="1">
      <a:defRPr kumimoji="1" sz="4881" kern="1200">
        <a:solidFill>
          <a:schemeClr val="tx1"/>
        </a:solidFill>
        <a:latin typeface="+mn-lt"/>
        <a:ea typeface="+mn-ea"/>
        <a:cs typeface="+mn-cs"/>
      </a:defRPr>
    </a:lvl6pPr>
    <a:lvl7pPr marL="7439010" algn="l" defTabSz="2479670" rtl="0" eaLnBrk="1" latinLnBrk="0" hangingPunct="1">
      <a:defRPr kumimoji="1" sz="4881" kern="1200">
        <a:solidFill>
          <a:schemeClr val="tx1"/>
        </a:solidFill>
        <a:latin typeface="+mn-lt"/>
        <a:ea typeface="+mn-ea"/>
        <a:cs typeface="+mn-cs"/>
      </a:defRPr>
    </a:lvl7pPr>
    <a:lvl8pPr marL="8678845" algn="l" defTabSz="2479670" rtl="0" eaLnBrk="1" latinLnBrk="0" hangingPunct="1">
      <a:defRPr kumimoji="1" sz="4881" kern="1200">
        <a:solidFill>
          <a:schemeClr val="tx1"/>
        </a:solidFill>
        <a:latin typeface="+mn-lt"/>
        <a:ea typeface="+mn-ea"/>
        <a:cs typeface="+mn-cs"/>
      </a:defRPr>
    </a:lvl8pPr>
    <a:lvl9pPr marL="9918680" algn="l" defTabSz="2479670" rtl="0" eaLnBrk="1" latinLnBrk="0" hangingPunct="1">
      <a:defRPr kumimoji="1"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26" d="100"/>
          <a:sy n="26" d="100"/>
        </p:scale>
        <p:origin x="30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35F74AC-96FE-4400-B77B-3C379D56E07B}" type="datetimeFigureOut">
              <a:rPr kumimoji="1" lang="ja-JP" altLang="en-US" smtClean="0"/>
              <a:t>2016/12/14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1510045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35F74AC-96FE-4400-B77B-3C379D56E07B}" type="datetimeFigureOut">
              <a:rPr kumimoji="1" lang="ja-JP" altLang="en-US" smtClean="0"/>
              <a:t>2016/12/14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100184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35F74AC-96FE-4400-B77B-3C379D56E07B}" type="datetimeFigureOut">
              <a:rPr kumimoji="1" lang="ja-JP" altLang="en-US" smtClean="0"/>
              <a:t>2016/12/14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1097529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35F74AC-96FE-4400-B77B-3C379D56E07B}" type="datetimeFigureOut">
              <a:rPr kumimoji="1" lang="ja-JP" altLang="en-US" smtClean="0"/>
              <a:t>2016/12/14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2658754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35F74AC-96FE-4400-B77B-3C379D56E07B}" type="datetimeFigureOut">
              <a:rPr kumimoji="1" lang="ja-JP" altLang="en-US" smtClean="0"/>
              <a:t>2016/12/14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2167241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35F74AC-96FE-4400-B77B-3C379D56E07B}" type="datetimeFigureOut">
              <a:rPr kumimoji="1" lang="ja-JP" altLang="en-US" smtClean="0"/>
              <a:t>2016/12/14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1910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472912" y="11058863"/>
            <a:ext cx="9046274" cy="1626592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825461" y="11058863"/>
            <a:ext cx="9090826" cy="1626592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35F74AC-96FE-4400-B77B-3C379D56E07B}" type="datetimeFigureOut">
              <a:rPr kumimoji="1" lang="ja-JP" altLang="en-US" smtClean="0"/>
              <a:t>2016/12/14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2593019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35F74AC-96FE-4400-B77B-3C379D56E07B}" type="datetimeFigureOut">
              <a:rPr kumimoji="1" lang="ja-JP" altLang="en-US" smtClean="0"/>
              <a:t>2016/12/14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1189231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5F74AC-96FE-4400-B77B-3C379D56E07B}" type="datetimeFigureOut">
              <a:rPr kumimoji="1" lang="ja-JP" altLang="en-US" smtClean="0"/>
              <a:t>2016/12/14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1258157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35F74AC-96FE-4400-B77B-3C379D56E07B}" type="datetimeFigureOut">
              <a:rPr kumimoji="1" lang="ja-JP" altLang="en-US" smtClean="0"/>
              <a:t>2016/12/14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64486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ja-JP" altLang="en-US" smtClean="0"/>
              <a:t>図を追加</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35F74AC-96FE-4400-B77B-3C379D56E07B}" type="datetimeFigureOut">
              <a:rPr kumimoji="1" lang="ja-JP" altLang="en-US" smtClean="0"/>
              <a:t>2016/12/14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147008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B35F74AC-96FE-4400-B77B-3C379D56E07B}" type="datetimeFigureOut">
              <a:rPr kumimoji="1" lang="ja-JP" altLang="en-US" smtClean="0"/>
              <a:t>2016/12/14</a:t>
            </a:fld>
            <a:endParaRPr kumimoji="1" lang="ja-JP"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C90964AB-ED61-4230-A3BD-5486047AC16C}" type="slidenum">
              <a:rPr kumimoji="1" lang="ja-JP" altLang="en-US" smtClean="0"/>
              <a:t>‹#›</a:t>
            </a:fld>
            <a:endParaRPr kumimoji="1" lang="ja-JP" altLang="en-US"/>
          </a:p>
        </p:txBody>
      </p:sp>
    </p:spTree>
    <p:extLst>
      <p:ext uri="{BB962C8B-B14F-4D97-AF65-F5344CB8AC3E}">
        <p14:creationId xmlns:p14="http://schemas.microsoft.com/office/powerpoint/2010/main" val="40573592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kumimoji="1"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kumimoji="1"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kumimoji="1"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kumimoji="1"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9pPr>
    </p:bodyStyle>
    <p:otherStyle>
      <a:defPPr>
        <a:defRPr lang="en-US"/>
      </a:defPPr>
      <a:lvl1pPr marL="0" algn="l" defTabSz="2138324" rtl="0" eaLnBrk="1" latinLnBrk="0" hangingPunct="1">
        <a:defRPr kumimoji="1" sz="4209" kern="1200">
          <a:solidFill>
            <a:schemeClr val="tx1"/>
          </a:solidFill>
          <a:latin typeface="+mn-lt"/>
          <a:ea typeface="+mn-ea"/>
          <a:cs typeface="+mn-cs"/>
        </a:defRPr>
      </a:lvl1pPr>
      <a:lvl2pPr marL="1069162" algn="l" defTabSz="2138324" rtl="0" eaLnBrk="1" latinLnBrk="0" hangingPunct="1">
        <a:defRPr kumimoji="1" sz="4209" kern="1200">
          <a:solidFill>
            <a:schemeClr val="tx1"/>
          </a:solidFill>
          <a:latin typeface="+mn-lt"/>
          <a:ea typeface="+mn-ea"/>
          <a:cs typeface="+mn-cs"/>
        </a:defRPr>
      </a:lvl2pPr>
      <a:lvl3pPr marL="2138324" algn="l" defTabSz="2138324" rtl="0" eaLnBrk="1" latinLnBrk="0" hangingPunct="1">
        <a:defRPr kumimoji="1" sz="4209" kern="1200">
          <a:solidFill>
            <a:schemeClr val="tx1"/>
          </a:solidFill>
          <a:latin typeface="+mn-lt"/>
          <a:ea typeface="+mn-ea"/>
          <a:cs typeface="+mn-cs"/>
        </a:defRPr>
      </a:lvl3pPr>
      <a:lvl4pPr marL="3207487" algn="l" defTabSz="2138324" rtl="0" eaLnBrk="1" latinLnBrk="0" hangingPunct="1">
        <a:defRPr kumimoji="1" sz="4209" kern="1200">
          <a:solidFill>
            <a:schemeClr val="tx1"/>
          </a:solidFill>
          <a:latin typeface="+mn-lt"/>
          <a:ea typeface="+mn-ea"/>
          <a:cs typeface="+mn-cs"/>
        </a:defRPr>
      </a:lvl4pPr>
      <a:lvl5pPr marL="4276649" algn="l" defTabSz="2138324" rtl="0" eaLnBrk="1" latinLnBrk="0" hangingPunct="1">
        <a:defRPr kumimoji="1" sz="4209" kern="1200">
          <a:solidFill>
            <a:schemeClr val="tx1"/>
          </a:solidFill>
          <a:latin typeface="+mn-lt"/>
          <a:ea typeface="+mn-ea"/>
          <a:cs typeface="+mn-cs"/>
        </a:defRPr>
      </a:lvl5pPr>
      <a:lvl6pPr marL="5345811" algn="l" defTabSz="2138324" rtl="0" eaLnBrk="1" latinLnBrk="0" hangingPunct="1">
        <a:defRPr kumimoji="1" sz="4209" kern="1200">
          <a:solidFill>
            <a:schemeClr val="tx1"/>
          </a:solidFill>
          <a:latin typeface="+mn-lt"/>
          <a:ea typeface="+mn-ea"/>
          <a:cs typeface="+mn-cs"/>
        </a:defRPr>
      </a:lvl6pPr>
      <a:lvl7pPr marL="6414973" algn="l" defTabSz="2138324" rtl="0" eaLnBrk="1" latinLnBrk="0" hangingPunct="1">
        <a:defRPr kumimoji="1" sz="4209" kern="1200">
          <a:solidFill>
            <a:schemeClr val="tx1"/>
          </a:solidFill>
          <a:latin typeface="+mn-lt"/>
          <a:ea typeface="+mn-ea"/>
          <a:cs typeface="+mn-cs"/>
        </a:defRPr>
      </a:lvl7pPr>
      <a:lvl8pPr marL="7484135" algn="l" defTabSz="2138324" rtl="0" eaLnBrk="1" latinLnBrk="0" hangingPunct="1">
        <a:defRPr kumimoji="1" sz="4209" kern="1200">
          <a:solidFill>
            <a:schemeClr val="tx1"/>
          </a:solidFill>
          <a:latin typeface="+mn-lt"/>
          <a:ea typeface="+mn-ea"/>
          <a:cs typeface="+mn-cs"/>
        </a:defRPr>
      </a:lvl8pPr>
      <a:lvl9pPr marL="8553298" algn="l" defTabSz="2138324" rtl="0" eaLnBrk="1" latinLnBrk="0" hangingPunct="1">
        <a:defRPr kumimoji="1"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208316" y="342900"/>
            <a:ext cx="16980931" cy="1015663"/>
          </a:xfrm>
          <a:prstGeom prst="rect">
            <a:avLst/>
          </a:prstGeom>
          <a:noFill/>
        </p:spPr>
        <p:txBody>
          <a:bodyPr wrap="none" rtlCol="0">
            <a:spAutoFit/>
          </a:bodyPr>
          <a:lstStyle/>
          <a:p>
            <a:pPr algn="ctr"/>
            <a:r>
              <a:rPr lang="ja-JP" altLang="en-US" sz="6000" dirty="0" smtClean="0"/>
              <a:t>視線検知を用いたリモコンと視線アートアプリの提案</a:t>
            </a:r>
            <a:endParaRPr kumimoji="1" lang="ja-JP" altLang="en-US" sz="6000" dirty="0"/>
          </a:p>
        </p:txBody>
      </p:sp>
      <p:sp>
        <p:nvSpPr>
          <p:cNvPr id="5" name="テキスト ボックス 4"/>
          <p:cNvSpPr txBox="1"/>
          <p:nvPr/>
        </p:nvSpPr>
        <p:spPr>
          <a:xfrm>
            <a:off x="4196034" y="1358563"/>
            <a:ext cx="13005483" cy="923330"/>
          </a:xfrm>
          <a:prstGeom prst="rect">
            <a:avLst/>
          </a:prstGeom>
          <a:noFill/>
        </p:spPr>
        <p:txBody>
          <a:bodyPr wrap="none" rtlCol="0">
            <a:spAutoFit/>
          </a:bodyPr>
          <a:lstStyle/>
          <a:p>
            <a:pPr algn="ctr"/>
            <a:r>
              <a:rPr kumimoji="1" lang="en-US" altLang="ja-JP" sz="5400" dirty="0" smtClean="0">
                <a:latin typeface="+mj-ea"/>
                <a:ea typeface="+mj-ea"/>
              </a:rPr>
              <a:t>PM</a:t>
            </a:r>
            <a:r>
              <a:rPr kumimoji="1" lang="ja-JP" altLang="en-US" sz="5400" dirty="0" smtClean="0">
                <a:latin typeface="+mj-ea"/>
                <a:ea typeface="+mj-ea"/>
              </a:rPr>
              <a:t>コース　矢吹研究室　</a:t>
            </a:r>
            <a:r>
              <a:rPr kumimoji="1" lang="en-US" altLang="ja-JP" sz="5400" dirty="0" smtClean="0">
                <a:latin typeface="+mj-ea"/>
                <a:ea typeface="+mj-ea"/>
              </a:rPr>
              <a:t>1442043</a:t>
            </a:r>
            <a:r>
              <a:rPr kumimoji="1" lang="ja-JP" altLang="en-US" sz="5400" dirty="0" smtClean="0">
                <a:latin typeface="+mj-ea"/>
                <a:ea typeface="+mj-ea"/>
              </a:rPr>
              <a:t>　川崎貴雅</a:t>
            </a:r>
            <a:endParaRPr kumimoji="1" lang="ja-JP" altLang="en-US" sz="5400" dirty="0">
              <a:latin typeface="+mj-ea"/>
              <a:ea typeface="+mj-ea"/>
            </a:endParaRPr>
          </a:p>
        </p:txBody>
      </p:sp>
      <p:sp>
        <p:nvSpPr>
          <p:cNvPr id="9" name="テキスト ボックス 8"/>
          <p:cNvSpPr txBox="1"/>
          <p:nvPr/>
        </p:nvSpPr>
        <p:spPr>
          <a:xfrm>
            <a:off x="2095500" y="4229100"/>
            <a:ext cx="184731" cy="843436"/>
          </a:xfrm>
          <a:prstGeom prst="rect">
            <a:avLst/>
          </a:prstGeom>
          <a:noFill/>
        </p:spPr>
        <p:txBody>
          <a:bodyPr wrap="none" rtlCol="0">
            <a:spAutoFit/>
          </a:bodyPr>
          <a:lstStyle/>
          <a:p>
            <a:endParaRPr kumimoji="1" lang="ja-JP" altLang="en-US" dirty="0"/>
          </a:p>
        </p:txBody>
      </p:sp>
      <p:sp>
        <p:nvSpPr>
          <p:cNvPr id="11" name="テキスト ボックス 10"/>
          <p:cNvSpPr txBox="1"/>
          <p:nvPr/>
        </p:nvSpPr>
        <p:spPr>
          <a:xfrm>
            <a:off x="3362475" y="2685882"/>
            <a:ext cx="17403875" cy="2308324"/>
          </a:xfrm>
          <a:prstGeom prst="rect">
            <a:avLst/>
          </a:prstGeom>
          <a:noFill/>
        </p:spPr>
        <p:txBody>
          <a:bodyPr wrap="square" rtlCol="0">
            <a:spAutoFit/>
          </a:bodyPr>
          <a:lstStyle/>
          <a:p>
            <a:r>
              <a:rPr lang="ja-JP" altLang="en-US" sz="3600" dirty="0" smtClean="0"/>
              <a:t>中小企業　　　　　　　　　　　</a:t>
            </a:r>
            <a:r>
              <a:rPr lang="ja-JP" altLang="en-US" sz="3600" dirty="0" smtClean="0"/>
              <a:t>　　知的</a:t>
            </a:r>
            <a:r>
              <a:rPr lang="ja-JP" altLang="en-US" sz="3600" dirty="0" smtClean="0"/>
              <a:t>財産や商品アイディアを持たない．</a:t>
            </a:r>
            <a:endParaRPr lang="en-US" altLang="ja-JP" sz="3600" dirty="0" smtClean="0"/>
          </a:p>
          <a:p>
            <a:endParaRPr kumimoji="1" lang="en-US" altLang="ja-JP" sz="3600" dirty="0" smtClean="0"/>
          </a:p>
          <a:p>
            <a:r>
              <a:rPr kumimoji="1" lang="ja-JP" altLang="en-US" sz="3600" dirty="0" smtClean="0"/>
              <a:t>大企業・大学　　　　　</a:t>
            </a:r>
            <a:r>
              <a:rPr lang="ja-JP" altLang="en-US" sz="3600" dirty="0"/>
              <a:t> </a:t>
            </a:r>
            <a:r>
              <a:rPr lang="ja-JP" altLang="en-US" sz="3600" dirty="0" smtClean="0"/>
              <a:t> </a:t>
            </a:r>
            <a:r>
              <a:rPr kumimoji="1" lang="ja-JP" altLang="en-US" sz="3600" dirty="0" smtClean="0"/>
              <a:t>　　　</a:t>
            </a:r>
            <a:r>
              <a:rPr kumimoji="1" lang="ja-JP" altLang="en-US" sz="3600" dirty="0" smtClean="0"/>
              <a:t>　　規模</a:t>
            </a:r>
            <a:r>
              <a:rPr lang="ja-JP" altLang="en-US" sz="3600" dirty="0"/>
              <a:t>の</a:t>
            </a:r>
            <a:r>
              <a:rPr kumimoji="1" lang="ja-JP" altLang="en-US" sz="3600" dirty="0" smtClean="0"/>
              <a:t>小ささ</a:t>
            </a:r>
            <a:r>
              <a:rPr kumimoji="1" lang="ja-JP" altLang="en-US" sz="3600" dirty="0" smtClean="0"/>
              <a:t>から使われない特許がある．</a:t>
            </a:r>
            <a:endParaRPr kumimoji="1" lang="en-US" altLang="ja-JP" sz="3600" dirty="0" smtClean="0"/>
          </a:p>
          <a:p>
            <a:r>
              <a:rPr kumimoji="1" lang="ja-JP" altLang="en-US" sz="3600" dirty="0" smtClean="0"/>
              <a:t>　　　　　　　　　　　　　　　　   </a:t>
            </a:r>
            <a:r>
              <a:rPr kumimoji="1" lang="ja-JP" altLang="en-US" sz="3600" dirty="0" smtClean="0"/>
              <a:t>　　未使用</a:t>
            </a:r>
            <a:r>
              <a:rPr kumimoji="1" lang="ja-JP" altLang="en-US" sz="3600" dirty="0" smtClean="0"/>
              <a:t>特許の一部に開放特許がある．</a:t>
            </a:r>
            <a:endParaRPr kumimoji="1" lang="en-US" altLang="ja-JP" sz="3600" dirty="0" smtClean="0"/>
          </a:p>
        </p:txBody>
      </p:sp>
      <p:sp>
        <p:nvSpPr>
          <p:cNvPr id="15" name="テキスト ボックス 14"/>
          <p:cNvSpPr txBox="1"/>
          <p:nvPr/>
        </p:nvSpPr>
        <p:spPr>
          <a:xfrm>
            <a:off x="631200" y="6427605"/>
            <a:ext cx="20135150" cy="1323439"/>
          </a:xfrm>
          <a:prstGeom prst="rect">
            <a:avLst/>
          </a:prstGeom>
          <a:noFill/>
        </p:spPr>
        <p:txBody>
          <a:bodyPr wrap="square" rtlCol="0">
            <a:spAutoFit/>
          </a:bodyPr>
          <a:lstStyle/>
          <a:p>
            <a:r>
              <a:rPr kumimoji="1" lang="ja-JP" altLang="en-US" sz="8000" dirty="0" smtClean="0">
                <a:solidFill>
                  <a:srgbClr val="FF0000"/>
                </a:solidFill>
              </a:rPr>
              <a:t>しかし，開放特許が十分に活用されていない！</a:t>
            </a:r>
            <a:endParaRPr kumimoji="1" lang="ja-JP" altLang="en-US" sz="8000" dirty="0">
              <a:solidFill>
                <a:srgbClr val="FF0000"/>
              </a:solidFill>
            </a:endParaRPr>
          </a:p>
        </p:txBody>
      </p:sp>
      <p:sp>
        <p:nvSpPr>
          <p:cNvPr id="16" name="テキスト ボックス 15"/>
          <p:cNvSpPr txBox="1"/>
          <p:nvPr/>
        </p:nvSpPr>
        <p:spPr>
          <a:xfrm>
            <a:off x="2038398" y="8370996"/>
            <a:ext cx="17150849" cy="1446550"/>
          </a:xfrm>
          <a:prstGeom prst="rect">
            <a:avLst/>
          </a:prstGeom>
          <a:noFill/>
        </p:spPr>
        <p:txBody>
          <a:bodyPr wrap="none" rtlCol="0">
            <a:spAutoFit/>
          </a:bodyPr>
          <a:lstStyle/>
          <a:p>
            <a:r>
              <a:rPr kumimoji="1" lang="ja-JP" altLang="en-US" sz="4400" dirty="0" smtClean="0"/>
              <a:t>開放特許の活用のため学生から斬新な商品アイディアの創出してもらい</a:t>
            </a:r>
            <a:endParaRPr kumimoji="1" lang="en-US" altLang="ja-JP" sz="4400" dirty="0" smtClean="0"/>
          </a:p>
          <a:p>
            <a:r>
              <a:rPr kumimoji="1" lang="ja-JP" altLang="en-US" sz="4400" dirty="0" smtClean="0"/>
              <a:t>商品化を希望する企業とマッチングさせる</a:t>
            </a:r>
            <a:r>
              <a:rPr lang="ja-JP" altLang="en-US" sz="4400" dirty="0" smtClean="0"/>
              <a:t>．</a:t>
            </a:r>
            <a:endParaRPr lang="en-US" altLang="ja-JP" sz="4400" dirty="0" smtClean="0"/>
          </a:p>
        </p:txBody>
      </p:sp>
      <p:sp>
        <p:nvSpPr>
          <p:cNvPr id="17" name="正方形/長方形 16"/>
          <p:cNvSpPr/>
          <p:nvPr/>
        </p:nvSpPr>
        <p:spPr>
          <a:xfrm>
            <a:off x="247583" y="2689652"/>
            <a:ext cx="1581217" cy="1106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smtClean="0"/>
              <a:t>背景</a:t>
            </a:r>
            <a:endParaRPr kumimoji="1" lang="ja-JP" altLang="en-US" sz="4800" dirty="0"/>
          </a:p>
        </p:txBody>
      </p:sp>
      <p:sp>
        <p:nvSpPr>
          <p:cNvPr id="25" name="テキスト ボックス 24"/>
          <p:cNvSpPr txBox="1"/>
          <p:nvPr/>
        </p:nvSpPr>
        <p:spPr>
          <a:xfrm>
            <a:off x="2563985" y="11090224"/>
            <a:ext cx="17487900" cy="1594539"/>
          </a:xfrm>
          <a:prstGeom prst="rect">
            <a:avLst/>
          </a:prstGeom>
          <a:noFill/>
        </p:spPr>
        <p:txBody>
          <a:bodyPr wrap="square" rtlCol="0">
            <a:spAutoFit/>
          </a:bodyPr>
          <a:lstStyle/>
          <a:p>
            <a:r>
              <a:rPr lang="ja-JP" altLang="en-US" dirty="0" smtClean="0"/>
              <a:t>富士通の開放特許技術を活用して</a:t>
            </a:r>
            <a:r>
              <a:rPr lang="ja-JP" altLang="en-US" dirty="0"/>
              <a:t>，</a:t>
            </a:r>
            <a:r>
              <a:rPr lang="ja-JP" altLang="en-US" dirty="0" smtClean="0"/>
              <a:t>斬新な商品アイディアを提示中小企業の新事業に繋がるようにする．</a:t>
            </a:r>
            <a:endParaRPr kumimoji="1" lang="en-US" altLang="ja-JP" dirty="0" smtClean="0"/>
          </a:p>
        </p:txBody>
      </p:sp>
      <p:sp>
        <p:nvSpPr>
          <p:cNvPr id="28" name="テキスト ボックス 27"/>
          <p:cNvSpPr txBox="1"/>
          <p:nvPr/>
        </p:nvSpPr>
        <p:spPr>
          <a:xfrm>
            <a:off x="2563985" y="13716469"/>
            <a:ext cx="16978672" cy="1594539"/>
          </a:xfrm>
          <a:prstGeom prst="rect">
            <a:avLst/>
          </a:prstGeom>
          <a:noFill/>
        </p:spPr>
        <p:txBody>
          <a:bodyPr wrap="square" rtlCol="0">
            <a:spAutoFit/>
          </a:bodyPr>
          <a:lstStyle/>
          <a:p>
            <a:r>
              <a:rPr kumimoji="1" lang="en-US" altLang="ja-JP" dirty="0" smtClean="0"/>
              <a:t>PM</a:t>
            </a:r>
            <a:r>
              <a:rPr kumimoji="1" lang="ja-JP" altLang="en-US" dirty="0" smtClean="0"/>
              <a:t>学科とデザイン科学科共同で商品アイディアを創出する．</a:t>
            </a:r>
            <a:endParaRPr kumimoji="1" lang="en-US" altLang="ja-JP" dirty="0" smtClean="0"/>
          </a:p>
          <a:p>
            <a:r>
              <a:rPr kumimoji="1" lang="ja-JP" altLang="en-US" dirty="0" smtClean="0"/>
              <a:t>下記は作業</a:t>
            </a:r>
            <a:r>
              <a:rPr kumimoji="1" lang="ja-JP" altLang="en-US" dirty="0" smtClean="0"/>
              <a:t>一覧，赤枠の作業は私が主に取り組んだ内容．</a:t>
            </a:r>
            <a:endParaRPr kumimoji="1" lang="ja-JP" altLang="en-US" dirty="0"/>
          </a:p>
        </p:txBody>
      </p:sp>
      <p:graphicFrame>
        <p:nvGraphicFramePr>
          <p:cNvPr id="36" name="オブジェクト 35"/>
          <p:cNvGraphicFramePr>
            <a:graphicFrameLocks noChangeAspect="1"/>
          </p:cNvGraphicFramePr>
          <p:nvPr>
            <p:extLst>
              <p:ext uri="{D42A27DB-BD31-4B8C-83A1-F6EECF244321}">
                <p14:modId xmlns:p14="http://schemas.microsoft.com/office/powerpoint/2010/main" val="1267569550"/>
              </p:ext>
            </p:extLst>
          </p:nvPr>
        </p:nvGraphicFramePr>
        <p:xfrm>
          <a:off x="12039600" y="23506046"/>
          <a:ext cx="8567532" cy="4409344"/>
        </p:xfrm>
        <a:graphic>
          <a:graphicData uri="http://schemas.openxmlformats.org/presentationml/2006/ole">
            <mc:AlternateContent xmlns:mc="http://schemas.openxmlformats.org/markup-compatibility/2006">
              <mc:Choice xmlns:v="urn:schemas-microsoft-com:vml" Requires="v">
                <p:oleObj spid="_x0000_s1060" name="Acrobat Document" r:id="rId3" imgW="4743274" imgH="2676227" progId="AcroExch.Document.7">
                  <p:embed/>
                </p:oleObj>
              </mc:Choice>
              <mc:Fallback>
                <p:oleObj name="Acrobat Document" r:id="rId3" imgW="4743274" imgH="2676227" progId="AcroExch.Document.7">
                  <p:embed/>
                  <p:pic>
                    <p:nvPicPr>
                      <p:cNvPr id="0" name=""/>
                      <p:cNvPicPr/>
                      <p:nvPr/>
                    </p:nvPicPr>
                    <p:blipFill>
                      <a:blip r:embed="rId4"/>
                      <a:stretch>
                        <a:fillRect/>
                      </a:stretch>
                    </p:blipFill>
                    <p:spPr>
                      <a:xfrm>
                        <a:off x="12039600" y="23506046"/>
                        <a:ext cx="8567532" cy="4409344"/>
                      </a:xfrm>
                      <a:prstGeom prst="rect">
                        <a:avLst/>
                      </a:prstGeom>
                    </p:spPr>
                  </p:pic>
                </p:oleObj>
              </mc:Fallback>
            </mc:AlternateContent>
          </a:graphicData>
        </a:graphic>
      </p:graphicFrame>
      <p:sp>
        <p:nvSpPr>
          <p:cNvPr id="37" name="テキスト ボックス 36"/>
          <p:cNvSpPr txBox="1"/>
          <p:nvPr/>
        </p:nvSpPr>
        <p:spPr>
          <a:xfrm>
            <a:off x="12660622" y="28249207"/>
            <a:ext cx="7451079" cy="584775"/>
          </a:xfrm>
          <a:prstGeom prst="rect">
            <a:avLst/>
          </a:prstGeom>
          <a:noFill/>
        </p:spPr>
        <p:txBody>
          <a:bodyPr wrap="none" rtlCol="0">
            <a:spAutoFit/>
          </a:bodyPr>
          <a:lstStyle/>
          <a:p>
            <a:r>
              <a:rPr kumimoji="1" lang="ja-JP" altLang="en-US" sz="3200" dirty="0" smtClean="0"/>
              <a:t>図</a:t>
            </a:r>
            <a:r>
              <a:rPr kumimoji="1" lang="en-US" altLang="ja-JP" sz="3200" dirty="0" smtClean="0"/>
              <a:t>1</a:t>
            </a:r>
            <a:r>
              <a:rPr kumimoji="1" lang="ja-JP" altLang="en-US" sz="3200" dirty="0" smtClean="0"/>
              <a:t>　視線検知を作ったリモコンのデザイン</a:t>
            </a:r>
            <a:endParaRPr kumimoji="1" lang="ja-JP" altLang="en-US" sz="3200" dirty="0"/>
          </a:p>
        </p:txBody>
      </p:sp>
      <p:sp>
        <p:nvSpPr>
          <p:cNvPr id="41" name="正方形/長方形 40"/>
          <p:cNvSpPr/>
          <p:nvPr/>
        </p:nvSpPr>
        <p:spPr>
          <a:xfrm>
            <a:off x="247583" y="11111259"/>
            <a:ext cx="1581217" cy="1106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t>目的</a:t>
            </a:r>
            <a:endParaRPr kumimoji="1" lang="ja-JP" altLang="en-US" sz="4800" dirty="0"/>
          </a:p>
        </p:txBody>
      </p:sp>
      <p:sp>
        <p:nvSpPr>
          <p:cNvPr id="42" name="正方形/長方形 41"/>
          <p:cNvSpPr/>
          <p:nvPr/>
        </p:nvSpPr>
        <p:spPr>
          <a:xfrm>
            <a:off x="247583" y="13769676"/>
            <a:ext cx="1581217" cy="1106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t>方法</a:t>
            </a:r>
            <a:endParaRPr kumimoji="1" lang="ja-JP" altLang="en-US" sz="4800" dirty="0"/>
          </a:p>
        </p:txBody>
      </p:sp>
      <p:sp>
        <p:nvSpPr>
          <p:cNvPr id="43" name="正方形/長方形 42"/>
          <p:cNvSpPr/>
          <p:nvPr/>
        </p:nvSpPr>
        <p:spPr>
          <a:xfrm>
            <a:off x="247583" y="23496942"/>
            <a:ext cx="3094125" cy="1106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smtClean="0"/>
              <a:t>進捗</a:t>
            </a:r>
            <a:r>
              <a:rPr lang="ja-JP" altLang="en-US" sz="4800" dirty="0"/>
              <a:t>状況</a:t>
            </a:r>
            <a:endParaRPr kumimoji="1" lang="ja-JP" altLang="en-US" sz="4800" dirty="0"/>
          </a:p>
        </p:txBody>
      </p:sp>
      <p:sp>
        <p:nvSpPr>
          <p:cNvPr id="44" name="下矢印 43"/>
          <p:cNvSpPr/>
          <p:nvPr/>
        </p:nvSpPr>
        <p:spPr>
          <a:xfrm>
            <a:off x="10103988" y="5225086"/>
            <a:ext cx="1207513"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右矢印 44"/>
          <p:cNvSpPr/>
          <p:nvPr/>
        </p:nvSpPr>
        <p:spPr>
          <a:xfrm>
            <a:off x="6695352" y="2727105"/>
            <a:ext cx="1790700" cy="813342"/>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p:cNvSpPr/>
          <p:nvPr/>
        </p:nvSpPr>
        <p:spPr>
          <a:xfrm>
            <a:off x="6704154" y="3834601"/>
            <a:ext cx="1790700" cy="813342"/>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ホームベース 47"/>
          <p:cNvSpPr/>
          <p:nvPr/>
        </p:nvSpPr>
        <p:spPr>
          <a:xfrm>
            <a:off x="3962400" y="16687800"/>
            <a:ext cx="3771900" cy="150475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t>アイディア提案</a:t>
            </a:r>
            <a:endParaRPr kumimoji="1" lang="ja-JP" altLang="en-US" sz="3200" dirty="0"/>
          </a:p>
        </p:txBody>
      </p:sp>
      <p:sp>
        <p:nvSpPr>
          <p:cNvPr id="49" name="山形 48"/>
          <p:cNvSpPr/>
          <p:nvPr/>
        </p:nvSpPr>
        <p:spPr>
          <a:xfrm>
            <a:off x="7571674" y="16632632"/>
            <a:ext cx="3851835" cy="15047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smtClean="0">
                <a:solidFill>
                  <a:schemeClr val="bg1"/>
                </a:solidFill>
              </a:rPr>
              <a:t>アイディアシート作成</a:t>
            </a:r>
            <a:endParaRPr kumimoji="1" lang="ja-JP" altLang="en-US" sz="3200" dirty="0">
              <a:solidFill>
                <a:schemeClr val="bg1"/>
              </a:solidFill>
            </a:endParaRPr>
          </a:p>
        </p:txBody>
      </p:sp>
      <p:sp>
        <p:nvSpPr>
          <p:cNvPr id="51" name="山形 50"/>
          <p:cNvSpPr/>
          <p:nvPr/>
        </p:nvSpPr>
        <p:spPr>
          <a:xfrm>
            <a:off x="11305475" y="16632632"/>
            <a:ext cx="3851835" cy="15047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chemeClr val="bg1"/>
                </a:solidFill>
              </a:rPr>
              <a:t>中間発表</a:t>
            </a:r>
            <a:endParaRPr kumimoji="1" lang="ja-JP" altLang="en-US" sz="3200" dirty="0">
              <a:solidFill>
                <a:schemeClr val="bg1"/>
              </a:solidFill>
            </a:endParaRPr>
          </a:p>
        </p:txBody>
      </p:sp>
      <p:sp>
        <p:nvSpPr>
          <p:cNvPr id="52" name="山形 51"/>
          <p:cNvSpPr/>
          <p:nvPr/>
        </p:nvSpPr>
        <p:spPr>
          <a:xfrm>
            <a:off x="14949881" y="16632632"/>
            <a:ext cx="3851835" cy="150475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chemeClr val="bg1"/>
                </a:solidFill>
              </a:rPr>
              <a:t>最終発表</a:t>
            </a:r>
            <a:endParaRPr kumimoji="1" lang="ja-JP" altLang="en-US" sz="3200" dirty="0">
              <a:solidFill>
                <a:schemeClr val="bg1"/>
              </a:solidFill>
            </a:endParaRPr>
          </a:p>
        </p:txBody>
      </p:sp>
      <p:sp>
        <p:nvSpPr>
          <p:cNvPr id="53" name="テキスト ボックス 52"/>
          <p:cNvSpPr txBox="1"/>
          <p:nvPr/>
        </p:nvSpPr>
        <p:spPr>
          <a:xfrm>
            <a:off x="680202" y="15750409"/>
            <a:ext cx="2331087" cy="646331"/>
          </a:xfrm>
          <a:prstGeom prst="rect">
            <a:avLst/>
          </a:prstGeom>
          <a:noFill/>
        </p:spPr>
        <p:txBody>
          <a:bodyPr wrap="none" rtlCol="0">
            <a:spAutoFit/>
          </a:bodyPr>
          <a:lstStyle/>
          <a:p>
            <a:r>
              <a:rPr kumimoji="1" lang="ja-JP" altLang="en-US" sz="3600" dirty="0" smtClean="0"/>
              <a:t>デザイン科</a:t>
            </a:r>
            <a:endParaRPr kumimoji="1" lang="ja-JP" altLang="en-US" sz="3600" dirty="0"/>
          </a:p>
        </p:txBody>
      </p:sp>
      <p:sp>
        <p:nvSpPr>
          <p:cNvPr id="55" name="テキスト ボックス 54"/>
          <p:cNvSpPr txBox="1"/>
          <p:nvPr/>
        </p:nvSpPr>
        <p:spPr>
          <a:xfrm>
            <a:off x="3962400" y="15676372"/>
            <a:ext cx="2646878" cy="584775"/>
          </a:xfrm>
          <a:prstGeom prst="rect">
            <a:avLst/>
          </a:prstGeom>
          <a:noFill/>
        </p:spPr>
        <p:txBody>
          <a:bodyPr wrap="none" rtlCol="0">
            <a:spAutoFit/>
          </a:bodyPr>
          <a:lstStyle/>
          <a:p>
            <a:r>
              <a:rPr kumimoji="1" lang="ja-JP" altLang="en-US" sz="3200" dirty="0" smtClean="0"/>
              <a:t>アイディア出し</a:t>
            </a:r>
            <a:endParaRPr kumimoji="1" lang="ja-JP" altLang="en-US" sz="3200" dirty="0"/>
          </a:p>
        </p:txBody>
      </p:sp>
      <p:sp>
        <p:nvSpPr>
          <p:cNvPr id="56" name="テキスト ボックス 55"/>
          <p:cNvSpPr txBox="1"/>
          <p:nvPr/>
        </p:nvSpPr>
        <p:spPr>
          <a:xfrm>
            <a:off x="7571674" y="15676372"/>
            <a:ext cx="3708066" cy="584775"/>
          </a:xfrm>
          <a:prstGeom prst="rect">
            <a:avLst/>
          </a:prstGeom>
          <a:noFill/>
        </p:spPr>
        <p:txBody>
          <a:bodyPr wrap="none" rtlCol="0">
            <a:spAutoFit/>
          </a:bodyPr>
          <a:lstStyle/>
          <a:p>
            <a:r>
              <a:rPr lang="ja-JP" altLang="en-US" sz="3200" dirty="0" smtClean="0"/>
              <a:t>イメージイラスト作成</a:t>
            </a:r>
            <a:endParaRPr kumimoji="1" lang="ja-JP" altLang="en-US" sz="3200" dirty="0"/>
          </a:p>
        </p:txBody>
      </p:sp>
      <p:sp>
        <p:nvSpPr>
          <p:cNvPr id="57" name="テキスト ボックス 56"/>
          <p:cNvSpPr txBox="1"/>
          <p:nvPr/>
        </p:nvSpPr>
        <p:spPr>
          <a:xfrm>
            <a:off x="11391794" y="15667990"/>
            <a:ext cx="3467616" cy="584775"/>
          </a:xfrm>
          <a:prstGeom prst="rect">
            <a:avLst/>
          </a:prstGeom>
          <a:noFill/>
        </p:spPr>
        <p:txBody>
          <a:bodyPr wrap="none" rtlCol="0">
            <a:spAutoFit/>
          </a:bodyPr>
          <a:lstStyle/>
          <a:p>
            <a:r>
              <a:rPr lang="ja-JP" altLang="en-US" sz="3200" dirty="0" smtClean="0"/>
              <a:t>中間発表資料作成</a:t>
            </a:r>
            <a:endParaRPr kumimoji="1" lang="ja-JP" altLang="en-US" sz="3200" dirty="0"/>
          </a:p>
        </p:txBody>
      </p:sp>
      <p:sp>
        <p:nvSpPr>
          <p:cNvPr id="58" name="テキスト ボックス 57"/>
          <p:cNvSpPr txBox="1"/>
          <p:nvPr/>
        </p:nvSpPr>
        <p:spPr>
          <a:xfrm>
            <a:off x="14949881" y="15327816"/>
            <a:ext cx="4039888" cy="1077218"/>
          </a:xfrm>
          <a:prstGeom prst="rect">
            <a:avLst/>
          </a:prstGeom>
          <a:noFill/>
        </p:spPr>
        <p:txBody>
          <a:bodyPr wrap="none" rtlCol="0">
            <a:spAutoFit/>
          </a:bodyPr>
          <a:lstStyle/>
          <a:p>
            <a:r>
              <a:rPr lang="ja-JP" altLang="en-US" sz="3200" dirty="0" smtClean="0"/>
              <a:t>デザインサンプル作成</a:t>
            </a:r>
            <a:endParaRPr lang="en-US" altLang="ja-JP" sz="3200" dirty="0" smtClean="0"/>
          </a:p>
          <a:p>
            <a:r>
              <a:rPr kumimoji="1" lang="ja-JP" altLang="en-US" sz="3200" dirty="0" smtClean="0"/>
              <a:t>最終</a:t>
            </a:r>
            <a:r>
              <a:rPr kumimoji="1" lang="ja-JP" altLang="en-US" sz="3200" dirty="0"/>
              <a:t>発表</a:t>
            </a:r>
            <a:r>
              <a:rPr kumimoji="1" lang="ja-JP" altLang="en-US" sz="3200" dirty="0" smtClean="0"/>
              <a:t>資料作成</a:t>
            </a:r>
            <a:endParaRPr kumimoji="1" lang="ja-JP" altLang="en-US" sz="3200" dirty="0"/>
          </a:p>
        </p:txBody>
      </p:sp>
      <p:sp>
        <p:nvSpPr>
          <p:cNvPr id="59" name="テキスト ボックス 58"/>
          <p:cNvSpPr txBox="1"/>
          <p:nvPr/>
        </p:nvSpPr>
        <p:spPr>
          <a:xfrm>
            <a:off x="680202" y="18663318"/>
            <a:ext cx="1741182" cy="646331"/>
          </a:xfrm>
          <a:prstGeom prst="rect">
            <a:avLst/>
          </a:prstGeom>
          <a:noFill/>
        </p:spPr>
        <p:txBody>
          <a:bodyPr wrap="none" rtlCol="0">
            <a:spAutoFit/>
          </a:bodyPr>
          <a:lstStyle/>
          <a:p>
            <a:r>
              <a:rPr lang="en-US" altLang="ja-JP" sz="3600" dirty="0" smtClean="0"/>
              <a:t>PM</a:t>
            </a:r>
            <a:r>
              <a:rPr lang="ja-JP" altLang="en-US" sz="3600" dirty="0"/>
              <a:t>学</a:t>
            </a:r>
            <a:r>
              <a:rPr kumimoji="1" lang="ja-JP" altLang="en-US" sz="3600" dirty="0" smtClean="0"/>
              <a:t>科</a:t>
            </a:r>
            <a:endParaRPr kumimoji="1" lang="ja-JP" altLang="en-US" sz="3600" dirty="0"/>
          </a:p>
        </p:txBody>
      </p:sp>
      <p:sp>
        <p:nvSpPr>
          <p:cNvPr id="60" name="テキスト ボックス 59"/>
          <p:cNvSpPr txBox="1"/>
          <p:nvPr/>
        </p:nvSpPr>
        <p:spPr>
          <a:xfrm>
            <a:off x="4048474" y="18796431"/>
            <a:ext cx="2646878" cy="584775"/>
          </a:xfrm>
          <a:prstGeom prst="rect">
            <a:avLst/>
          </a:prstGeom>
          <a:noFill/>
        </p:spPr>
        <p:txBody>
          <a:bodyPr wrap="none" rtlCol="0">
            <a:spAutoFit/>
          </a:bodyPr>
          <a:lstStyle/>
          <a:p>
            <a:r>
              <a:rPr kumimoji="1" lang="ja-JP" altLang="en-US" sz="3200" dirty="0" smtClean="0"/>
              <a:t>アイディア出し</a:t>
            </a:r>
            <a:endParaRPr kumimoji="1" lang="ja-JP" altLang="en-US" sz="3200" dirty="0"/>
          </a:p>
        </p:txBody>
      </p:sp>
      <p:sp>
        <p:nvSpPr>
          <p:cNvPr id="61" name="テキスト ボックス 60"/>
          <p:cNvSpPr txBox="1"/>
          <p:nvPr/>
        </p:nvSpPr>
        <p:spPr>
          <a:xfrm>
            <a:off x="7657748" y="18796431"/>
            <a:ext cx="2646878" cy="584775"/>
          </a:xfrm>
          <a:prstGeom prst="rect">
            <a:avLst/>
          </a:prstGeom>
          <a:noFill/>
        </p:spPr>
        <p:txBody>
          <a:bodyPr wrap="none" rtlCol="0">
            <a:spAutoFit/>
          </a:bodyPr>
          <a:lstStyle/>
          <a:p>
            <a:r>
              <a:rPr lang="ja-JP" altLang="en-US" sz="3200" dirty="0" smtClean="0"/>
              <a:t>事業内容考案</a:t>
            </a:r>
            <a:endParaRPr kumimoji="1" lang="ja-JP" altLang="en-US" sz="3200" dirty="0"/>
          </a:p>
        </p:txBody>
      </p:sp>
      <p:sp>
        <p:nvSpPr>
          <p:cNvPr id="62" name="テキスト ボックス 61"/>
          <p:cNvSpPr txBox="1"/>
          <p:nvPr/>
        </p:nvSpPr>
        <p:spPr>
          <a:xfrm>
            <a:off x="11477868" y="18788049"/>
            <a:ext cx="3294492" cy="584775"/>
          </a:xfrm>
          <a:prstGeom prst="rect">
            <a:avLst/>
          </a:prstGeom>
          <a:noFill/>
        </p:spPr>
        <p:txBody>
          <a:bodyPr wrap="none" rtlCol="0">
            <a:spAutoFit/>
          </a:bodyPr>
          <a:lstStyle/>
          <a:p>
            <a:r>
              <a:rPr lang="ja-JP" altLang="en-US" sz="3200" dirty="0" smtClean="0"/>
              <a:t>中間発表プレゼン</a:t>
            </a:r>
            <a:endParaRPr kumimoji="1" lang="ja-JP" altLang="en-US" sz="3200" dirty="0"/>
          </a:p>
        </p:txBody>
      </p:sp>
      <p:sp>
        <p:nvSpPr>
          <p:cNvPr id="63" name="テキスト ボックス 62"/>
          <p:cNvSpPr txBox="1"/>
          <p:nvPr/>
        </p:nvSpPr>
        <p:spPr>
          <a:xfrm>
            <a:off x="15112155" y="18638375"/>
            <a:ext cx="3294492" cy="1077218"/>
          </a:xfrm>
          <a:prstGeom prst="rect">
            <a:avLst/>
          </a:prstGeom>
          <a:noFill/>
        </p:spPr>
        <p:txBody>
          <a:bodyPr wrap="none" rtlCol="0">
            <a:spAutoFit/>
          </a:bodyPr>
          <a:lstStyle/>
          <a:p>
            <a:r>
              <a:rPr lang="ja-JP" altLang="en-US" sz="3200" dirty="0" smtClean="0"/>
              <a:t>金銭設定作成</a:t>
            </a:r>
            <a:endParaRPr lang="en-US" altLang="ja-JP" sz="3200" dirty="0" smtClean="0"/>
          </a:p>
          <a:p>
            <a:r>
              <a:rPr kumimoji="1" lang="ja-JP" altLang="en-US" sz="3200" dirty="0" smtClean="0"/>
              <a:t>最終発表プレゼン</a:t>
            </a:r>
            <a:endParaRPr kumimoji="1" lang="ja-JP" altLang="en-US" sz="3200" dirty="0"/>
          </a:p>
        </p:txBody>
      </p:sp>
      <p:sp>
        <p:nvSpPr>
          <p:cNvPr id="38" name="正方形/長方形 37"/>
          <p:cNvSpPr/>
          <p:nvPr/>
        </p:nvSpPr>
        <p:spPr>
          <a:xfrm>
            <a:off x="11477868" y="18714988"/>
            <a:ext cx="3294492" cy="6662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15083990" y="18483863"/>
            <a:ext cx="2756745" cy="6585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4084389" y="18756585"/>
            <a:ext cx="2524889" cy="7685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1153014" y="19987150"/>
            <a:ext cx="14869776" cy="1384995"/>
          </a:xfrm>
          <a:prstGeom prst="rect">
            <a:avLst/>
          </a:prstGeom>
          <a:noFill/>
        </p:spPr>
        <p:txBody>
          <a:bodyPr wrap="none" rtlCol="0">
            <a:spAutoFit/>
          </a:bodyPr>
          <a:lstStyle/>
          <a:p>
            <a:r>
              <a:rPr lang="ja-JP" altLang="en-US" sz="2800" dirty="0" smtClean="0"/>
              <a:t>アイディア出し・・・商品パッケージを視線検知によって決めるという案</a:t>
            </a:r>
            <a:endParaRPr lang="en-US" altLang="ja-JP" sz="2800" dirty="0" smtClean="0"/>
          </a:p>
          <a:p>
            <a:r>
              <a:rPr lang="ja-JP" altLang="en-US" sz="2800" dirty="0" smtClean="0"/>
              <a:t>　　　　　　　　　　    </a:t>
            </a:r>
            <a:r>
              <a:rPr lang="en-US" altLang="ja-JP" sz="2800" dirty="0" smtClean="0"/>
              <a:t>VR</a:t>
            </a:r>
            <a:r>
              <a:rPr lang="ja-JP" altLang="en-US" sz="2800" dirty="0" smtClean="0"/>
              <a:t>技術で災害状況を作り出し，</a:t>
            </a:r>
            <a:r>
              <a:rPr lang="ja-JP" altLang="en-US" sz="2800" dirty="0"/>
              <a:t>視線</a:t>
            </a:r>
            <a:r>
              <a:rPr lang="ja-JP" altLang="en-US" sz="2800" dirty="0" smtClean="0"/>
              <a:t>の集中箇所に避難所の看板を設置する案．</a:t>
            </a:r>
            <a:endParaRPr lang="en-US" altLang="ja-JP" sz="2800" dirty="0" smtClean="0"/>
          </a:p>
          <a:p>
            <a:r>
              <a:rPr kumimoji="1" lang="ja-JP" altLang="en-US" sz="2800" dirty="0"/>
              <a:t>　</a:t>
            </a:r>
            <a:r>
              <a:rPr kumimoji="1" lang="ja-JP" altLang="en-US" sz="2800" dirty="0" smtClean="0"/>
              <a:t>　　　　　　　　　    上記の</a:t>
            </a:r>
            <a:r>
              <a:rPr kumimoji="1" lang="en-US" altLang="ja-JP" sz="2800" dirty="0" smtClean="0"/>
              <a:t>2</a:t>
            </a:r>
            <a:r>
              <a:rPr lang="ja-JP" altLang="en-US" sz="2800" dirty="0" smtClean="0"/>
              <a:t>案をあげたが，視線アートとリモコンの案に決まった．</a:t>
            </a:r>
            <a:endParaRPr kumimoji="1" lang="ja-JP" altLang="en-US" sz="2800" dirty="0"/>
          </a:p>
        </p:txBody>
      </p:sp>
      <p:sp>
        <p:nvSpPr>
          <p:cNvPr id="6" name="テキスト ボックス 5"/>
          <p:cNvSpPr txBox="1"/>
          <p:nvPr/>
        </p:nvSpPr>
        <p:spPr>
          <a:xfrm>
            <a:off x="1153014" y="21619818"/>
            <a:ext cx="18418825" cy="523220"/>
          </a:xfrm>
          <a:prstGeom prst="rect">
            <a:avLst/>
          </a:prstGeom>
          <a:noFill/>
        </p:spPr>
        <p:txBody>
          <a:bodyPr wrap="none" rtlCol="0">
            <a:spAutoFit/>
          </a:bodyPr>
          <a:lstStyle/>
          <a:p>
            <a:r>
              <a:rPr kumimoji="1" lang="ja-JP" altLang="en-US" sz="2800" dirty="0" smtClean="0"/>
              <a:t>中間発表プレゼン・・・自分たちの案がどのようなものなのかを説明し審査員から意見をいただきビジネス案の訂正をする．</a:t>
            </a:r>
            <a:endParaRPr kumimoji="1" lang="ja-JP" altLang="en-US" sz="2800" dirty="0"/>
          </a:p>
        </p:txBody>
      </p:sp>
      <p:sp>
        <p:nvSpPr>
          <p:cNvPr id="7" name="テキスト ボックス 6"/>
          <p:cNvSpPr txBox="1"/>
          <p:nvPr/>
        </p:nvSpPr>
        <p:spPr>
          <a:xfrm>
            <a:off x="1105848" y="22401738"/>
            <a:ext cx="8359981" cy="523220"/>
          </a:xfrm>
          <a:prstGeom prst="rect">
            <a:avLst/>
          </a:prstGeom>
          <a:noFill/>
        </p:spPr>
        <p:txBody>
          <a:bodyPr wrap="none" rtlCol="0">
            <a:spAutoFit/>
          </a:bodyPr>
          <a:lstStyle/>
          <a:p>
            <a:r>
              <a:rPr kumimoji="1" lang="ja-JP" altLang="en-US" sz="2800" dirty="0" smtClean="0"/>
              <a:t>金銭設定作成・・・開発費案を人件費などから考案する</a:t>
            </a:r>
            <a:endParaRPr kumimoji="1" lang="ja-JP" altLang="en-US" sz="2800" dirty="0"/>
          </a:p>
        </p:txBody>
      </p:sp>
      <p:sp>
        <p:nvSpPr>
          <p:cNvPr id="8" name="テキスト ボックス 7"/>
          <p:cNvSpPr txBox="1"/>
          <p:nvPr/>
        </p:nvSpPr>
        <p:spPr>
          <a:xfrm>
            <a:off x="247583" y="24990132"/>
            <a:ext cx="11870557" cy="5078313"/>
          </a:xfrm>
          <a:prstGeom prst="rect">
            <a:avLst/>
          </a:prstGeom>
          <a:noFill/>
        </p:spPr>
        <p:txBody>
          <a:bodyPr wrap="none" rtlCol="0">
            <a:spAutoFit/>
          </a:bodyPr>
          <a:lstStyle/>
          <a:p>
            <a:r>
              <a:rPr kumimoji="1" lang="ja-JP" altLang="en-US" sz="3600" dirty="0" smtClean="0"/>
              <a:t>今回のプロジェクトで考案したものは主に</a:t>
            </a:r>
            <a:r>
              <a:rPr lang="en-US" altLang="ja-JP" sz="3600" dirty="0" smtClean="0"/>
              <a:t>2</a:t>
            </a:r>
            <a:r>
              <a:rPr lang="ja-JP" altLang="en-US" sz="3600" dirty="0" smtClean="0"/>
              <a:t>個</a:t>
            </a:r>
            <a:r>
              <a:rPr kumimoji="1" lang="ja-JP" altLang="en-US" sz="3600" dirty="0" smtClean="0"/>
              <a:t>ある．</a:t>
            </a:r>
            <a:endParaRPr kumimoji="1" lang="en-US" altLang="ja-JP" sz="3600" dirty="0" smtClean="0"/>
          </a:p>
          <a:p>
            <a:endParaRPr lang="en-US" altLang="ja-JP" sz="3600" dirty="0" smtClean="0"/>
          </a:p>
          <a:p>
            <a:r>
              <a:rPr lang="ja-JP" altLang="en-US" sz="3600" dirty="0" smtClean="0"/>
              <a:t>視線リモコン　　       視線検知技術を使用して登録された視線</a:t>
            </a:r>
            <a:endParaRPr lang="en-US" altLang="ja-JP" sz="3600" dirty="0" smtClean="0"/>
          </a:p>
          <a:p>
            <a:r>
              <a:rPr lang="ja-JP" altLang="en-US" sz="3600" dirty="0" smtClean="0"/>
              <a:t>　　　　　　　　　　 　　の動きをすることで録画や電源を消せる</a:t>
            </a:r>
            <a:endParaRPr lang="en-US" altLang="ja-JP" sz="3600" dirty="0" smtClean="0"/>
          </a:p>
          <a:p>
            <a:r>
              <a:rPr lang="ja-JP" altLang="en-US" sz="3600" dirty="0"/>
              <a:t>　</a:t>
            </a:r>
            <a:r>
              <a:rPr lang="ja-JP" altLang="en-US" sz="3600" dirty="0" smtClean="0"/>
              <a:t>　　　　　　　　　　　 などの機能を持ったもの</a:t>
            </a:r>
            <a:endParaRPr kumimoji="1" lang="en-US" altLang="ja-JP" sz="3600" dirty="0" smtClean="0"/>
          </a:p>
          <a:p>
            <a:r>
              <a:rPr kumimoji="1" lang="ja-JP" altLang="en-US" sz="3600" dirty="0" smtClean="0"/>
              <a:t>視線アートアプリ     視線検知技術で</a:t>
            </a:r>
            <a:r>
              <a:rPr kumimoji="1" lang="ja-JP" altLang="en-US" sz="3600" smtClean="0"/>
              <a:t>検知した，視線</a:t>
            </a:r>
            <a:r>
              <a:rPr kumimoji="1" lang="ja-JP" altLang="en-US" sz="3600" dirty="0" smtClean="0"/>
              <a:t>データを</a:t>
            </a:r>
            <a:endParaRPr kumimoji="1" lang="en-US" altLang="ja-JP" sz="3600" dirty="0" smtClean="0"/>
          </a:p>
          <a:p>
            <a:r>
              <a:rPr lang="ja-JP" altLang="en-US" sz="3600" dirty="0"/>
              <a:t>　</a:t>
            </a:r>
            <a:r>
              <a:rPr lang="ja-JP" altLang="en-US" sz="3600" dirty="0" smtClean="0"/>
              <a:t>　　　　　　　　　   　 色分けして，その画像をユーザーに提供</a:t>
            </a:r>
            <a:endParaRPr lang="en-US" altLang="ja-JP" sz="3600" dirty="0" smtClean="0"/>
          </a:p>
          <a:p>
            <a:r>
              <a:rPr kumimoji="1" lang="ja-JP" altLang="en-US" sz="3600" dirty="0"/>
              <a:t> </a:t>
            </a:r>
            <a:r>
              <a:rPr kumimoji="1" lang="ja-JP" altLang="en-US" sz="3600" dirty="0" smtClean="0"/>
              <a:t>                                   する代わりに集めた視線データを他事業</a:t>
            </a:r>
            <a:endParaRPr kumimoji="1" lang="en-US" altLang="ja-JP" sz="3600" dirty="0" smtClean="0"/>
          </a:p>
          <a:p>
            <a:r>
              <a:rPr lang="ja-JP" altLang="en-US" sz="3600" dirty="0"/>
              <a:t>　</a:t>
            </a:r>
            <a:r>
              <a:rPr lang="ja-JP" altLang="en-US" sz="3600" dirty="0" smtClean="0"/>
              <a:t>　　　　　　　　　　</a:t>
            </a:r>
            <a:r>
              <a:rPr lang="ja-JP" altLang="en-US" sz="3600" dirty="0"/>
              <a:t> </a:t>
            </a:r>
            <a:r>
              <a:rPr lang="ja-JP" altLang="en-US" sz="3600" dirty="0" smtClean="0"/>
              <a:t>   に提供する．</a:t>
            </a:r>
            <a:endParaRPr kumimoji="1" lang="ja-JP" altLang="en-US" sz="3600" dirty="0"/>
          </a:p>
        </p:txBody>
      </p:sp>
    </p:spTree>
    <p:extLst>
      <p:ext uri="{BB962C8B-B14F-4D97-AF65-F5344CB8AC3E}">
        <p14:creationId xmlns:p14="http://schemas.microsoft.com/office/powerpoint/2010/main" val="2836657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428</TotalTime>
  <Words>225</Words>
  <Application>Microsoft Office PowerPoint</Application>
  <PresentationFormat>ユーザー設定</PresentationFormat>
  <Paragraphs>47</Paragraphs>
  <Slides>1</Slides>
  <Notes>0</Notes>
  <HiddenSlides>0</HiddenSlides>
  <MMClips>0</MMClips>
  <ScaleCrop>false</ScaleCrop>
  <HeadingPairs>
    <vt:vector size="8" baseType="variant">
      <vt:variant>
        <vt:lpstr>使用されているフォント</vt:lpstr>
      </vt:variant>
      <vt:variant>
        <vt:i4>4</vt:i4>
      </vt:variant>
      <vt:variant>
        <vt:lpstr>テーマ</vt:lpstr>
      </vt:variant>
      <vt:variant>
        <vt:i4>1</vt:i4>
      </vt:variant>
      <vt:variant>
        <vt:lpstr>埋め込まれた OLE サーバー</vt:lpstr>
      </vt:variant>
      <vt:variant>
        <vt:i4>1</vt:i4>
      </vt:variant>
      <vt:variant>
        <vt:lpstr>スライド タイトル</vt:lpstr>
      </vt:variant>
      <vt:variant>
        <vt:i4>1</vt:i4>
      </vt:variant>
    </vt:vector>
  </HeadingPairs>
  <TitlesOfParts>
    <vt:vector size="7" baseType="lpstr">
      <vt:lpstr>ＭＳ Ｐゴシック</vt:lpstr>
      <vt:lpstr>Arial</vt:lpstr>
      <vt:lpstr>Calibri</vt:lpstr>
      <vt:lpstr>Calibri Light</vt:lpstr>
      <vt:lpstr>Office テーマ</vt:lpstr>
      <vt:lpstr>Acrobat Document</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kawasaki</dc:creator>
  <cp:lastModifiedBy>kawasaki</cp:lastModifiedBy>
  <cp:revision>49</cp:revision>
  <cp:lastPrinted>2016-12-14T09:39:29Z</cp:lastPrinted>
  <dcterms:created xsi:type="dcterms:W3CDTF">2016-12-12T06:57:51Z</dcterms:created>
  <dcterms:modified xsi:type="dcterms:W3CDTF">2016-12-14T09:41:03Z</dcterms:modified>
</cp:coreProperties>
</file>