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48" y="105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3" y="22308392"/>
            <a:ext cx="13184340" cy="3894800"/>
          </a:xfrm>
        </p:spPr>
        <p:txBody>
          <a:bodyPr>
            <a:normAutofit/>
          </a:bodyPr>
          <a:lstStyle>
            <a:lvl1pPr marL="0" indent="0" algn="l">
              <a:buNone/>
              <a:defRPr sz="7100">
                <a:solidFill>
                  <a:schemeClr val="tx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2" y="13829933"/>
            <a:ext cx="16782349" cy="7917330"/>
          </a:xfrm>
          <a:effectLst/>
        </p:spPr>
        <p:txBody>
          <a:bodyPr>
            <a:noAutofit/>
          </a:bodyPr>
          <a:lstStyle>
            <a:lvl1pPr marL="2066626" indent="-1476162" algn="l">
              <a:defRPr sz="17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7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4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2" y="1662429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2" y="3229862"/>
            <a:ext cx="11295166" cy="216115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6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4"/>
            <a:ext cx="13955369" cy="10699746"/>
          </a:xfrm>
          <a:effectLst/>
        </p:spPr>
        <p:txBody>
          <a:bodyPr anchor="b"/>
          <a:lstStyle>
            <a:lvl1pPr algn="r">
              <a:defRPr sz="149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1"/>
            <a:ext cx="13964322" cy="3688788"/>
          </a:xfrm>
        </p:spPr>
        <p:txBody>
          <a:bodyPr anchor="t"/>
          <a:lstStyle>
            <a:lvl1pPr marL="0" indent="0" algn="r">
              <a:buNone/>
              <a:defRPr sz="6500">
                <a:solidFill>
                  <a:schemeClr val="tx2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4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3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3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marL="0" lvl="0" indent="0" algn="ctr" defTabSz="2952323" rtl="0" eaLnBrk="1" latinLnBrk="0" hangingPunct="1">
              <a:spcBef>
                <a:spcPct val="20000"/>
              </a:spcBef>
              <a:spcAft>
                <a:spcPts val="969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7" y="6177115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8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7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1" y="9756883"/>
            <a:ext cx="8504399" cy="5556596"/>
          </a:xfrm>
          <a:effectLst/>
        </p:spPr>
        <p:txBody>
          <a:bodyPr anchor="b">
            <a:noAutofit/>
          </a:bodyPr>
          <a:lstStyle>
            <a:lvl1pPr marL="738081" indent="-738081" algn="l">
              <a:defRPr sz="90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3" y="3229864"/>
            <a:ext cx="9395515" cy="21611593"/>
          </a:xfrm>
        </p:spPr>
        <p:txBody>
          <a:bodyPr anchor="ctr"/>
          <a:lstStyle>
            <a:lvl1pPr>
              <a:defRPr sz="71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4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5" y="15443768"/>
            <a:ext cx="7925699" cy="944656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7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5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80" y="4461576"/>
            <a:ext cx="8640122" cy="9550334"/>
          </a:xfrm>
        </p:spPr>
        <p:txBody>
          <a:bodyPr anchor="b"/>
          <a:lstStyle>
            <a:lvl1pPr marL="590465" indent="-590465">
              <a:buFont typeface="Georgia" pitchFamily="18" charset="0"/>
              <a:buChar char="*"/>
              <a:defRPr sz="52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9"/>
            <a:ext cx="14930386" cy="5046663"/>
          </a:xfrm>
        </p:spPr>
        <p:txBody>
          <a:bodyPr anchor="b">
            <a:noAutofit/>
          </a:bodyPr>
          <a:lstStyle>
            <a:lvl1pPr algn="l">
              <a:defRPr sz="149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7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59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6638109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 defTabSz="2951897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5" y="19304336"/>
            <a:ext cx="15232040" cy="5046663"/>
          </a:xfrm>
          <a:prstGeom prst="rect">
            <a:avLst/>
          </a:prstGeom>
          <a:effectLst/>
        </p:spPr>
        <p:txBody>
          <a:bodyPr vert="horz" lIns="295232" tIns="147616" rIns="295232" bIns="147616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1"/>
            <a:ext cx="14970760" cy="1534185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0"/>
            <a:ext cx="588137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2014/10/7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9" y="27251980"/>
            <a:ext cx="7841829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0"/>
            <a:ext cx="427736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1033313" indent="-1033313" algn="r" defTabSz="295232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49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3808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1394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5709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4278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8753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37322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34749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38080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35507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角丸四角形 92"/>
          <p:cNvSpPr/>
          <p:nvPr/>
        </p:nvSpPr>
        <p:spPr>
          <a:xfrm>
            <a:off x="984117" y="19085802"/>
            <a:ext cx="8716970" cy="282706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chemeClr val="tx1"/>
                </a:solidFill>
              </a:rPr>
              <a:t>GitHub</a:t>
            </a:r>
            <a:r>
              <a:rPr kumimoji="1" lang="ja-JP" altLang="en-US" sz="5400" b="1" dirty="0" smtClean="0">
                <a:solidFill>
                  <a:schemeClr val="tx1"/>
                </a:solidFill>
              </a:rPr>
              <a:t>を用いた</a:t>
            </a:r>
            <a:endParaRPr kumimoji="1" lang="en-US" altLang="ja-JP" sz="5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</a:rPr>
              <a:t>開発フロー（方法①）の調査中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984117" y="15626500"/>
            <a:ext cx="8730703" cy="3030269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 defTabSz="2951897"/>
            <a:r>
              <a:rPr lang="en-US" altLang="ja-JP" sz="4000" b="1" dirty="0">
                <a:solidFill>
                  <a:prstClr val="black"/>
                </a:solidFill>
              </a:rPr>
              <a:t>GitHub</a:t>
            </a:r>
            <a:r>
              <a:rPr lang="ja-JP" altLang="en-US" sz="4000" b="1" dirty="0">
                <a:solidFill>
                  <a:prstClr val="black"/>
                </a:solidFill>
              </a:rPr>
              <a:t>を</a:t>
            </a:r>
            <a:r>
              <a:rPr lang="ja-JP" altLang="en-US" sz="4000" b="1" dirty="0" smtClean="0">
                <a:solidFill>
                  <a:prstClr val="black"/>
                </a:solidFill>
              </a:rPr>
              <a:t>用いた</a:t>
            </a:r>
            <a:endParaRPr lang="en-US" altLang="ja-JP" sz="4000" b="1" dirty="0" smtClean="0">
              <a:solidFill>
                <a:prstClr val="black"/>
              </a:solidFill>
            </a:endParaRPr>
          </a:p>
          <a:p>
            <a:pPr algn="ctr" defTabSz="2951897"/>
            <a:r>
              <a:rPr lang="ja-JP" altLang="en-US" sz="4000" b="1" dirty="0" smtClean="0">
                <a:solidFill>
                  <a:prstClr val="black"/>
                </a:solidFill>
              </a:rPr>
              <a:t>ソフトウェア開発プロジェクト</a:t>
            </a:r>
            <a:r>
              <a:rPr lang="ja-JP" altLang="en-US" sz="4000" b="1" dirty="0">
                <a:solidFill>
                  <a:prstClr val="black"/>
                </a:solidFill>
              </a:rPr>
              <a:t>毎</a:t>
            </a:r>
            <a:r>
              <a:rPr lang="ja-JP" altLang="en-US" sz="4000" b="1" dirty="0" smtClean="0">
                <a:solidFill>
                  <a:prstClr val="black"/>
                </a:solidFill>
              </a:rPr>
              <a:t>に</a:t>
            </a:r>
            <a:endParaRPr lang="en-US" altLang="ja-JP" sz="4000" b="1" dirty="0" smtClean="0">
              <a:solidFill>
                <a:prstClr val="black"/>
              </a:solidFill>
            </a:endParaRPr>
          </a:p>
          <a:p>
            <a:pPr algn="ctr" defTabSz="2951897"/>
            <a:r>
              <a:rPr lang="ja-JP" altLang="en-US" sz="4000" b="1" dirty="0" smtClean="0">
                <a:solidFill>
                  <a:prstClr val="black"/>
                </a:solidFill>
              </a:rPr>
              <a:t>適切</a:t>
            </a:r>
            <a:r>
              <a:rPr lang="ja-JP" altLang="en-US" sz="4000" b="1" dirty="0">
                <a:solidFill>
                  <a:prstClr val="black"/>
                </a:solidFill>
              </a:rPr>
              <a:t>な開発フローを選択する基準を明確に</a:t>
            </a:r>
            <a:r>
              <a:rPr lang="ja-JP" altLang="en-US" sz="4000" b="1" dirty="0" smtClean="0">
                <a:solidFill>
                  <a:prstClr val="black"/>
                </a:solidFill>
              </a:rPr>
              <a:t>する</a:t>
            </a:r>
            <a:endParaRPr lang="ja-JP" altLang="en-US" sz="4000" b="1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4488" y="234334"/>
            <a:ext cx="19690475" cy="3908752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ja-JP" altLang="ja-JP" sz="8800" dirty="0"/>
              <a:t>バージョン管理システムを活用</a:t>
            </a:r>
            <a:r>
              <a:rPr lang="ja-JP" altLang="ja-JP" sz="8800" dirty="0" smtClean="0"/>
              <a:t>する</a:t>
            </a:r>
            <a:endParaRPr lang="en-US" altLang="ja-JP" sz="8800" dirty="0" smtClean="0"/>
          </a:p>
          <a:p>
            <a:r>
              <a:rPr lang="ja-JP" altLang="ja-JP" sz="8800" dirty="0" smtClean="0"/>
              <a:t>ソフトウェア</a:t>
            </a:r>
            <a:r>
              <a:rPr lang="ja-JP" altLang="ja-JP" sz="8800" dirty="0"/>
              <a:t>開発の開発フロー</a:t>
            </a:r>
          </a:p>
          <a:p>
            <a:pPr algn="r" defTabSz="2951897"/>
            <a:r>
              <a:rPr lang="ja-JP" altLang="en-US" sz="7200" b="1" dirty="0" smtClean="0">
                <a:solidFill>
                  <a:prstClr val="black"/>
                </a:solidFill>
                <a:latin typeface="HGｺﾞｼｯｸM"/>
                <a:cs typeface="Times New Roman" panose="02020603050405020304" pitchFamily="18" charset="0"/>
              </a:rPr>
              <a:t>矢吹研究室</a:t>
            </a:r>
            <a:r>
              <a:rPr lang="en-US" altLang="ja-JP" sz="7200" b="1" dirty="0" smtClean="0">
                <a:solidFill>
                  <a:prstClr val="black"/>
                </a:solidFill>
                <a:latin typeface="HGｺﾞｼｯｸM"/>
                <a:cs typeface="Times New Roman" panose="02020603050405020304" pitchFamily="18" charset="0"/>
              </a:rPr>
              <a:t> 1142032</a:t>
            </a:r>
            <a:r>
              <a:rPr lang="en-US" altLang="ja-JP" sz="7200" b="1" dirty="0" smtClean="0">
                <a:solidFill>
                  <a:prstClr val="black"/>
                </a:solidFill>
              </a:rPr>
              <a:t> </a:t>
            </a:r>
            <a:r>
              <a:rPr lang="ja-JP" altLang="en-US" sz="7200" b="1" dirty="0">
                <a:solidFill>
                  <a:prstClr val="black"/>
                </a:solidFill>
              </a:rPr>
              <a:t>小野寺航己</a:t>
            </a:r>
            <a:endParaRPr lang="en-US" altLang="ja-JP" sz="7200" b="1" dirty="0">
              <a:solidFill>
                <a:prstClr val="black"/>
              </a:solidFill>
            </a:endParaRPr>
          </a:p>
        </p:txBody>
      </p:sp>
      <p:sp>
        <p:nvSpPr>
          <p:cNvPr id="109" name="円/楕円 108"/>
          <p:cNvSpPr/>
          <p:nvPr/>
        </p:nvSpPr>
        <p:spPr>
          <a:xfrm>
            <a:off x="-169361" y="14410057"/>
            <a:ext cx="3206845" cy="1523872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51897"/>
            <a:r>
              <a:rPr lang="ja-JP" altLang="en-US" sz="7200" b="1" dirty="0" smtClean="0">
                <a:solidFill>
                  <a:srgbClr val="212745">
                    <a:lumMod val="60000"/>
                    <a:lumOff val="40000"/>
                  </a:srgbClr>
                </a:solidFill>
              </a:rPr>
              <a:t>目的</a:t>
            </a:r>
            <a:endParaRPr lang="ja-JP" altLang="en-US" sz="7200" b="1" dirty="0">
              <a:solidFill>
                <a:srgbClr val="212745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1226006" y="4244011"/>
            <a:ext cx="18739120" cy="11689918"/>
            <a:chOff x="91184" y="4244011"/>
            <a:chExt cx="18739120" cy="11689918"/>
          </a:xfrm>
        </p:grpSpPr>
        <p:sp>
          <p:nvSpPr>
            <p:cNvPr id="24" name="角丸四角形 23"/>
            <p:cNvSpPr/>
            <p:nvPr/>
          </p:nvSpPr>
          <p:spPr>
            <a:xfrm>
              <a:off x="1383812" y="4791679"/>
              <a:ext cx="16654403" cy="96891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839694" y="4244011"/>
              <a:ext cx="3364287" cy="143042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951897"/>
              <a:r>
                <a:rPr lang="ja-JP" altLang="en-US" sz="7200" b="1" dirty="0" smtClean="0">
                  <a:solidFill>
                    <a:srgbClr val="212745">
                      <a:lumMod val="60000"/>
                      <a:lumOff val="40000"/>
                    </a:srgbClr>
                  </a:solidFill>
                </a:rPr>
                <a:t>背景</a:t>
              </a:r>
              <a:endParaRPr lang="ja-JP" altLang="en-US" sz="7200" b="1" dirty="0">
                <a:solidFill>
                  <a:srgbClr val="212745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0265653" y="5929127"/>
              <a:ext cx="8564651" cy="687497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円柱 2"/>
            <p:cNvSpPr/>
            <p:nvPr/>
          </p:nvSpPr>
          <p:spPr>
            <a:xfrm>
              <a:off x="13477601" y="6131174"/>
              <a:ext cx="4342018" cy="3547271"/>
            </a:xfrm>
            <a:prstGeom prst="can">
              <a:avLst>
                <a:gd name="adj" fmla="val 25178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400" b="1" dirty="0" smtClean="0">
                  <a:solidFill>
                    <a:schemeClr val="tx2"/>
                  </a:solidFill>
                </a:rPr>
                <a:t>リポジトリ</a:t>
              </a:r>
              <a:endParaRPr lang="en-US" altLang="ja-JP" sz="4400" b="1" dirty="0">
                <a:solidFill>
                  <a:schemeClr val="tx2"/>
                </a:solidFill>
              </a:endParaRPr>
            </a:p>
            <a:p>
              <a:pPr algn="ctr"/>
              <a:endParaRPr kumimoji="1" lang="en-US" altLang="ja-JP" sz="900" dirty="0" smtClean="0">
                <a:solidFill>
                  <a:schemeClr val="tx1"/>
                </a:solidFill>
              </a:endParaRPr>
            </a:p>
            <a:p>
              <a:pPr marL="857250" indent="-857250" algn="ctr">
                <a:buFont typeface="Wingdings" panose="05000000000000000000" pitchFamily="2" charset="2"/>
                <a:buChar char="l"/>
              </a:pPr>
              <a:r>
                <a:rPr kumimoji="1" lang="en-US" altLang="ja-JP" sz="4800" dirty="0" smtClean="0">
                  <a:solidFill>
                    <a:schemeClr val="tx1"/>
                  </a:solidFill>
                </a:rPr>
                <a:t>2010/04/08</a:t>
              </a:r>
            </a:p>
            <a:p>
              <a:pPr marL="857250" indent="-857250" algn="ctr">
                <a:buFont typeface="Wingdings" panose="05000000000000000000" pitchFamily="2" charset="2"/>
                <a:buChar char="l"/>
              </a:pPr>
              <a:r>
                <a:rPr lang="en-US" altLang="ja-JP" sz="4800" dirty="0" smtClean="0">
                  <a:solidFill>
                    <a:srgbClr val="FF0000"/>
                  </a:solidFill>
                </a:rPr>
                <a:t>2010/04/22</a:t>
              </a:r>
              <a:endParaRPr lang="en-US" altLang="ja-JP" sz="4800" dirty="0">
                <a:solidFill>
                  <a:srgbClr val="FF0000"/>
                </a:solidFill>
              </a:endParaRPr>
            </a:p>
            <a:p>
              <a:pPr marL="857250" indent="-857250" algn="ctr">
                <a:buFont typeface="Wingdings" panose="05000000000000000000" pitchFamily="2" charset="2"/>
                <a:buChar char="l"/>
              </a:pPr>
              <a:r>
                <a:rPr lang="en-US" altLang="ja-JP" sz="4800" dirty="0" smtClean="0">
                  <a:solidFill>
                    <a:schemeClr val="tx1"/>
                  </a:solidFill>
                </a:rPr>
                <a:t>2010/05/01</a:t>
              </a:r>
            </a:p>
            <a:p>
              <a:pPr algn="ctr"/>
              <a:endParaRPr lang="en-US" altLang="ja-JP" sz="4000" dirty="0">
                <a:solidFill>
                  <a:schemeClr val="tx1"/>
                </a:solidFill>
              </a:endParaRPr>
            </a:p>
          </p:txBody>
        </p:sp>
        <p:pic>
          <p:nvPicPr>
            <p:cNvPr id="1027" name="Picture 3" descr="C:\Users\onodera\Desktop\engineer_intern_github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6739" y="7109482"/>
              <a:ext cx="2414426" cy="2966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0597115" y="5479124"/>
              <a:ext cx="5344272" cy="811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b="1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8506031" y="4959221"/>
              <a:ext cx="4958417" cy="17641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/>
                <a:t>バージョン管理</a:t>
              </a:r>
            </a:p>
            <a:p>
              <a:pPr algn="ctr"/>
              <a:r>
                <a:rPr lang="ja-JP" altLang="en-US" sz="4800" b="1" dirty="0"/>
                <a:t>システム</a:t>
              </a:r>
            </a:p>
          </p:txBody>
        </p:sp>
        <p:grpSp>
          <p:nvGrpSpPr>
            <p:cNvPr id="25" name="グループ化 24"/>
            <p:cNvGrpSpPr/>
            <p:nvPr/>
          </p:nvGrpSpPr>
          <p:grpSpPr>
            <a:xfrm>
              <a:off x="1693116" y="7170048"/>
              <a:ext cx="7691656" cy="5634053"/>
              <a:chOff x="1201544" y="7457772"/>
              <a:chExt cx="7691656" cy="5634053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1201544" y="7457772"/>
                <a:ext cx="7691656" cy="5634053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1033" name="Picture 9" descr="C:\Users\onodera\AppData\Local\Microsoft\Windows\Temporary Internet Files\Content.IE5\M3ELHKBJ\MC900433941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2628" y="11089600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11" descr="C:\Users\onodera\AppData\Local\Microsoft\Windows\Temporary Internet Files\Content.IE5\4GYN6BAF\MC900433943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1814" y="7660600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4840" y="8592532"/>
                <a:ext cx="1714500" cy="1714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5" descr="C:\Users\onodera\AppData\Local\Microsoft\Windows\Temporary Internet Files\Content.IE5\4GYN6BAF\MC900432599[1]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3086" y="9634214"/>
                <a:ext cx="1828572" cy="1828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下矢印 16"/>
              <p:cNvSpPr/>
              <p:nvPr/>
            </p:nvSpPr>
            <p:spPr>
              <a:xfrm rot="18195231">
                <a:off x="3305360" y="9509026"/>
                <a:ext cx="814099" cy="914286"/>
              </a:xfrm>
              <a:prstGeom prst="down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下矢印 94"/>
              <p:cNvSpPr/>
              <p:nvPr/>
            </p:nvSpPr>
            <p:spPr>
              <a:xfrm rot="6941552">
                <a:off x="5941387" y="10904605"/>
                <a:ext cx="864271" cy="914286"/>
              </a:xfrm>
              <a:prstGeom prst="down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下矢印 95"/>
              <p:cNvSpPr/>
              <p:nvPr/>
            </p:nvSpPr>
            <p:spPr>
              <a:xfrm rot="2501644">
                <a:off x="5971930" y="9196978"/>
                <a:ext cx="839884" cy="914286"/>
              </a:xfrm>
              <a:prstGeom prst="downArrow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374840" y="10741997"/>
                <a:ext cx="3892412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b="1" dirty="0" smtClean="0"/>
                  <a:t>ファイル１つに</a:t>
                </a:r>
                <a:endParaRPr kumimoji="1" lang="en-US" altLang="ja-JP" sz="3200" b="1" dirty="0" smtClean="0"/>
              </a:p>
              <a:p>
                <a:r>
                  <a:rPr lang="ja-JP" altLang="en-US" sz="3200" b="1" dirty="0"/>
                  <a:t>複数メンバで</a:t>
                </a:r>
                <a:r>
                  <a:rPr lang="ja-JP" altLang="en-US" sz="3200" b="1" dirty="0" smtClean="0"/>
                  <a:t>編集</a:t>
                </a:r>
                <a:endParaRPr lang="en-US" altLang="ja-JP" sz="3200" b="1" dirty="0" smtClean="0"/>
              </a:p>
              <a:p>
                <a:r>
                  <a:rPr kumimoji="1" lang="ja-JP" altLang="en-US" sz="3200" b="1" dirty="0" smtClean="0"/>
                  <a:t>→</a:t>
                </a:r>
                <a:r>
                  <a:rPr kumimoji="1" lang="ja-JP" altLang="en-US" sz="3200" b="1" dirty="0" smtClean="0">
                    <a:solidFill>
                      <a:srgbClr val="FF0000"/>
                    </a:solidFill>
                  </a:rPr>
                  <a:t>並行して作業を</a:t>
                </a:r>
                <a:endParaRPr kumimoji="1" lang="en-US" altLang="ja-JP" sz="3200" b="1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sz="3200" b="1" dirty="0">
                    <a:solidFill>
                      <a:srgbClr val="FF0000"/>
                    </a:solidFill>
                  </a:rPr>
                  <a:t>　</a:t>
                </a:r>
                <a:r>
                  <a:rPr lang="ja-JP" altLang="en-US" sz="3200" b="1" dirty="0" smtClean="0">
                    <a:solidFill>
                      <a:srgbClr val="FF0000"/>
                    </a:solidFill>
                  </a:rPr>
                  <a:t>　行う必要がある</a:t>
                </a:r>
                <a:endParaRPr kumimoji="1" lang="en-US" altLang="ja-JP" sz="3200" b="1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8" name="テキスト ボックス 97"/>
            <p:cNvSpPr txBox="1"/>
            <p:nvPr/>
          </p:nvSpPr>
          <p:spPr>
            <a:xfrm>
              <a:off x="10268530" y="10306736"/>
              <a:ext cx="825740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 smtClean="0"/>
                <a:t>ファイルの履歴を保持しながら，</a:t>
              </a:r>
              <a:endParaRPr lang="en-US" altLang="ja-JP" sz="3200" b="1" dirty="0" smtClean="0"/>
            </a:p>
            <a:p>
              <a:r>
                <a:rPr kumimoji="1" lang="en-US" altLang="ja-JP" sz="3200" b="1" dirty="0"/>
                <a:t>	</a:t>
              </a:r>
              <a:r>
                <a:rPr kumimoji="1" lang="ja-JP" altLang="en-US" sz="3200" b="1" dirty="0" smtClean="0"/>
                <a:t>並行して作業を</a:t>
              </a:r>
              <a:r>
                <a:rPr lang="ja-JP" altLang="en-US" sz="3200" b="1" dirty="0" smtClean="0"/>
                <a:t>行える</a:t>
              </a:r>
              <a:endParaRPr lang="en-US" altLang="ja-JP" sz="3200" b="1" dirty="0" smtClean="0"/>
            </a:p>
            <a:p>
              <a:r>
                <a:rPr kumimoji="1" lang="ja-JP" altLang="en-US" sz="3200" b="1" dirty="0" smtClean="0"/>
                <a:t>→</a:t>
              </a:r>
              <a:r>
                <a:rPr kumimoji="1" lang="ja-JP" altLang="en-US" sz="3200" b="1" dirty="0" smtClean="0">
                  <a:solidFill>
                    <a:srgbClr val="FF0000"/>
                  </a:solidFill>
                </a:rPr>
                <a:t>ソフトウェア開発のツールとして，</a:t>
              </a:r>
              <a:endParaRPr kumimoji="1" lang="en-US" altLang="ja-JP" sz="3200" b="1" dirty="0" smtClean="0">
                <a:solidFill>
                  <a:srgbClr val="FF0000"/>
                </a:solidFill>
              </a:endParaRPr>
            </a:p>
            <a:p>
              <a:r>
                <a:rPr lang="ja-JP" altLang="en-US" sz="3200" b="1" dirty="0">
                  <a:solidFill>
                    <a:srgbClr val="FF0000"/>
                  </a:solidFill>
                </a:rPr>
                <a:t>　</a:t>
              </a:r>
              <a:r>
                <a:rPr lang="ja-JP" altLang="en-US" sz="3200" b="1" dirty="0" smtClean="0">
                  <a:solidFill>
                    <a:srgbClr val="FF0000"/>
                  </a:solidFill>
                </a:rPr>
                <a:t>バージョン管理システムが使われている</a:t>
              </a:r>
              <a:endParaRPr kumimoji="1" lang="en-US" altLang="ja-JP" sz="3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爆発 1 21"/>
            <p:cNvSpPr/>
            <p:nvPr/>
          </p:nvSpPr>
          <p:spPr>
            <a:xfrm rot="21434109">
              <a:off x="91184" y="12504457"/>
              <a:ext cx="4283591" cy="2504004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間違えて</a:t>
              </a:r>
              <a:endParaRPr kumimoji="1" lang="en-US" altLang="ja-JP" sz="2400" b="1" dirty="0" smtClean="0"/>
            </a:p>
            <a:p>
              <a:pPr algn="ctr"/>
              <a:r>
                <a:rPr kumimoji="1" lang="ja-JP" altLang="en-US" sz="2400" b="1" dirty="0" smtClean="0"/>
                <a:t>上書き保存</a:t>
              </a:r>
              <a:endParaRPr kumimoji="1" lang="ja-JP" altLang="en-US" sz="2400" b="1" dirty="0"/>
            </a:p>
          </p:txBody>
        </p:sp>
        <p:sp>
          <p:nvSpPr>
            <p:cNvPr id="108" name="爆発 1 107"/>
            <p:cNvSpPr/>
            <p:nvPr/>
          </p:nvSpPr>
          <p:spPr>
            <a:xfrm>
              <a:off x="4333688" y="12557439"/>
              <a:ext cx="4559511" cy="2438531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 smtClean="0"/>
                <a:t>前バージョンを</a:t>
              </a:r>
              <a:endParaRPr kumimoji="1" lang="en-US" altLang="ja-JP" sz="2400" b="1" dirty="0" smtClean="0"/>
            </a:p>
            <a:p>
              <a:pPr algn="ctr"/>
              <a:r>
                <a:rPr kumimoji="1" lang="ja-JP" altLang="en-US" sz="2400" b="1" dirty="0" smtClean="0"/>
                <a:t>参照できない</a:t>
              </a:r>
              <a:endParaRPr kumimoji="1" lang="ja-JP" altLang="en-US" sz="2400" b="1" dirty="0"/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244453" y="6434604"/>
              <a:ext cx="4958417" cy="17641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/>
                <a:t>ソフトウェア</a:t>
              </a:r>
              <a:endParaRPr lang="en-US" altLang="ja-JP" sz="4800" b="1" dirty="0" smtClean="0"/>
            </a:p>
            <a:p>
              <a:pPr algn="ctr"/>
              <a:r>
                <a:rPr lang="ja-JP" altLang="en-US" sz="4800" b="1" dirty="0" smtClean="0"/>
                <a:t>開発</a:t>
              </a:r>
              <a:endParaRPr lang="ja-JP" altLang="en-US" sz="4800" b="1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9568138" y="8717144"/>
              <a:ext cx="554640" cy="1740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10382746" y="13475411"/>
              <a:ext cx="8028975" cy="245851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5" rIns="91434" bIns="45715" rtlCol="0" anchor="ctr"/>
            <a:lstStyle/>
            <a:p>
              <a:pPr algn="ctr" defTabSz="2951897"/>
              <a:r>
                <a:rPr lang="ja-JP" altLang="en-US" sz="3200" b="1" dirty="0" smtClean="0">
                  <a:solidFill>
                    <a:prstClr val="black"/>
                  </a:solidFill>
                </a:rPr>
                <a:t>管理システムの普及によって，</a:t>
              </a:r>
              <a:endParaRPr lang="en-US" altLang="ja-JP" sz="3200" b="1" dirty="0">
                <a:solidFill>
                  <a:prstClr val="black"/>
                </a:solidFill>
              </a:endParaRPr>
            </a:p>
            <a:p>
              <a:pPr algn="ctr" defTabSz="2951897"/>
              <a:r>
                <a:rPr lang="ja-JP" altLang="en-US" sz="3200" b="1" dirty="0" smtClean="0">
                  <a:solidFill>
                    <a:prstClr val="black"/>
                  </a:solidFill>
                </a:rPr>
                <a:t>ソフトウェア開発での</a:t>
              </a:r>
              <a:endParaRPr lang="en-US" altLang="ja-JP" sz="3200" b="1" dirty="0" smtClean="0">
                <a:solidFill>
                  <a:prstClr val="black"/>
                </a:solidFill>
              </a:endParaRPr>
            </a:p>
            <a:p>
              <a:pPr algn="ctr" defTabSz="2951897"/>
              <a:r>
                <a:rPr lang="ja-JP" altLang="en-US" sz="3200" b="1" dirty="0" smtClean="0">
                  <a:solidFill>
                    <a:prstClr val="black"/>
                  </a:solidFill>
                </a:rPr>
                <a:t>バージョン管理システムの</a:t>
              </a:r>
              <a:r>
                <a:rPr lang="ja-JP" altLang="en-US" sz="3200" b="1" dirty="0">
                  <a:solidFill>
                    <a:prstClr val="black"/>
                  </a:solidFill>
                </a:rPr>
                <a:t>様々な</a:t>
              </a:r>
              <a:r>
                <a:rPr lang="ja-JP" altLang="en-US" sz="3200" b="1" dirty="0" smtClean="0">
                  <a:solidFill>
                    <a:prstClr val="black"/>
                  </a:solidFill>
                </a:rPr>
                <a:t>使用法</a:t>
              </a:r>
              <a:endParaRPr lang="en-US" altLang="ja-JP" sz="3200" b="1" dirty="0" smtClean="0">
                <a:solidFill>
                  <a:prstClr val="black"/>
                </a:solidFill>
              </a:endParaRPr>
            </a:p>
            <a:p>
              <a:pPr algn="ctr" defTabSz="2951897"/>
              <a:r>
                <a:rPr lang="ja-JP" altLang="en-US" sz="4400" b="1" dirty="0" smtClean="0">
                  <a:solidFill>
                    <a:prstClr val="black"/>
                  </a:solidFill>
                </a:rPr>
                <a:t>（</a:t>
              </a:r>
              <a:r>
                <a:rPr lang="ja-JP" altLang="en-US" sz="4400" b="1" dirty="0" smtClean="0">
                  <a:solidFill>
                    <a:srgbClr val="FF0000"/>
                  </a:solidFill>
                </a:rPr>
                <a:t>開発フロー</a:t>
              </a:r>
              <a:r>
                <a:rPr lang="ja-JP" altLang="en-US" sz="4400" b="1" dirty="0" smtClean="0">
                  <a:solidFill>
                    <a:prstClr val="black"/>
                  </a:solidFill>
                </a:rPr>
                <a:t>）</a:t>
              </a:r>
              <a:r>
                <a:rPr lang="ja-JP" altLang="en-US" sz="3200" b="1" dirty="0" smtClean="0">
                  <a:solidFill>
                    <a:prstClr val="black"/>
                  </a:solidFill>
                </a:rPr>
                <a:t>が生まれた</a:t>
              </a:r>
              <a:endParaRPr lang="ja-JP" altLang="en-US" sz="3200" b="1" dirty="0">
                <a:solidFill>
                  <a:prstClr val="black"/>
                </a:solidFill>
              </a:endParaRPr>
            </a:p>
          </p:txBody>
        </p:sp>
        <p:sp>
          <p:nvSpPr>
            <p:cNvPr id="111" name="右矢印 110"/>
            <p:cNvSpPr/>
            <p:nvPr/>
          </p:nvSpPr>
          <p:spPr>
            <a:xfrm rot="5400000">
              <a:off x="13771839" y="12051774"/>
              <a:ext cx="1106572" cy="17407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四角形吹き出し 52"/>
          <p:cNvSpPr/>
          <p:nvPr/>
        </p:nvSpPr>
        <p:spPr>
          <a:xfrm>
            <a:off x="6089559" y="22762459"/>
            <a:ext cx="5229631" cy="5336307"/>
          </a:xfrm>
          <a:prstGeom prst="wedgeRectCallout">
            <a:avLst>
              <a:gd name="adj1" fmla="val 72056"/>
              <a:gd name="adj2" fmla="val 12165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6302060" y="23077467"/>
            <a:ext cx="4707713" cy="4770023"/>
            <a:chOff x="1209632" y="23276891"/>
            <a:chExt cx="4165989" cy="4233021"/>
          </a:xfrm>
        </p:grpSpPr>
        <p:sp>
          <p:nvSpPr>
            <p:cNvPr id="60" name="正方形/長方形 59"/>
            <p:cNvSpPr/>
            <p:nvPr/>
          </p:nvSpPr>
          <p:spPr>
            <a:xfrm>
              <a:off x="1209632" y="26532701"/>
              <a:ext cx="1043976" cy="97721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224488" y="23276891"/>
              <a:ext cx="1043976" cy="187220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46608" y="23422682"/>
              <a:ext cx="2227171" cy="635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/>
                <a:t>開発</a:t>
              </a:r>
              <a:r>
                <a:rPr lang="ja-JP" altLang="en-US" sz="2800" b="1" dirty="0" smtClean="0"/>
                <a:t>フロー</a:t>
              </a:r>
              <a:r>
                <a:rPr lang="en-US" altLang="ja-JP" sz="2800" b="1" dirty="0" smtClean="0"/>
                <a:t>A</a:t>
              </a:r>
              <a:endParaRPr kumimoji="1" lang="ja-JP" altLang="en-US" sz="2800" b="1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446609" y="24286778"/>
              <a:ext cx="2227171" cy="635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/>
                <a:t>開発</a:t>
              </a:r>
              <a:r>
                <a:rPr lang="ja-JP" altLang="en-US" sz="2800" b="1" dirty="0" smtClean="0"/>
                <a:t>フロー</a:t>
              </a:r>
              <a:r>
                <a:rPr lang="en-US" altLang="ja-JP" sz="2800" b="1" dirty="0" smtClean="0"/>
                <a:t>D</a:t>
              </a:r>
              <a:endParaRPr kumimoji="1" lang="ja-JP" altLang="en-US" sz="2800" b="1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488114" y="26679550"/>
              <a:ext cx="2227171" cy="635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/>
                <a:t>開発</a:t>
              </a:r>
              <a:r>
                <a:rPr lang="ja-JP" altLang="en-US" sz="2800" b="1" dirty="0" smtClean="0"/>
                <a:t>フロー</a:t>
              </a:r>
              <a:r>
                <a:rPr lang="en-US" altLang="ja-JP" sz="2800" b="1" dirty="0" smtClean="0"/>
                <a:t>C</a:t>
              </a:r>
              <a:endParaRPr kumimoji="1" lang="ja-JP" altLang="en-US" sz="2800" b="1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224488" y="25365123"/>
              <a:ext cx="1043976" cy="97721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468716" y="25535772"/>
              <a:ext cx="2227171" cy="635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/>
                <a:t>開発</a:t>
              </a:r>
              <a:r>
                <a:rPr lang="ja-JP" altLang="en-US" sz="2800" b="1" dirty="0" smtClean="0"/>
                <a:t>フロー</a:t>
              </a:r>
              <a:r>
                <a:rPr lang="en-US" altLang="ja-JP" sz="2800" b="1" dirty="0" smtClean="0"/>
                <a:t>B</a:t>
              </a:r>
              <a:endParaRPr kumimoji="1" lang="ja-JP" altLang="en-US" sz="2800" b="1" dirty="0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3691880" y="23346759"/>
              <a:ext cx="1660336" cy="787758"/>
              <a:chOff x="7020992" y="25863749"/>
              <a:chExt cx="1660336" cy="787758"/>
            </a:xfrm>
          </p:grpSpPr>
          <p:sp>
            <p:nvSpPr>
              <p:cNvPr id="28" name="角丸四角形 27"/>
              <p:cNvSpPr/>
              <p:nvPr/>
            </p:nvSpPr>
            <p:spPr>
              <a:xfrm>
                <a:off x="7020992" y="25863749"/>
                <a:ext cx="1660335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導入リスク</a:t>
                </a:r>
                <a:endParaRPr kumimoji="1" lang="ja-JP" altLang="en-US" sz="2000" b="1" dirty="0"/>
              </a:p>
            </p:txBody>
          </p:sp>
          <p:sp>
            <p:nvSpPr>
              <p:cNvPr id="62" name="角丸四角形 61"/>
              <p:cNvSpPr/>
              <p:nvPr/>
            </p:nvSpPr>
            <p:spPr>
              <a:xfrm>
                <a:off x="7020992" y="26314291"/>
                <a:ext cx="1660336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導入コスト</a:t>
                </a:r>
                <a:endParaRPr kumimoji="1" lang="ja-JP" altLang="en-US" sz="2000" b="1" dirty="0"/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3673780" y="24210854"/>
              <a:ext cx="1660336" cy="787758"/>
              <a:chOff x="7020992" y="25863749"/>
              <a:chExt cx="1660336" cy="787758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7020992" y="25863749"/>
                <a:ext cx="1660335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導入リスク</a:t>
                </a:r>
                <a:endParaRPr kumimoji="1" lang="ja-JP" altLang="en-US" sz="2000" b="1" dirty="0"/>
              </a:p>
            </p:txBody>
          </p:sp>
          <p:sp>
            <p:nvSpPr>
              <p:cNvPr id="67" name="角丸四角形 66"/>
              <p:cNvSpPr/>
              <p:nvPr/>
            </p:nvSpPr>
            <p:spPr>
              <a:xfrm>
                <a:off x="7020992" y="26314291"/>
                <a:ext cx="1660336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導入コスト</a:t>
                </a:r>
                <a:endParaRPr kumimoji="1" lang="ja-JP" altLang="en-US" sz="2000" b="1" dirty="0"/>
              </a:p>
            </p:txBody>
          </p:sp>
        </p:grpSp>
        <p:grpSp>
          <p:nvGrpSpPr>
            <p:cNvPr id="68" name="グループ化 67"/>
            <p:cNvGrpSpPr/>
            <p:nvPr/>
          </p:nvGrpSpPr>
          <p:grpSpPr>
            <a:xfrm>
              <a:off x="3715285" y="25459848"/>
              <a:ext cx="1660336" cy="787758"/>
              <a:chOff x="7020992" y="25863749"/>
              <a:chExt cx="1660336" cy="787758"/>
            </a:xfrm>
          </p:grpSpPr>
          <p:sp>
            <p:nvSpPr>
              <p:cNvPr id="69" name="角丸四角形 68"/>
              <p:cNvSpPr/>
              <p:nvPr/>
            </p:nvSpPr>
            <p:spPr>
              <a:xfrm>
                <a:off x="7020992" y="25863749"/>
                <a:ext cx="1660335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導入リスク</a:t>
                </a:r>
                <a:endParaRPr kumimoji="1" lang="ja-JP" altLang="en-US" sz="2000" b="1" dirty="0"/>
              </a:p>
            </p:txBody>
          </p:sp>
          <p:sp>
            <p:nvSpPr>
              <p:cNvPr id="70" name="角丸四角形 69"/>
              <p:cNvSpPr/>
              <p:nvPr/>
            </p:nvSpPr>
            <p:spPr>
              <a:xfrm>
                <a:off x="7020992" y="26314291"/>
                <a:ext cx="1660336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導入コスト</a:t>
                </a:r>
                <a:endParaRPr kumimoji="1" lang="ja-JP" altLang="en-US" sz="2000" b="1" dirty="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3714451" y="26603626"/>
              <a:ext cx="1660336" cy="787758"/>
              <a:chOff x="7020992" y="25863749"/>
              <a:chExt cx="1660336" cy="787758"/>
            </a:xfrm>
          </p:grpSpPr>
          <p:sp>
            <p:nvSpPr>
              <p:cNvPr id="72" name="角丸四角形 71"/>
              <p:cNvSpPr/>
              <p:nvPr/>
            </p:nvSpPr>
            <p:spPr>
              <a:xfrm>
                <a:off x="7020992" y="25863749"/>
                <a:ext cx="1660335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導入リスク</a:t>
                </a:r>
                <a:endParaRPr kumimoji="1" lang="ja-JP" altLang="en-US" sz="2000" b="1" dirty="0"/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7020992" y="26314291"/>
                <a:ext cx="1660336" cy="337216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b="1" dirty="0" smtClean="0"/>
                  <a:t>導入コスト</a:t>
                </a:r>
                <a:endParaRPr kumimoji="1" lang="ja-JP" altLang="en-US" sz="2000" b="1" dirty="0"/>
              </a:p>
            </p:txBody>
          </p:sp>
        </p:grpSp>
      </p:grpSp>
      <p:grpSp>
        <p:nvGrpSpPr>
          <p:cNvPr id="52" name="グループ化 51"/>
          <p:cNvGrpSpPr/>
          <p:nvPr/>
        </p:nvGrpSpPr>
        <p:grpSpPr>
          <a:xfrm>
            <a:off x="9961218" y="16436131"/>
            <a:ext cx="11149163" cy="12961440"/>
            <a:chOff x="9961218" y="16436131"/>
            <a:chExt cx="11149163" cy="12961440"/>
          </a:xfrm>
        </p:grpSpPr>
        <p:sp>
          <p:nvSpPr>
            <p:cNvPr id="41" name="角丸四角形 40"/>
            <p:cNvSpPr/>
            <p:nvPr/>
          </p:nvSpPr>
          <p:spPr>
            <a:xfrm>
              <a:off x="12910236" y="17141635"/>
              <a:ext cx="3205269" cy="112416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9961218" y="18268830"/>
              <a:ext cx="5872950" cy="4336654"/>
              <a:chOff x="1114755" y="19748499"/>
              <a:chExt cx="5197140" cy="3848440"/>
            </a:xfrm>
          </p:grpSpPr>
          <p:pic>
            <p:nvPicPr>
              <p:cNvPr id="1026" name="Picture 2" descr="C:\Users\onodera\AppData\Local\Microsoft\Windows\Temporary Internet Files\Content.IE5\M3ELHKBJ\MC900383576[1]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9875" y="22000160"/>
                <a:ext cx="1151962" cy="1596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四角形吹き出し 5"/>
              <p:cNvSpPr/>
              <p:nvPr/>
            </p:nvSpPr>
            <p:spPr>
              <a:xfrm>
                <a:off x="1114755" y="19748499"/>
                <a:ext cx="4836840" cy="1944216"/>
              </a:xfrm>
              <a:prstGeom prst="wedgeRectCallout">
                <a:avLst>
                  <a:gd name="adj1" fmla="val -24238"/>
                  <a:gd name="adj2" fmla="val 64460"/>
                </a:avLst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2551252" y="19856511"/>
                <a:ext cx="803970" cy="86409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A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4010797" y="19856511"/>
                <a:ext cx="803970" cy="86409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C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3322439" y="20720607"/>
                <a:ext cx="803970" cy="86409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8" name="Picture 3" descr="C:\Users\onodera\Desktop\engineer_intern_github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4581" y="20238411"/>
                <a:ext cx="1095891" cy="1346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円/楕円 38"/>
              <p:cNvSpPr/>
              <p:nvPr/>
            </p:nvSpPr>
            <p:spPr>
              <a:xfrm>
                <a:off x="4800885" y="20720607"/>
                <a:ext cx="803970" cy="86409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D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2784315" y="21940419"/>
                <a:ext cx="3527580" cy="14207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ja-JP" altLang="en-US" sz="3200" b="1" dirty="0">
                    <a:solidFill>
                      <a:prstClr val="white"/>
                    </a:solidFill>
                  </a:rPr>
                  <a:t>①</a:t>
                </a:r>
                <a:r>
                  <a:rPr lang="en-US" altLang="ja-JP" sz="3200" b="1" dirty="0">
                    <a:solidFill>
                      <a:prstClr val="white"/>
                    </a:solidFill>
                  </a:rPr>
                  <a:t>GitHub</a:t>
                </a:r>
                <a:r>
                  <a:rPr lang="ja-JP" altLang="en-US" sz="3200" b="1" dirty="0">
                    <a:solidFill>
                      <a:prstClr val="white"/>
                    </a:solidFill>
                  </a:rPr>
                  <a:t>を用いた</a:t>
                </a:r>
                <a:endParaRPr lang="en-US" altLang="ja-JP" sz="3200" b="1" dirty="0">
                  <a:solidFill>
                    <a:prstClr val="white"/>
                  </a:solidFill>
                </a:endParaRPr>
              </a:p>
              <a:p>
                <a:pPr lvl="0" algn="ctr"/>
                <a:r>
                  <a:rPr lang="ja-JP" altLang="en-US" sz="3200" b="1" dirty="0">
                    <a:solidFill>
                      <a:prstClr val="white"/>
                    </a:solidFill>
                  </a:rPr>
                  <a:t>開発フローを調査</a:t>
                </a:r>
              </a:p>
            </p:txBody>
          </p:sp>
        </p:grpSp>
        <p:sp>
          <p:nvSpPr>
            <p:cNvPr id="29" name="円/楕円 28"/>
            <p:cNvSpPr/>
            <p:nvPr/>
          </p:nvSpPr>
          <p:spPr>
            <a:xfrm>
              <a:off x="11768771" y="16436131"/>
              <a:ext cx="5488196" cy="1474065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研究方法</a:t>
              </a:r>
              <a:endParaRPr kumimoji="1" lang="ja-JP" alt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028" name="Picture 4" descr="C:\Users\onodera\Desktop\PMBOK画像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501" y="21644845"/>
              <a:ext cx="2421806" cy="3144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角丸四角形 10"/>
            <p:cNvSpPr/>
            <p:nvPr/>
          </p:nvSpPr>
          <p:spPr>
            <a:xfrm>
              <a:off x="12694118" y="23040767"/>
              <a:ext cx="4039295" cy="160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 smtClean="0"/>
                <a:t>②</a:t>
              </a:r>
              <a:r>
                <a:rPr lang="en-US" altLang="ja-JP" sz="3200" b="1" dirty="0" smtClean="0"/>
                <a:t>PMBOK</a:t>
              </a:r>
              <a:r>
                <a:rPr lang="ja-JP" altLang="en-US" sz="3200" b="1" dirty="0" smtClean="0"/>
                <a:t>の</a:t>
              </a:r>
              <a:endParaRPr lang="en-US" altLang="ja-JP" sz="3200" b="1" dirty="0" smtClean="0"/>
            </a:p>
            <a:p>
              <a:pPr algn="ctr"/>
              <a:r>
                <a:rPr lang="ja-JP" altLang="en-US" sz="3200" b="1" dirty="0" smtClean="0"/>
                <a:t>知識</a:t>
              </a:r>
              <a:r>
                <a:rPr lang="ja-JP" altLang="en-US" sz="3200" b="1" dirty="0"/>
                <a:t>エリアの観点</a:t>
              </a:r>
              <a:r>
                <a:rPr lang="ja-JP" altLang="en-US" sz="3200" b="1" dirty="0" smtClean="0"/>
                <a:t>で</a:t>
              </a:r>
              <a:endParaRPr lang="en-US" altLang="ja-JP" sz="3200" b="1" dirty="0" smtClean="0"/>
            </a:p>
            <a:p>
              <a:pPr algn="ctr"/>
              <a:r>
                <a:rPr lang="ja-JP" altLang="en-US" sz="3200" b="1" dirty="0" smtClean="0"/>
                <a:t>分類</a:t>
              </a:r>
              <a:r>
                <a:rPr lang="ja-JP" altLang="en-US" sz="3200" b="1" dirty="0"/>
                <a:t>・整理</a:t>
              </a:r>
              <a:endParaRPr kumimoji="1" lang="ja-JP" altLang="en-US" sz="3200" b="1" dirty="0"/>
            </a:p>
          </p:txBody>
        </p:sp>
        <p:sp>
          <p:nvSpPr>
            <p:cNvPr id="13" name="円形吹き出し 12"/>
            <p:cNvSpPr/>
            <p:nvPr/>
          </p:nvSpPr>
          <p:spPr>
            <a:xfrm>
              <a:off x="18557874" y="19242545"/>
              <a:ext cx="2552507" cy="2190860"/>
            </a:xfrm>
            <a:prstGeom prst="wedgeEllipseCallout">
              <a:avLst>
                <a:gd name="adj1" fmla="val -33483"/>
                <a:gd name="adj2" fmla="val 80492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8935442" y="19485974"/>
              <a:ext cx="908514" cy="97371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9806695" y="20251959"/>
              <a:ext cx="908514" cy="97371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D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円形吹き出し 46"/>
            <p:cNvSpPr/>
            <p:nvPr/>
          </p:nvSpPr>
          <p:spPr>
            <a:xfrm>
              <a:off x="19308162" y="21912869"/>
              <a:ext cx="1745163" cy="1626408"/>
            </a:xfrm>
            <a:prstGeom prst="wedgeEllipseCallout">
              <a:avLst>
                <a:gd name="adj1" fmla="val -64637"/>
                <a:gd name="adj2" fmla="val 4901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形吹き出し 47"/>
            <p:cNvSpPr/>
            <p:nvPr/>
          </p:nvSpPr>
          <p:spPr>
            <a:xfrm>
              <a:off x="19149144" y="24003497"/>
              <a:ext cx="1791726" cy="1572435"/>
            </a:xfrm>
            <a:prstGeom prst="wedgeEllipseCallout">
              <a:avLst>
                <a:gd name="adj1" fmla="val -52419"/>
                <a:gd name="adj2" fmla="val -59878"/>
              </a:avLst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9678388" y="22339800"/>
              <a:ext cx="908514" cy="97371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19590749" y="24221833"/>
              <a:ext cx="908514" cy="9737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C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12508213" y="25295520"/>
              <a:ext cx="4567996" cy="1522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 dirty="0"/>
                <a:t>③分類した開発フローの</a:t>
              </a:r>
            </a:p>
            <a:p>
              <a:pPr algn="ctr"/>
              <a:r>
                <a:rPr lang="ja-JP" altLang="en-US" sz="2800" b="1" dirty="0"/>
                <a:t>　導入リスク・コスト</a:t>
              </a:r>
              <a:r>
                <a:rPr lang="ja-JP" altLang="en-US" sz="2800" b="1" dirty="0" smtClean="0"/>
                <a:t>を</a:t>
              </a:r>
              <a:endParaRPr lang="en-US" altLang="ja-JP" sz="2800" b="1" dirty="0" smtClean="0"/>
            </a:p>
            <a:p>
              <a:pPr algn="ctr"/>
              <a:r>
                <a:rPr lang="ja-JP" altLang="en-US" sz="2800" b="1" dirty="0" smtClean="0"/>
                <a:t>明確</a:t>
              </a:r>
              <a:r>
                <a:rPr lang="ja-JP" altLang="en-US" sz="2800" b="1" dirty="0"/>
                <a:t>にする</a:t>
              </a:r>
              <a:endParaRPr kumimoji="1" lang="ja-JP" altLang="en-US" sz="2800" b="1" dirty="0"/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11638472" y="25702699"/>
              <a:ext cx="9275011" cy="3694872"/>
              <a:chOff x="7677503" y="26478702"/>
              <a:chExt cx="8207720" cy="3278909"/>
            </a:xfrm>
          </p:grpSpPr>
          <p:sp>
            <p:nvSpPr>
              <p:cNvPr id="32" name="角丸四角形 31"/>
              <p:cNvSpPr/>
              <p:nvPr/>
            </p:nvSpPr>
            <p:spPr>
              <a:xfrm>
                <a:off x="7677503" y="27957411"/>
                <a:ext cx="4859440" cy="1800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b="1" dirty="0"/>
                  <a:t>④プロジェクトの性質に応じて，</a:t>
                </a:r>
              </a:p>
              <a:p>
                <a:pPr algn="ctr"/>
                <a:r>
                  <a:rPr lang="ja-JP" altLang="en-US" sz="2800" b="1" dirty="0"/>
                  <a:t>　適切な開発フロー</a:t>
                </a:r>
                <a:r>
                  <a:rPr lang="ja-JP" altLang="en-US" sz="2800" b="1" dirty="0" smtClean="0"/>
                  <a:t>を</a:t>
                </a:r>
                <a:endParaRPr lang="en-US" altLang="ja-JP" sz="2800" b="1" dirty="0" smtClean="0"/>
              </a:p>
              <a:p>
                <a:pPr algn="ctr"/>
                <a:r>
                  <a:rPr lang="ja-JP" altLang="en-US" sz="2800" b="1" dirty="0" smtClean="0"/>
                  <a:t>選択</a:t>
                </a:r>
                <a:r>
                  <a:rPr lang="ja-JP" altLang="en-US" sz="2800" b="1" dirty="0"/>
                  <a:t>できるような</a:t>
                </a:r>
              </a:p>
              <a:p>
                <a:pPr algn="ctr"/>
                <a:r>
                  <a:rPr lang="ja-JP" altLang="en-US" sz="2800" b="1" dirty="0"/>
                  <a:t>　ガイドを作成する．</a:t>
                </a:r>
              </a:p>
            </p:txBody>
          </p:sp>
          <p:grpSp>
            <p:nvGrpSpPr>
              <p:cNvPr id="77" name="グループ化 76"/>
              <p:cNvGrpSpPr/>
              <p:nvPr/>
            </p:nvGrpSpPr>
            <p:grpSpPr>
              <a:xfrm>
                <a:off x="12762597" y="26478702"/>
                <a:ext cx="3122626" cy="3278909"/>
                <a:chOff x="12522068" y="857637"/>
                <a:chExt cx="3832225" cy="4440238"/>
              </a:xfrm>
            </p:grpSpPr>
            <p:pic>
              <p:nvPicPr>
                <p:cNvPr id="78" name="Picture 9" descr="C:\Users\onodera\Desktop\1194985944982530750book_01_svg_med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22068" y="857637"/>
                  <a:ext cx="3832225" cy="44402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正方形/長方形 78"/>
                <p:cNvSpPr/>
                <p:nvPr/>
              </p:nvSpPr>
              <p:spPr>
                <a:xfrm>
                  <a:off x="12850692" y="2194932"/>
                  <a:ext cx="2549727" cy="1034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4000" b="1" dirty="0" smtClean="0">
                      <a:solidFill>
                        <a:schemeClr val="tx1"/>
                      </a:solidFill>
                    </a:rPr>
                    <a:t>ガイド</a:t>
                  </a:r>
                  <a:endParaRPr kumimoji="1" lang="ja-JP" altLang="en-US" sz="4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92" name="角丸四角形 91"/>
          <p:cNvSpPr/>
          <p:nvPr/>
        </p:nvSpPr>
        <p:spPr>
          <a:xfrm>
            <a:off x="97388" y="19067505"/>
            <a:ext cx="2563774" cy="10238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</a:rPr>
              <a:t>進捗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181</Words>
  <Application>Microsoft Office PowerPoint</Application>
  <PresentationFormat>ユーザー設定</PresentationFormat>
  <Paragraphs>70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スリップストリーム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onodera</cp:lastModifiedBy>
  <cp:revision>26</cp:revision>
  <dcterms:created xsi:type="dcterms:W3CDTF">2014-09-26T05:41:04Z</dcterms:created>
  <dcterms:modified xsi:type="dcterms:W3CDTF">2014-10-07T13:34:33Z</dcterms:modified>
</cp:coreProperties>
</file>