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4" d="100"/>
          <a:sy n="34" d="100"/>
        </p:scale>
        <p:origin x="-1068" y="346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16639-CED4-47A0-B554-534581D7A030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E7539-7FD2-47CC-B451-F7FF59C97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30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4"/>
            <a:ext cx="18178780" cy="649056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92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3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1629071" y="1619141"/>
            <a:ext cx="3609024" cy="3444347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02007" y="1619141"/>
            <a:ext cx="10470622" cy="3444347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5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35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1" y="12833949"/>
            <a:ext cx="18178780" cy="662374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29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02006" y="9420438"/>
            <a:ext cx="7039822" cy="2664217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198275" y="9420438"/>
            <a:ext cx="7039822" cy="2664217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46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1" y="6777949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0" y="6777949"/>
            <a:ext cx="9453262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0" y="9602676"/>
            <a:ext cx="9453262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80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23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68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2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7" cy="2584312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62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1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91"/>
            <a:ext cx="12832080" cy="3553688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16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C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2"/>
            <a:ext cx="19248120" cy="19983383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5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F8175-46C5-4D67-8740-11699C1E35AF}" type="datetimeFigureOut">
              <a:rPr kumimoji="1" lang="ja-JP" altLang="en-US" smtClean="0"/>
              <a:t>2014/10/2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5"/>
            <a:ext cx="6772487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5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19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842745" y="117545"/>
            <a:ext cx="19385017" cy="3683657"/>
          </a:xfrm>
          <a:prstGeom prst="rect">
            <a:avLst/>
          </a:prstGeom>
          <a:noFill/>
          <a:ln>
            <a:noFill/>
          </a:ln>
        </p:spPr>
        <p:txBody>
          <a:bodyPr wrap="square" lIns="295232" tIns="147616" rIns="295232" bIns="147616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ja-JP" altLang="en-US" sz="11000" b="1" spc="161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小塚ゴシック Pr6N M"/>
              </a:rPr>
              <a:t>物語を活用する</a:t>
            </a:r>
            <a:endParaRPr lang="en-US" altLang="ja-JP" sz="11000" b="1" spc="161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a typeface="小塚ゴシック Pr6N M"/>
            </a:endParaRPr>
          </a:p>
          <a:p>
            <a:pPr algn="ctr"/>
            <a:r>
              <a:rPr lang="ja-JP" altLang="en-US" sz="11000" b="1" spc="161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小塚ゴシック Pr6N M"/>
              </a:rPr>
              <a:t>プロジェクトマネジメント教育</a:t>
            </a:r>
          </a:p>
        </p:txBody>
      </p:sp>
      <p:pic>
        <p:nvPicPr>
          <p:cNvPr id="5" name="Picture 2" descr="illust3617.png (851×7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6128" y="832898"/>
            <a:ext cx="4059363" cy="35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2997656" y="380120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>
                <a:ea typeface="小塚ゴシック Pr6N M"/>
              </a:rPr>
              <a:t>1142064</a:t>
            </a:r>
            <a:r>
              <a:rPr lang="ja-JP" altLang="en-US" sz="3600" b="1" dirty="0" smtClean="0">
                <a:ea typeface="小塚ゴシック Pr6N M"/>
              </a:rPr>
              <a:t>　鈴木淳子</a:t>
            </a:r>
            <a:endParaRPr kumimoji="1" lang="ja-JP" altLang="en-US" sz="3600" b="1" dirty="0">
              <a:ea typeface="小塚ゴシック Pr6N M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350102" y="4472148"/>
            <a:ext cx="20568434" cy="476318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ja-JP" sz="66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PM</a:t>
            </a:r>
            <a:r>
              <a:rPr lang="ja-JP" altLang="en-US" sz="66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桃太郎　</a:t>
            </a:r>
            <a:r>
              <a:rPr lang="ja-JP" altLang="en-US" sz="60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昔話「桃太郎」を使用</a:t>
            </a:r>
            <a:endParaRPr lang="en-US" altLang="ja-JP" sz="3200" b="1" dirty="0">
              <a:solidFill>
                <a:schemeClr val="tx1"/>
              </a:solidFill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en-US" altLang="ja-JP" sz="36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2011/3/26</a:t>
            </a:r>
            <a:r>
              <a:rPr lang="ja-JP" altLang="en-US" sz="36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～</a:t>
            </a:r>
            <a:r>
              <a:rPr lang="en-US" altLang="ja-JP" sz="36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3/27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5724848" y="5824304"/>
            <a:ext cx="4943765" cy="96267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物語の整理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2870510" y="5778947"/>
            <a:ext cx="7399954" cy="161240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基本計画書の作成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5724848" y="7984544"/>
            <a:ext cx="4943765" cy="96267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役割分担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5724848" y="6904424"/>
            <a:ext cx="4943765" cy="96267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時系列の整理</a:t>
            </a:r>
            <a:endParaRPr lang="ja-JP" altLang="en-US" sz="5400" b="1" dirty="0">
              <a:solidFill>
                <a:schemeClr val="tx1"/>
              </a:solidFill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26" name="右矢印 25"/>
          <p:cNvSpPr/>
          <p:nvPr/>
        </p:nvSpPr>
        <p:spPr>
          <a:xfrm>
            <a:off x="10907487" y="6282925"/>
            <a:ext cx="1658121" cy="748465"/>
          </a:xfrm>
          <a:prstGeom prst="rightArrow">
            <a:avLst/>
          </a:prstGeom>
          <a:solidFill>
            <a:srgbClr val="0070C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800" b="1"/>
          </a:p>
        </p:txBody>
      </p:sp>
      <p:sp>
        <p:nvSpPr>
          <p:cNvPr id="27" name="角丸四角形 26"/>
          <p:cNvSpPr/>
          <p:nvPr/>
        </p:nvSpPr>
        <p:spPr>
          <a:xfrm>
            <a:off x="11629504" y="7614919"/>
            <a:ext cx="8948618" cy="126842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絵本の作成（オリジナル）</a:t>
            </a:r>
            <a:endParaRPr kumimoji="1" lang="ja-JP" altLang="en-US" sz="5400" b="1" dirty="0">
              <a:solidFill>
                <a:schemeClr val="tx1"/>
              </a:solidFill>
              <a:latin typeface="小塚ゴシック Pr6N M" pitchFamily="34" charset="-128"/>
              <a:ea typeface="小塚ゴシック Pr6N M" pitchFamily="34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05784" y="6499027"/>
            <a:ext cx="3195229" cy="2931909"/>
          </a:xfrm>
          <a:prstGeom prst="rect">
            <a:avLst/>
          </a:prstGeom>
        </p:spPr>
      </p:pic>
      <p:grpSp>
        <p:nvGrpSpPr>
          <p:cNvPr id="50" name="グループ化 49"/>
          <p:cNvGrpSpPr/>
          <p:nvPr/>
        </p:nvGrpSpPr>
        <p:grpSpPr>
          <a:xfrm>
            <a:off x="360811" y="9434670"/>
            <a:ext cx="20568434" cy="7909120"/>
            <a:chOff x="360811" y="9667379"/>
            <a:chExt cx="20568434" cy="7909120"/>
          </a:xfrm>
        </p:grpSpPr>
        <p:sp>
          <p:nvSpPr>
            <p:cNvPr id="30" name="角丸四角形 29"/>
            <p:cNvSpPr/>
            <p:nvPr/>
          </p:nvSpPr>
          <p:spPr>
            <a:xfrm>
              <a:off x="360811" y="9667379"/>
              <a:ext cx="20568434" cy="741682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US" altLang="ja-JP" sz="66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TDS</a:t>
              </a:r>
              <a:r>
                <a:rPr lang="ja-JP" altLang="en-US" sz="66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プロジェクト</a:t>
              </a:r>
              <a:endParaRPr lang="en-US" altLang="ja-JP" sz="6600" b="1" dirty="0" smtClean="0">
                <a:solidFill>
                  <a:schemeClr val="tx1"/>
                </a:solidFill>
                <a:latin typeface="+mn-ea"/>
                <a:ea typeface="小塚ゴシック Pr6N M"/>
              </a:endParaRPr>
            </a:p>
            <a:p>
              <a:r>
                <a:rPr lang="en-US" altLang="ja-JP" sz="40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2014/4/21</a:t>
              </a:r>
              <a:r>
                <a:rPr lang="ja-JP" altLang="en-US" sz="40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～</a:t>
              </a:r>
              <a:r>
                <a:rPr lang="en-US" altLang="ja-JP" sz="40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7</a:t>
              </a:r>
              <a:r>
                <a:rPr lang="en-US" altLang="ja-JP" sz="40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/5</a:t>
              </a:r>
              <a:endParaRPr lang="en-US" altLang="ja-JP" sz="4000" b="1" dirty="0" smtClean="0">
                <a:solidFill>
                  <a:schemeClr val="tx1"/>
                </a:solidFill>
                <a:latin typeface="+mn-ea"/>
                <a:ea typeface="小塚ゴシック Pr6N M"/>
              </a:endParaRPr>
            </a:p>
            <a:p>
              <a:endParaRPr lang="en-US" altLang="ja-JP" sz="4000" b="1" dirty="0" smtClean="0">
                <a:solidFill>
                  <a:schemeClr val="tx1"/>
                </a:solidFill>
                <a:latin typeface="+mn-ea"/>
                <a:ea typeface="小塚ゴシック Pr6N M"/>
              </a:endParaRPr>
            </a:p>
            <a:p>
              <a:r>
                <a:rPr lang="ja-JP" altLang="en-US" sz="44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矢吹グループの学生</a:t>
              </a:r>
              <a:endParaRPr lang="en-US" altLang="ja-JP" sz="4400" b="1" dirty="0">
                <a:solidFill>
                  <a:schemeClr val="tx1"/>
                </a:solidFill>
                <a:latin typeface="+mn-ea"/>
                <a:ea typeface="小塚ゴシック Pr6N M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1332360" y="13168893"/>
              <a:ext cx="3927802" cy="2695486"/>
              <a:chOff x="1148974" y="14599926"/>
              <a:chExt cx="3927802" cy="2695486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1148974" y="14599926"/>
                <a:ext cx="1170383" cy="2187118"/>
                <a:chOff x="3726372" y="15185117"/>
                <a:chExt cx="1170383" cy="2187118"/>
              </a:xfrm>
            </p:grpSpPr>
            <p:sp>
              <p:nvSpPr>
                <p:cNvPr id="33" name="二等辺三角形 32"/>
                <p:cNvSpPr/>
                <p:nvPr/>
              </p:nvSpPr>
              <p:spPr>
                <a:xfrm>
                  <a:off x="3771504" y="16274365"/>
                  <a:ext cx="1080120" cy="1097870"/>
                </a:xfrm>
                <a:prstGeom prst="triangl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  <p:sp>
              <p:nvSpPr>
                <p:cNvPr id="32" name="円/楕円 31"/>
                <p:cNvSpPr/>
                <p:nvPr/>
              </p:nvSpPr>
              <p:spPr>
                <a:xfrm>
                  <a:off x="3726372" y="15185117"/>
                  <a:ext cx="1170383" cy="1170383"/>
                </a:xfrm>
                <a:prstGeom prst="ellips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</p:grpSp>
          <p:grpSp>
            <p:nvGrpSpPr>
              <p:cNvPr id="38" name="グループ化 37"/>
              <p:cNvGrpSpPr/>
              <p:nvPr/>
            </p:nvGrpSpPr>
            <p:grpSpPr>
              <a:xfrm>
                <a:off x="3906393" y="14599926"/>
                <a:ext cx="1170383" cy="2187118"/>
                <a:chOff x="3726372" y="15185117"/>
                <a:chExt cx="1170383" cy="2187118"/>
              </a:xfrm>
            </p:grpSpPr>
            <p:sp>
              <p:nvSpPr>
                <p:cNvPr id="39" name="二等辺三角形 38"/>
                <p:cNvSpPr/>
                <p:nvPr/>
              </p:nvSpPr>
              <p:spPr>
                <a:xfrm>
                  <a:off x="3771504" y="16274365"/>
                  <a:ext cx="1080120" cy="1097870"/>
                </a:xfrm>
                <a:prstGeom prst="triangl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  <p:sp>
              <p:nvSpPr>
                <p:cNvPr id="40" name="円/楕円 39"/>
                <p:cNvSpPr/>
                <p:nvPr/>
              </p:nvSpPr>
              <p:spPr>
                <a:xfrm>
                  <a:off x="3726372" y="15185117"/>
                  <a:ext cx="1170383" cy="1170383"/>
                </a:xfrm>
                <a:prstGeom prst="ellips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</p:grpSp>
          <p:grpSp>
            <p:nvGrpSpPr>
              <p:cNvPr id="41" name="グループ化 40"/>
              <p:cNvGrpSpPr/>
              <p:nvPr/>
            </p:nvGrpSpPr>
            <p:grpSpPr>
              <a:xfrm>
                <a:off x="2517126" y="15108294"/>
                <a:ext cx="1170383" cy="2187118"/>
                <a:chOff x="3726372" y="15185117"/>
                <a:chExt cx="1170383" cy="2187118"/>
              </a:xfrm>
            </p:grpSpPr>
            <p:sp>
              <p:nvSpPr>
                <p:cNvPr id="42" name="二等辺三角形 41"/>
                <p:cNvSpPr/>
                <p:nvPr/>
              </p:nvSpPr>
              <p:spPr>
                <a:xfrm>
                  <a:off x="3771504" y="16274365"/>
                  <a:ext cx="1080120" cy="1097870"/>
                </a:xfrm>
                <a:prstGeom prst="triangl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  <p:sp>
              <p:nvSpPr>
                <p:cNvPr id="43" name="円/楕円 42"/>
                <p:cNvSpPr/>
                <p:nvPr/>
              </p:nvSpPr>
              <p:spPr>
                <a:xfrm>
                  <a:off x="3726372" y="15185117"/>
                  <a:ext cx="1170383" cy="1170383"/>
                </a:xfrm>
                <a:prstGeom prst="ellips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</p:grpSp>
        </p:grpSp>
        <p:sp>
          <p:nvSpPr>
            <p:cNvPr id="46" name="正方形/長方形 45"/>
            <p:cNvSpPr/>
            <p:nvPr/>
          </p:nvSpPr>
          <p:spPr>
            <a:xfrm>
              <a:off x="6564680" y="10836192"/>
              <a:ext cx="14013442" cy="6740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5400" b="1" dirty="0" smtClean="0">
                  <a:latin typeface="+mn-ea"/>
                  <a:ea typeface="小塚ゴシック Pr6N M"/>
                </a:rPr>
                <a:t>①東京ディズニーシーに関する物語の調査</a:t>
              </a:r>
              <a:endParaRPr lang="en-US" altLang="ja-JP" sz="54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5400" b="1" dirty="0" smtClean="0">
                  <a:latin typeface="+mn-ea"/>
                  <a:ea typeface="小塚ゴシック Pr6N M"/>
                </a:rPr>
                <a:t>②調査した物語から，テーマにする物語を選択</a:t>
              </a:r>
              <a:endParaRPr lang="en-US" altLang="ja-JP" sz="54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5400" b="1" dirty="0" smtClean="0">
                  <a:latin typeface="+mn-ea"/>
                  <a:ea typeface="小塚ゴシック Pr6N M"/>
                </a:rPr>
                <a:t>③テーマにした物語を再度調査及び整理</a:t>
              </a:r>
              <a:endParaRPr lang="en-US" altLang="ja-JP" sz="54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5400" b="1" dirty="0" smtClean="0">
                  <a:latin typeface="+mn-ea"/>
                  <a:ea typeface="小塚ゴシック Pr6N M"/>
                </a:rPr>
                <a:t>④</a:t>
              </a:r>
              <a:r>
                <a:rPr lang="en-US" altLang="ja-JP" sz="5400" b="1" dirty="0" smtClean="0">
                  <a:latin typeface="+mn-ea"/>
                  <a:ea typeface="小塚ゴシック Pr6N M"/>
                </a:rPr>
                <a:t>PMBOK</a:t>
              </a:r>
              <a:r>
                <a:rPr lang="ja-JP" altLang="en-US" sz="5400" b="1" dirty="0" smtClean="0">
                  <a:latin typeface="+mn-ea"/>
                  <a:ea typeface="小塚ゴシック Pr6N M"/>
                </a:rPr>
                <a:t>「</a:t>
              </a:r>
              <a:r>
                <a:rPr lang="en-US" altLang="ja-JP" sz="5400" b="1" dirty="0" smtClean="0">
                  <a:latin typeface="+mn-ea"/>
                  <a:ea typeface="小塚ゴシック Pr6N M"/>
                </a:rPr>
                <a:t>9</a:t>
              </a:r>
              <a:r>
                <a:rPr lang="ja-JP" altLang="en-US" sz="5400" b="1" dirty="0" err="1" smtClean="0">
                  <a:latin typeface="+mn-ea"/>
                  <a:ea typeface="小塚ゴシック Pr6N M"/>
                </a:rPr>
                <a:t>つの</a:t>
              </a:r>
              <a:r>
                <a:rPr lang="ja-JP" altLang="en-US" sz="5400" b="1" dirty="0" smtClean="0">
                  <a:latin typeface="+mn-ea"/>
                  <a:ea typeface="小塚ゴシック Pr6N M"/>
                </a:rPr>
                <a:t>知識エリア」について学習</a:t>
              </a:r>
              <a:endParaRPr lang="en-US" altLang="ja-JP" sz="54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5400" b="1" dirty="0" smtClean="0">
                  <a:latin typeface="+mn-ea"/>
                  <a:ea typeface="小塚ゴシック Pr6N M"/>
                </a:rPr>
                <a:t>⑤テーマにした物語を「</a:t>
              </a:r>
              <a:r>
                <a:rPr lang="en-US" altLang="ja-JP" sz="5400" b="1" dirty="0" smtClean="0">
                  <a:latin typeface="+mn-ea"/>
                  <a:ea typeface="小塚ゴシック Pr6N M"/>
                </a:rPr>
                <a:t>9</a:t>
              </a:r>
              <a:r>
                <a:rPr lang="ja-JP" altLang="en-US" sz="5400" b="1" dirty="0" err="1" smtClean="0">
                  <a:latin typeface="+mn-ea"/>
                  <a:ea typeface="小塚ゴシック Pr6N M"/>
                </a:rPr>
                <a:t>つの</a:t>
              </a:r>
              <a:r>
                <a:rPr lang="ja-JP" altLang="en-US" sz="5400" b="1" dirty="0" smtClean="0">
                  <a:latin typeface="+mn-ea"/>
                  <a:ea typeface="小塚ゴシック Pr6N M"/>
                </a:rPr>
                <a:t>知識エリア」に</a:t>
              </a:r>
              <a:endParaRPr lang="en-US" altLang="ja-JP" sz="54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5400" b="1" dirty="0" smtClean="0">
                  <a:latin typeface="+mn-ea"/>
                  <a:ea typeface="小塚ゴシック Pr6N M"/>
                </a:rPr>
                <a:t>　 当てはめて，マネジメントについての考察</a:t>
              </a:r>
              <a:endParaRPr lang="en-US" altLang="ja-JP" sz="54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5400" b="1" dirty="0" smtClean="0">
                  <a:latin typeface="+mn-ea"/>
                  <a:ea typeface="小塚ゴシック Pr6N M"/>
                </a:rPr>
                <a:t>⑥考察をもとに，オリジナルストーリーの作成</a:t>
              </a:r>
              <a:endParaRPr lang="ja-JP" altLang="ja-JP" sz="5400" b="1" dirty="0">
                <a:latin typeface="+mn-ea"/>
                <a:ea typeface="小塚ゴシック Pr6N M"/>
              </a:endParaRPr>
            </a:p>
            <a:p>
              <a:endParaRPr lang="ja-JP" altLang="ja-JP" sz="5400" b="1" dirty="0">
                <a:latin typeface="+mn-ea"/>
                <a:ea typeface="小塚ゴシック Pr6N M"/>
              </a:endParaRPr>
            </a:p>
          </p:txBody>
        </p:sp>
      </p:grpSp>
      <p:sp>
        <p:nvSpPr>
          <p:cNvPr id="49" name="角丸四角形 48"/>
          <p:cNvSpPr/>
          <p:nvPr/>
        </p:nvSpPr>
        <p:spPr>
          <a:xfrm>
            <a:off x="303890" y="17084203"/>
            <a:ext cx="20568434" cy="561662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ja-JP" altLang="en-US" sz="66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成果物のイメージ</a:t>
            </a:r>
            <a:endParaRPr lang="en-US" altLang="ja-JP" sz="66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①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矢吹</a:t>
            </a:r>
            <a:r>
              <a:rPr lang="ja-JP" altLang="ja-JP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グループの学生の成績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が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，</a:t>
            </a:r>
            <a:endParaRPr lang="en-US" altLang="ja-JP" sz="44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　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　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他</a:t>
            </a:r>
            <a:r>
              <a:rPr lang="ja-JP" altLang="ja-JP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学生の成績よりも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上回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る</a:t>
            </a:r>
            <a:endParaRPr lang="en-US" altLang="ja-JP" sz="44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②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プログラム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の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実施に</a:t>
            </a:r>
            <a:r>
              <a:rPr lang="ja-JP" altLang="en-US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より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，</a:t>
            </a:r>
            <a:endParaRPr lang="en-US" altLang="ja-JP" sz="44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　　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プロジェクトマネジメント知識</a:t>
            </a:r>
            <a:endParaRPr lang="en-US" altLang="ja-JP" sz="44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　　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習得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の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貢献が証明</a:t>
            </a:r>
            <a:r>
              <a:rPr lang="ja-JP" altLang="ja-JP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できる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こと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を</a:t>
            </a:r>
            <a:endParaRPr lang="en-US" altLang="ja-JP" sz="44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　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　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目標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としている</a:t>
            </a:r>
            <a:endParaRPr lang="en-US" altLang="ja-JP" sz="4400" b="1" dirty="0">
              <a:solidFill>
                <a:schemeClr val="tx1"/>
              </a:solidFill>
              <a:latin typeface="+mn-ea"/>
              <a:ea typeface="小塚ゴシック Pr6N M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303890" y="22988859"/>
            <a:ext cx="20568434" cy="698477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en-US" altLang="ja-JP" sz="5400" b="1" dirty="0">
              <a:solidFill>
                <a:schemeClr val="tx1"/>
              </a:solidFill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84287" y="23204884"/>
            <a:ext cx="14689633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 smtClean="0">
                <a:ea typeface="小塚ゴシック Pr6N M"/>
              </a:rPr>
              <a:t>現在の進捗（完了項目）</a:t>
            </a:r>
            <a:endParaRPr kumimoji="1" lang="en-US" altLang="ja-JP" sz="6600" b="1" dirty="0" smtClean="0">
              <a:ea typeface="小塚ゴシック Pr6N 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b="1" dirty="0" smtClean="0">
                <a:ea typeface="小塚ゴシック Pr6N M"/>
              </a:rPr>
              <a:t>オリジナルプログラム実施</a:t>
            </a:r>
            <a:endParaRPr kumimoji="1" lang="en-US" altLang="ja-JP" sz="5400" b="1" dirty="0" smtClean="0">
              <a:ea typeface="小塚ゴシック Pr6N 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b="1" dirty="0" smtClean="0">
                <a:ea typeface="小塚ゴシック Pr6N M"/>
              </a:rPr>
              <a:t>矢吹グループへのアンケート調査</a:t>
            </a:r>
            <a:endParaRPr lang="en-US" altLang="ja-JP" sz="5400" b="1" dirty="0" smtClean="0">
              <a:ea typeface="小塚ゴシック Pr6N M"/>
            </a:endParaRPr>
          </a:p>
          <a:p>
            <a:r>
              <a:rPr lang="ja-JP" altLang="en-US" sz="6600" b="1" dirty="0" smtClean="0">
                <a:ea typeface="小塚ゴシック Pr6N M"/>
              </a:rPr>
              <a:t>これから</a:t>
            </a:r>
            <a:r>
              <a:rPr lang="ja-JP" altLang="en-US" sz="6600" b="1" dirty="0">
                <a:ea typeface="小塚ゴシック Pr6N M"/>
              </a:rPr>
              <a:t>の作業</a:t>
            </a:r>
            <a:endParaRPr lang="en-US" altLang="ja-JP" sz="6600" b="1" dirty="0">
              <a:ea typeface="小塚ゴシック Pr6N 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ja-JP" sz="5400" b="1" dirty="0" smtClean="0">
                <a:ea typeface="小塚ゴシック Pr6N M"/>
              </a:rPr>
              <a:t>学生の成績</a:t>
            </a:r>
            <a:r>
              <a:rPr lang="ja-JP" altLang="en-US" sz="5400" b="1" dirty="0" smtClean="0">
                <a:ea typeface="小塚ゴシック Pr6N M"/>
              </a:rPr>
              <a:t>を収集</a:t>
            </a:r>
            <a:r>
              <a:rPr lang="ja-JP" altLang="ja-JP" sz="5400" b="1" dirty="0" smtClean="0">
                <a:ea typeface="小塚ゴシック Pr6N M"/>
              </a:rPr>
              <a:t>（一般的な科目の成績と</a:t>
            </a:r>
            <a:endParaRPr lang="en-US" altLang="ja-JP" sz="5400" b="1" dirty="0" smtClean="0">
              <a:ea typeface="小塚ゴシック Pr6N M"/>
            </a:endParaRPr>
          </a:p>
          <a:p>
            <a:r>
              <a:rPr lang="ja-JP" altLang="en-US" sz="5400" b="1" dirty="0" smtClean="0">
                <a:ea typeface="小塚ゴシック Pr6N M"/>
              </a:rPr>
              <a:t>　　</a:t>
            </a:r>
            <a:r>
              <a:rPr lang="ja-JP" altLang="ja-JP" sz="5400" b="1" dirty="0" smtClean="0">
                <a:ea typeface="小塚ゴシック Pr6N M"/>
              </a:rPr>
              <a:t>プロジェクトマネジメントに関する授業の成績）</a:t>
            </a:r>
            <a:endParaRPr lang="en-US" altLang="ja-JP" sz="5400" b="1" dirty="0" smtClean="0">
              <a:ea typeface="小塚ゴシック Pr6N M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5400" b="1" dirty="0" smtClean="0">
                <a:ea typeface="小塚ゴシック Pr6N M"/>
              </a:rPr>
              <a:t>成績の分析及び考察</a:t>
            </a:r>
            <a:endParaRPr lang="ja-JP" altLang="ja-JP" sz="5400" b="1" dirty="0" smtClean="0">
              <a:ea typeface="小塚ゴシック Pr6N 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ja-JP" altLang="en-US" sz="5400" b="1" dirty="0">
              <a:ea typeface="小塚ゴシック Pr6N 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ja-JP" altLang="en-US" sz="5400" b="1" dirty="0">
              <a:ea typeface="小塚ゴシック Pr6N M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436816" y="9523363"/>
            <a:ext cx="15193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小塚ゴシック Pr6N M"/>
              </a:rPr>
              <a:t>オリジナルプログラムの実施</a:t>
            </a:r>
            <a:endParaRPr kumimoji="1" lang="ja-JP" altLang="en-US" sz="8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小塚ゴシック Pr6N M"/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 flipV="1">
            <a:off x="11619609" y="17343790"/>
            <a:ext cx="0" cy="481697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11197456" y="21836731"/>
            <a:ext cx="770485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0765407" y="17320798"/>
            <a:ext cx="7200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ea typeface="小塚ゴシック Pr6N M"/>
              </a:rPr>
              <a:t>プロマネに関する成績</a:t>
            </a:r>
            <a:endParaRPr kumimoji="1" lang="ja-JP" altLang="en-US" sz="2800" b="1" dirty="0">
              <a:ea typeface="小塚ゴシック Pr6N M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5055238" y="21972036"/>
            <a:ext cx="438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ea typeface="小塚ゴシック Pr6N M"/>
              </a:rPr>
              <a:t>一般的な科目の成績</a:t>
            </a:r>
            <a:endParaRPr kumimoji="1" lang="ja-JP" altLang="en-US" sz="3200" b="1" dirty="0">
              <a:ea typeface="小塚ゴシック Pr6N M"/>
            </a:endParaRPr>
          </a:p>
        </p:txBody>
      </p:sp>
      <p:sp>
        <p:nvSpPr>
          <p:cNvPr id="70" name="円/楕円 69"/>
          <p:cNvSpPr/>
          <p:nvPr/>
        </p:nvSpPr>
        <p:spPr>
          <a:xfrm>
            <a:off x="13033659" y="18956411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13033659" y="18782229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72" name="円/楕円 71"/>
          <p:cNvSpPr/>
          <p:nvPr/>
        </p:nvSpPr>
        <p:spPr>
          <a:xfrm>
            <a:off x="16778075" y="18020307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16778075" y="17846125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16166008" y="20603350"/>
            <a:ext cx="378043" cy="36928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16166008" y="19980891"/>
            <a:ext cx="378043" cy="369285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84" name="円/楕円 83"/>
          <p:cNvSpPr/>
          <p:nvPr/>
        </p:nvSpPr>
        <p:spPr>
          <a:xfrm>
            <a:off x="14473819" y="18638213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14473819" y="18494197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6651768" y="19937176"/>
            <a:ext cx="378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ea typeface="小塚ゴシック Pr6N M"/>
              </a:rPr>
              <a:t>矢吹グループの学生</a:t>
            </a:r>
            <a:endParaRPr kumimoji="1" lang="ja-JP" altLang="en-US" sz="3200" b="1" dirty="0">
              <a:ea typeface="小塚ゴシック Pr6N M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6651768" y="20540587"/>
            <a:ext cx="378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ea typeface="小塚ゴシック Pr6N M"/>
              </a:rPr>
              <a:t>他</a:t>
            </a:r>
            <a:r>
              <a:rPr kumimoji="1" lang="ja-JP" altLang="en-US" sz="3200" b="1" dirty="0" smtClean="0">
                <a:ea typeface="小塚ゴシック Pr6N M"/>
              </a:rPr>
              <a:t>の学生</a:t>
            </a:r>
            <a:endParaRPr kumimoji="1" lang="ja-JP" altLang="en-US" sz="3200" b="1" dirty="0">
              <a:ea typeface="小塚ゴシック Pr6N M"/>
            </a:endParaRPr>
          </a:p>
        </p:txBody>
      </p:sp>
      <p:pic>
        <p:nvPicPr>
          <p:cNvPr id="88" name="Picture 2" descr="桃太郎・鬼・キジ・犬・猿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908" y="24226325"/>
            <a:ext cx="6515094" cy="47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1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152</Words>
  <Application>Microsoft Office PowerPoint</Application>
  <PresentationFormat>ユーザー設定</PresentationFormat>
  <Paragraphs>40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</dc:creator>
  <cp:lastModifiedBy>Jun</cp:lastModifiedBy>
  <cp:revision>11</cp:revision>
  <dcterms:created xsi:type="dcterms:W3CDTF">2014-10-02T09:41:14Z</dcterms:created>
  <dcterms:modified xsi:type="dcterms:W3CDTF">2014-10-04T02:23:29Z</dcterms:modified>
</cp:coreProperties>
</file>