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70"/>
    <a:srgbClr val="0FD6DB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60" d="100"/>
          <a:sy n="60" d="100"/>
        </p:scale>
        <p:origin x="1578" y="-613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2016/12/16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0" y="14894687"/>
            <a:ext cx="21437938" cy="823603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942" y="19584521"/>
            <a:ext cx="20876805" cy="33060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718345" y="10857122"/>
            <a:ext cx="10297144" cy="4110467"/>
          </a:xfrm>
          <a:prstGeom prst="rect">
            <a:avLst/>
          </a:prstGeom>
          <a:solidFill>
            <a:schemeClr val="bg1"/>
          </a:solidFill>
          <a:ln w="76200">
            <a:solidFill>
              <a:srgbClr val="0FD6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6E0"/>
              </a:clrFrom>
              <a:clrTo>
                <a:srgbClr val="FFF6E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9703" y="10888114"/>
            <a:ext cx="10297144" cy="4069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35" y="10901330"/>
            <a:ext cx="10142119" cy="4061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テキスト ボックス 115"/>
          <p:cNvSpPr txBox="1"/>
          <p:nvPr/>
        </p:nvSpPr>
        <p:spPr>
          <a:xfrm>
            <a:off x="918900" y="19423945"/>
            <a:ext cx="9247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7200" dirty="0" smtClean="0">
              <a:solidFill>
                <a:srgbClr val="0FD6DB"/>
              </a:solidFill>
            </a:endParaRPr>
          </a:p>
          <a:p>
            <a:r>
              <a:rPr lang="ja-JP" altLang="en-US" sz="4000" dirty="0" smtClean="0"/>
              <a:t>手書きの数字（０～９</a:t>
            </a:r>
            <a:r>
              <a:rPr lang="ja-JP" altLang="en-US" sz="4000" dirty="0"/>
              <a:t>）</a:t>
            </a:r>
            <a:r>
              <a:rPr lang="ja-JP" altLang="en-US" sz="4000" dirty="0" smtClean="0"/>
              <a:t>の画像が大量に</a:t>
            </a:r>
            <a:endParaRPr lang="en-US" altLang="ja-JP" sz="4000" dirty="0" smtClean="0"/>
          </a:p>
          <a:p>
            <a:r>
              <a:rPr lang="ja-JP" altLang="en-US" sz="4000" dirty="0" smtClean="0"/>
              <a:t>入ったデータセット，</a:t>
            </a:r>
            <a:r>
              <a:rPr lang="en-US" altLang="ja-JP" sz="4800" dirty="0" smtClean="0"/>
              <a:t>MNIST</a:t>
            </a:r>
            <a:r>
              <a:rPr lang="ja-JP" altLang="en-US" sz="4000" dirty="0" smtClean="0"/>
              <a:t>を</a:t>
            </a:r>
            <a:endParaRPr lang="en-US" altLang="ja-JP" sz="4000" dirty="0" smtClean="0"/>
          </a:p>
          <a:p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サンプルとして</a:t>
            </a:r>
            <a:r>
              <a:rPr lang="ja-JP" altLang="en-US" sz="5400" u="sng" dirty="0">
                <a:solidFill>
                  <a:schemeClr val="bg2">
                    <a:lumMod val="10000"/>
                  </a:schemeClr>
                </a:solidFill>
              </a:rPr>
              <a:t>解析</a:t>
            </a:r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してみる</a:t>
            </a:r>
            <a:endParaRPr kumimoji="1" lang="en-US" altLang="ja-JP" sz="54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ウェブサイトデザイン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したアルゴリズムである．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→ディープラーニングで人間の</a:t>
            </a:r>
            <a:endParaRPr kumimoji="1" lang="en-US" altLang="ja-JP" sz="5400" u="sng" dirty="0" smtClean="0">
              <a:solidFill>
                <a:srgbClr val="001570"/>
              </a:solidFill>
            </a:endParaRPr>
          </a:p>
          <a:p>
            <a:r>
              <a:rPr lang="en-US" altLang="ja-JP" sz="5400" dirty="0">
                <a:solidFill>
                  <a:srgbClr val="001570"/>
                </a:solidFill>
              </a:rPr>
              <a:t> </a:t>
            </a:r>
            <a:r>
              <a:rPr lang="en-US" altLang="ja-JP" sz="5400" dirty="0" smtClean="0">
                <a:solidFill>
                  <a:srgbClr val="001570"/>
                </a:solidFill>
              </a:rPr>
              <a:t>   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102" y="19431951"/>
            <a:ext cx="3563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solidFill>
                  <a:srgbClr val="00157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MNIST</a:t>
            </a:r>
            <a:endParaRPr kumimoji="1" lang="ja-JP" altLang="en-US" sz="8000" dirty="0">
              <a:solidFill>
                <a:srgbClr val="00157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9680655" y="20911713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47740" y="20186027"/>
            <a:ext cx="775032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99.04</a:t>
            </a:r>
            <a:r>
              <a:rPr lang="en-US" altLang="ja-JP" sz="12500" dirty="0">
                <a:solidFill>
                  <a:srgbClr val="001570"/>
                </a:solidFill>
                <a:latin typeface="Impact" panose="020B0806030902050204" pitchFamily="34" charset="0"/>
              </a:rPr>
              <a:t>%</a:t>
            </a:r>
            <a:endParaRPr kumimoji="1" lang="ja-JP" altLang="en-US" sz="125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49499" y="19446753"/>
            <a:ext cx="3615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rgbClr val="001570"/>
                </a:solidFill>
              </a:rPr>
              <a:t>Caffe</a:t>
            </a:r>
            <a:r>
              <a:rPr lang="ja-JP" altLang="en-US" sz="3600" dirty="0">
                <a:solidFill>
                  <a:srgbClr val="001570"/>
                </a:solidFill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</a:rPr>
              <a:t>正解率</a:t>
            </a:r>
            <a:endParaRPr lang="en-US" altLang="ja-JP" sz="3600" dirty="0">
              <a:solidFill>
                <a:srgbClr val="00157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02530" y="21792925"/>
            <a:ext cx="7332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001570"/>
                </a:solidFill>
              </a:rPr>
              <a:t>※</a:t>
            </a:r>
            <a:r>
              <a:rPr lang="ja-JP" altLang="en-US" sz="3200" dirty="0" smtClean="0">
                <a:solidFill>
                  <a:srgbClr val="001570"/>
                </a:solidFill>
              </a:rPr>
              <a:t>トレーニング用</a:t>
            </a:r>
            <a:r>
              <a:rPr lang="en-US" altLang="ja-JP" sz="3200" dirty="0" smtClean="0">
                <a:solidFill>
                  <a:srgbClr val="001570"/>
                </a:solidFill>
              </a:rPr>
              <a:t>60000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lang="en-US" altLang="ja-JP" sz="3200" dirty="0" smtClean="0">
              <a:solidFill>
                <a:srgbClr val="001570"/>
              </a:solidFill>
            </a:endParaRPr>
          </a:p>
          <a:p>
            <a:r>
              <a:rPr lang="ja-JP" altLang="en-US" sz="3200" dirty="0">
                <a:solidFill>
                  <a:srgbClr val="001570"/>
                </a:solidFill>
              </a:rPr>
              <a:t>　 </a:t>
            </a:r>
            <a:r>
              <a:rPr lang="ja-JP" altLang="en-US" sz="3200" dirty="0" smtClean="0">
                <a:solidFill>
                  <a:srgbClr val="001570"/>
                </a:solidFill>
              </a:rPr>
              <a:t>テスト用</a:t>
            </a:r>
            <a:r>
              <a:rPr lang="en-US" altLang="ja-JP" sz="3200" dirty="0" smtClean="0">
                <a:solidFill>
                  <a:srgbClr val="001570"/>
                </a:solidFill>
              </a:rPr>
              <a:t>10000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kumimoji="1" lang="ja-JP" altLang="en-US" sz="3200" dirty="0">
              <a:solidFill>
                <a:srgbClr val="00157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6548266" y="19805853"/>
            <a:ext cx="1048520" cy="2746953"/>
          </a:xfrm>
          <a:prstGeom prst="line">
            <a:avLst/>
          </a:prstGeom>
          <a:ln w="76200">
            <a:solidFill>
              <a:srgbClr val="001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7449839" y="19730262"/>
            <a:ext cx="4054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　　　　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比較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en-US" altLang="ja-JP" sz="4000" dirty="0" err="1" smtClean="0"/>
              <a:t>Tensorflow</a:t>
            </a:r>
            <a:r>
              <a:rPr kumimoji="1" lang="ja-JP" altLang="en-US" sz="2400" dirty="0" smtClean="0"/>
              <a:t>の正解率</a:t>
            </a:r>
            <a:endParaRPr kumimoji="1" lang="ja-JP" altLang="en-US" sz="2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7510918" y="21008095"/>
            <a:ext cx="3601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91.59%</a:t>
            </a:r>
            <a:endParaRPr kumimoji="1" lang="ja-JP" altLang="en-US" sz="8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98" name="二等辺三角形 97"/>
          <p:cNvSpPr/>
          <p:nvPr/>
        </p:nvSpPr>
        <p:spPr>
          <a:xfrm rot="5400000">
            <a:off x="9092817" y="20911714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/>
          <p:cNvSpPr/>
          <p:nvPr/>
        </p:nvSpPr>
        <p:spPr>
          <a:xfrm>
            <a:off x="780897" y="23368751"/>
            <a:ext cx="6530985" cy="1051260"/>
          </a:xfrm>
          <a:prstGeom prst="flowChartTerminator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  <a:endParaRPr kumimoji="1" lang="ja-JP" altLang="en-US" sz="5400" dirty="0">
              <a:solidFill>
                <a:srgbClr val="FFFFFF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24658039"/>
            <a:ext cx="2291188" cy="188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4644454"/>
            <a:ext cx="2291188" cy="188343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6564811"/>
            <a:ext cx="2291188" cy="188343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4644453"/>
            <a:ext cx="2291188" cy="188343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6564810"/>
            <a:ext cx="2291188" cy="18834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1" y="26564811"/>
            <a:ext cx="2291188" cy="18834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378" y="25010876"/>
            <a:ext cx="2359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YouTube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6186" y="25010876"/>
            <a:ext cx="25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endParaRPr kumimoji="1" lang="ja-JP" altLang="en-US" sz="4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77633" y="24894933"/>
            <a:ext cx="203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Yaho</a:t>
            </a:r>
            <a:r>
              <a:rPr lang="en-US" altLang="ja-JP" sz="5400" dirty="0"/>
              <a:t>o</a:t>
            </a:r>
            <a:endParaRPr kumimoji="1" lang="ja-JP" altLang="en-US" sz="5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14745" y="26928733"/>
            <a:ext cx="203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Amazon</a:t>
            </a:r>
            <a:endParaRPr kumimoji="1" lang="ja-JP" altLang="en-US" sz="4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11917" y="26989217"/>
            <a:ext cx="20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Micro</a:t>
            </a:r>
            <a:r>
              <a:rPr lang="en-US" altLang="ja-JP" sz="3600" dirty="0"/>
              <a:t>soft</a:t>
            </a:r>
            <a:endParaRPr kumimoji="1" lang="ja-JP" altLang="en-US" sz="3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39388" y="26867177"/>
            <a:ext cx="20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Google</a:t>
            </a:r>
            <a:endParaRPr kumimoji="1" lang="ja-JP" altLang="en-US" sz="4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7544" y="28458124"/>
            <a:ext cx="8220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～</a:t>
            </a:r>
            <a:r>
              <a:rPr kumimoji="1" lang="en-US" altLang="ja-JP" sz="440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のページ計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56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キャプチャ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</a:t>
            </a:r>
            <a:r>
              <a:rPr lang="en-US" altLang="ja-JP" sz="4400" dirty="0" err="1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Caffe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で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学習した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44239" y="26221324"/>
            <a:ext cx="81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 smtClean="0">
                <a:latin typeface="Haettenschweiler" panose="020B0706040902060204" pitchFamily="34" charset="0"/>
              </a:rPr>
              <a:t>But…</a:t>
            </a:r>
            <a:endParaRPr kumimoji="1" lang="ja-JP" altLang="en-US" sz="3200" i="1" dirty="0">
              <a:latin typeface="Haettenschweiler" panose="020B070604090206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7446204" y="26734091"/>
            <a:ext cx="904511" cy="1440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8416789" y="26473496"/>
            <a:ext cx="389013" cy="665206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983802" y="23540536"/>
            <a:ext cx="12400795" cy="6739439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9128286" y="23732229"/>
            <a:ext cx="5857487" cy="6241405"/>
          </a:xfrm>
          <a:prstGeom prst="rect">
            <a:avLst/>
          </a:prstGeom>
          <a:solidFill>
            <a:srgbClr val="FFFFFF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日間プログラムを動かした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が</a:t>
            </a:r>
            <a:endParaRPr lang="en-US" altLang="ja-JP" sz="32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学習は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終わらなかった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</a:t>
            </a:r>
          </a:p>
          <a:p>
            <a:r>
              <a:rPr lang="ja-JP" altLang="en-US" sz="16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原因</a:t>
            </a: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ページではサイズが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大きすぎた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CPU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のみの可動で処理が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遅れた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026" name="Picture 2" descr="http://www.scalescale.com/wp-content/uploads/2014/08/cpu-vs-gpu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427" y="27506527"/>
            <a:ext cx="5651468" cy="2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15130256" y="23732229"/>
            <a:ext cx="6076312" cy="6241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レイヤーの設定を学び，学習画像のサイズ設定を変える．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動作環境に </a:t>
            </a:r>
            <a:r>
              <a:rPr lang="en-US" altLang="ja-JP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GPU 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を導入する．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検証用データを与え，正解率を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出す．</a:t>
            </a:r>
            <a:endParaRPr lang="en-US" altLang="ja-JP" sz="28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その後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，必要に応じて学習画像の追加等を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行う．</a:t>
            </a:r>
            <a:endParaRPr kumimoji="1" lang="ja-JP" altLang="en-US" sz="3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133721" y="23732229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5123392" y="23726633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今後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1570"/>
                </a:solidFill>
              </a:rPr>
              <a:t>１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．インターネットアーカイブにある過去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　　 </a:t>
            </a:r>
            <a:r>
              <a:rPr kumimoji="1" lang="ja-JP" altLang="en-US" sz="4000" dirty="0" err="1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する．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 smtClean="0">
                <a:solidFill>
                  <a:srgbClr val="001570"/>
                </a:solidFill>
              </a:rPr>
              <a:t>２．</a:t>
            </a: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ページの画像を年代別にタグ付けし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　ライブラリ</a:t>
            </a:r>
            <a:r>
              <a:rPr lang="ja-JP" altLang="en-US" sz="5400" b="1" dirty="0">
                <a:solidFill>
                  <a:srgbClr val="001570"/>
                </a:solidFill>
              </a:rPr>
              <a:t>“</a:t>
            </a:r>
            <a:r>
              <a:rPr lang="en-US" altLang="ja-JP" sz="5400" dirty="0" err="1" smtClean="0">
                <a:solidFill>
                  <a:srgbClr val="001570"/>
                </a:solidFill>
              </a:rPr>
              <a:t>Caffe</a:t>
            </a:r>
            <a:r>
              <a:rPr lang="ja-JP" altLang="en-US" sz="5400" b="1" dirty="0">
                <a:solidFill>
                  <a:srgbClr val="001570"/>
                </a:solidFill>
              </a:rPr>
              <a:t>”</a:t>
            </a:r>
            <a:r>
              <a:rPr lang="ja-JP" altLang="en-US" sz="4000" dirty="0" smtClean="0">
                <a:solidFill>
                  <a:srgbClr val="001570"/>
                </a:solidFill>
              </a:rPr>
              <a:t>で学習する．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３．別の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ページ画像を与え年代を解析する．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222</Words>
  <Application>Microsoft Office PowerPoint</Application>
  <PresentationFormat>ユーザー設定</PresentationFormat>
  <Paragraphs>71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Impact</vt:lpstr>
      <vt:lpstr>Leelawadee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349</cp:revision>
  <cp:lastPrinted>2016-12-13T09:14:26Z</cp:lastPrinted>
  <dcterms:created xsi:type="dcterms:W3CDTF">2014-09-26T05:41:04Z</dcterms:created>
  <dcterms:modified xsi:type="dcterms:W3CDTF">2016-12-16T00:24:58Z</dcterms:modified>
</cp:coreProperties>
</file>