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1"/>
  </p:sldMasterIdLst>
  <p:sldIdLst>
    <p:sldId id="258" r:id="rId2"/>
  </p:sldIdLst>
  <p:sldSz cx="21386800" cy="30279975"/>
  <p:notesSz cx="6858000" cy="9144000"/>
  <p:defaultTextStyle>
    <a:defPPr>
      <a:defRPr lang="ja-JP"/>
    </a:defPPr>
    <a:lvl1pPr marL="0" algn="l" defTabSz="3055193" rtl="0" eaLnBrk="1" latinLnBrk="0" hangingPunct="1">
      <a:defRPr kumimoji="1" sz="6000" kern="1200">
        <a:solidFill>
          <a:schemeClr val="tx1"/>
        </a:solidFill>
        <a:latin typeface="+mn-lt"/>
        <a:ea typeface="+mn-ea"/>
        <a:cs typeface="+mn-cs"/>
      </a:defRPr>
    </a:lvl1pPr>
    <a:lvl2pPr marL="1527597" algn="l" defTabSz="3055193" rtl="0" eaLnBrk="1" latinLnBrk="0" hangingPunct="1">
      <a:defRPr kumimoji="1" sz="6000" kern="1200">
        <a:solidFill>
          <a:schemeClr val="tx1"/>
        </a:solidFill>
        <a:latin typeface="+mn-lt"/>
        <a:ea typeface="+mn-ea"/>
        <a:cs typeface="+mn-cs"/>
      </a:defRPr>
    </a:lvl2pPr>
    <a:lvl3pPr marL="3055193" algn="l" defTabSz="3055193" rtl="0" eaLnBrk="1" latinLnBrk="0" hangingPunct="1">
      <a:defRPr kumimoji="1" sz="6000" kern="1200">
        <a:solidFill>
          <a:schemeClr val="tx1"/>
        </a:solidFill>
        <a:latin typeface="+mn-lt"/>
        <a:ea typeface="+mn-ea"/>
        <a:cs typeface="+mn-cs"/>
      </a:defRPr>
    </a:lvl3pPr>
    <a:lvl4pPr marL="4582790" algn="l" defTabSz="3055193" rtl="0" eaLnBrk="1" latinLnBrk="0" hangingPunct="1">
      <a:defRPr kumimoji="1" sz="6000" kern="1200">
        <a:solidFill>
          <a:schemeClr val="tx1"/>
        </a:solidFill>
        <a:latin typeface="+mn-lt"/>
        <a:ea typeface="+mn-ea"/>
        <a:cs typeface="+mn-cs"/>
      </a:defRPr>
    </a:lvl4pPr>
    <a:lvl5pPr marL="6110387" algn="l" defTabSz="3055193" rtl="0" eaLnBrk="1" latinLnBrk="0" hangingPunct="1">
      <a:defRPr kumimoji="1" sz="6000" kern="1200">
        <a:solidFill>
          <a:schemeClr val="tx1"/>
        </a:solidFill>
        <a:latin typeface="+mn-lt"/>
        <a:ea typeface="+mn-ea"/>
        <a:cs typeface="+mn-cs"/>
      </a:defRPr>
    </a:lvl5pPr>
    <a:lvl6pPr marL="7637983" algn="l" defTabSz="3055193" rtl="0" eaLnBrk="1" latinLnBrk="0" hangingPunct="1">
      <a:defRPr kumimoji="1" sz="6000" kern="1200">
        <a:solidFill>
          <a:schemeClr val="tx1"/>
        </a:solidFill>
        <a:latin typeface="+mn-lt"/>
        <a:ea typeface="+mn-ea"/>
        <a:cs typeface="+mn-cs"/>
      </a:defRPr>
    </a:lvl6pPr>
    <a:lvl7pPr marL="9165580" algn="l" defTabSz="3055193" rtl="0" eaLnBrk="1" latinLnBrk="0" hangingPunct="1">
      <a:defRPr kumimoji="1" sz="6000" kern="1200">
        <a:solidFill>
          <a:schemeClr val="tx1"/>
        </a:solidFill>
        <a:latin typeface="+mn-lt"/>
        <a:ea typeface="+mn-ea"/>
        <a:cs typeface="+mn-cs"/>
      </a:defRPr>
    </a:lvl7pPr>
    <a:lvl8pPr marL="10693176" algn="l" defTabSz="3055193" rtl="0" eaLnBrk="1" latinLnBrk="0" hangingPunct="1">
      <a:defRPr kumimoji="1" sz="6000" kern="1200">
        <a:solidFill>
          <a:schemeClr val="tx1"/>
        </a:solidFill>
        <a:latin typeface="+mn-lt"/>
        <a:ea typeface="+mn-ea"/>
        <a:cs typeface="+mn-cs"/>
      </a:defRPr>
    </a:lvl8pPr>
    <a:lvl9pPr marL="12220773" algn="l" defTabSz="3055193" rtl="0" eaLnBrk="1" latinLnBrk="0" hangingPunct="1">
      <a:defRPr kumimoji="1"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8E757"/>
    <a:srgbClr val="FFFF66"/>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469" y="77"/>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10138928" y="5165570"/>
            <a:ext cx="11261364" cy="22049023"/>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247564" y="2355111"/>
            <a:ext cx="14395190" cy="13794215"/>
          </a:xfrm>
        </p:spPr>
        <p:txBody>
          <a:bodyPr anchor="b">
            <a:normAutofit/>
          </a:bodyPr>
          <a:lstStyle>
            <a:lvl1pPr algn="l">
              <a:defRPr sz="10291">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47563" y="16971745"/>
            <a:ext cx="11587440" cy="8448484"/>
          </a:xfrm>
        </p:spPr>
        <p:txBody>
          <a:bodyPr anchor="t">
            <a:normAutofit/>
          </a:bodyPr>
          <a:lstStyle>
            <a:lvl1pPr marL="0" indent="0" algn="l">
              <a:buNone/>
              <a:defRPr sz="4678">
                <a:solidFill>
                  <a:schemeClr val="bg2">
                    <a:lumMod val="75000"/>
                  </a:schemeClr>
                </a:solidFill>
              </a:defRPr>
            </a:lvl1pPr>
            <a:lvl2pPr marL="1069345" indent="0" algn="ctr">
              <a:buNone/>
              <a:defRPr>
                <a:solidFill>
                  <a:schemeClr val="tx1">
                    <a:tint val="75000"/>
                  </a:schemeClr>
                </a:solidFill>
              </a:defRPr>
            </a:lvl2pPr>
            <a:lvl3pPr marL="2138690" indent="0" algn="ctr">
              <a:buNone/>
              <a:defRPr>
                <a:solidFill>
                  <a:schemeClr val="tx1">
                    <a:tint val="75000"/>
                  </a:schemeClr>
                </a:solidFill>
              </a:defRPr>
            </a:lvl3pPr>
            <a:lvl4pPr marL="3208035" indent="0" algn="ctr">
              <a:buNone/>
              <a:defRPr>
                <a:solidFill>
                  <a:schemeClr val="tx1">
                    <a:tint val="75000"/>
                  </a:schemeClr>
                </a:solidFill>
              </a:defRPr>
            </a:lvl4pPr>
            <a:lvl5pPr marL="4277380" indent="0" algn="ctr">
              <a:buNone/>
              <a:defRPr>
                <a:solidFill>
                  <a:schemeClr val="tx1">
                    <a:tint val="75000"/>
                  </a:schemeClr>
                </a:solidFill>
              </a:defRPr>
            </a:lvl5pPr>
            <a:lvl6pPr marL="5346725" indent="0" algn="ctr">
              <a:buNone/>
              <a:defRPr>
                <a:solidFill>
                  <a:schemeClr val="tx1">
                    <a:tint val="75000"/>
                  </a:schemeClr>
                </a:solidFill>
              </a:defRPr>
            </a:lvl6pPr>
            <a:lvl7pPr marL="6416070" indent="0" algn="ctr">
              <a:buNone/>
              <a:defRPr>
                <a:solidFill>
                  <a:schemeClr val="tx1">
                    <a:tint val="75000"/>
                  </a:schemeClr>
                </a:solidFill>
              </a:defRPr>
            </a:lvl7pPr>
            <a:lvl8pPr marL="7485416" indent="0" algn="ctr">
              <a:buNone/>
              <a:defRPr>
                <a:solidFill>
                  <a:schemeClr val="tx1">
                    <a:tint val="75000"/>
                  </a:schemeClr>
                </a:solidFill>
              </a:defRPr>
            </a:lvl8pPr>
            <a:lvl9pPr marL="8554761"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2278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6" name="Picture Placeholder 2"/>
          <p:cNvSpPr>
            <a:spLocks noGrp="1" noChangeAspect="1"/>
          </p:cNvSpPr>
          <p:nvPr>
            <p:ph type="pic" idx="13"/>
          </p:nvPr>
        </p:nvSpPr>
        <p:spPr>
          <a:xfrm>
            <a:off x="1247564" y="2355109"/>
            <a:ext cx="18891673" cy="1379421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9" name="Text Placeholder 9"/>
          <p:cNvSpPr>
            <a:spLocks noGrp="1"/>
          </p:cNvSpPr>
          <p:nvPr>
            <p:ph type="body" sz="quarter" idx="14"/>
          </p:nvPr>
        </p:nvSpPr>
        <p:spPr>
          <a:xfrm>
            <a:off x="1782238" y="16971741"/>
            <a:ext cx="17030227" cy="2018665"/>
          </a:xfrm>
        </p:spPr>
        <p:txBody>
          <a:bodyPr anchor="t">
            <a:normAutofit/>
          </a:bodyPr>
          <a:lstStyle>
            <a:lvl1pPr marL="0" indent="0">
              <a:buFontTx/>
              <a:buNone/>
              <a:defRPr sz="3742"/>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0837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247564" y="2355109"/>
            <a:ext cx="18891673" cy="12784878"/>
          </a:xfrm>
        </p:spPr>
        <p:txBody>
          <a:bodyPr anchor="ctr">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18167985"/>
            <a:ext cx="14930419" cy="8411104"/>
          </a:xfrm>
        </p:spPr>
        <p:txBody>
          <a:bodyPr anchor="ctr">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5865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02752" y="2355109"/>
            <a:ext cx="16044280"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95128" y="15139988"/>
            <a:ext cx="14974659" cy="2130813"/>
          </a:xfrm>
        </p:spPr>
        <p:txBody>
          <a:bodyPr anchor="ctr"/>
          <a:lstStyle>
            <a:lvl1pPr marL="0" indent="0">
              <a:buFontTx/>
              <a:buNone/>
              <a:defRPr/>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47565" y="18990419"/>
            <a:ext cx="14927633" cy="7588670"/>
          </a:xfrm>
        </p:spPr>
        <p:txBody>
          <a:bodyPr anchor="ctr">
            <a:normAutofit/>
          </a:bodyPr>
          <a:lstStyle>
            <a:lvl1pPr marL="0" indent="0" algn="l">
              <a:buNone/>
              <a:defRPr sz="4678">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135281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47565" y="15139987"/>
            <a:ext cx="14927633" cy="7494493"/>
          </a:xfrm>
        </p:spPr>
        <p:txBody>
          <a:bodyPr anchor="b">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22663535"/>
            <a:ext cx="14930419" cy="3915552"/>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6692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2002753" y="2355109"/>
            <a:ext cx="16044277"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158653"/>
            <a:ext cx="14927633" cy="4635450"/>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868871"/>
            <a:ext cx="14927631" cy="4710218"/>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326659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47563" y="2355109"/>
            <a:ext cx="17601678" cy="12784878"/>
          </a:xfrm>
        </p:spPr>
        <p:txBody>
          <a:bodyPr vert="horz" lIns="91440" tIns="45720" rIns="91440" bIns="45720" rtlCol="0" anchor="ctr">
            <a:normAutofit/>
          </a:bodyPr>
          <a:lstStyle>
            <a:lvl1pPr>
              <a:defRPr lang="en-US" sz="6549"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345569"/>
            <a:ext cx="14927633" cy="3700886"/>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046461"/>
            <a:ext cx="14927631" cy="5532630"/>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17314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lgn="l">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4" y="2355113"/>
            <a:ext cx="15331106" cy="1663531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101554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8094" y="2355109"/>
            <a:ext cx="4781143" cy="19513762"/>
          </a:xfrm>
        </p:spPr>
        <p:txBody>
          <a:bodyPr vert="eaVert">
            <a:normAutofit/>
          </a:bodyPr>
          <a:lstStyle>
            <a:lvl1pPr>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3" y="2355109"/>
            <a:ext cx="13682528" cy="2422398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81101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4" y="2355109"/>
            <a:ext cx="15331106" cy="1663531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68320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47563" y="8747546"/>
            <a:ext cx="14974661" cy="10242857"/>
          </a:xfrm>
        </p:spPr>
        <p:txBody>
          <a:bodyPr anchor="b">
            <a:normAutofit/>
          </a:bodyPr>
          <a:lstStyle>
            <a:lvl1pPr algn="l">
              <a:defRPr sz="7484"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19812824"/>
            <a:ext cx="14974659" cy="6766267"/>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7661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11" name="Content Placeholder 3"/>
          <p:cNvSpPr>
            <a:spLocks noGrp="1"/>
          </p:cNvSpPr>
          <p:nvPr>
            <p:ph sz="half" idx="13"/>
          </p:nvPr>
        </p:nvSpPr>
        <p:spPr>
          <a:xfrm>
            <a:off x="1247564" y="2355112"/>
            <a:ext cx="9238534" cy="16635296"/>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Content Placeholder 5"/>
          <p:cNvSpPr>
            <a:spLocks noGrp="1"/>
          </p:cNvSpPr>
          <p:nvPr>
            <p:ph sz="quarter" idx="4"/>
          </p:nvPr>
        </p:nvSpPr>
        <p:spPr>
          <a:xfrm>
            <a:off x="10904747" y="2355109"/>
            <a:ext cx="9234490" cy="16597912"/>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717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82235" y="2355109"/>
            <a:ext cx="8693337" cy="2691553"/>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247562" y="5046665"/>
            <a:ext cx="9228009" cy="1394374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1355344" y="2502306"/>
            <a:ext cx="8803697" cy="2544357"/>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4748" y="5046662"/>
            <a:ext cx="9254293" cy="1390635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12482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7634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28133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673660" y="2355109"/>
            <a:ext cx="7485380" cy="6728883"/>
          </a:xfrm>
        </p:spPr>
        <p:txBody>
          <a:bodyPr anchor="b">
            <a:normAutofit/>
          </a:bodyPr>
          <a:lstStyle>
            <a:lvl1pPr algn="l">
              <a:defRPr sz="4678"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2" y="2355109"/>
            <a:ext cx="10381755" cy="2422398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673660" y="9756892"/>
            <a:ext cx="7485380" cy="9233525"/>
          </a:xfrm>
        </p:spPr>
        <p:txBody>
          <a:bodyPr anchor="t">
            <a:normAutofit/>
          </a:bodyPr>
          <a:lstStyle>
            <a:lvl1pPr marL="0" indent="0">
              <a:buNone/>
              <a:defRPr sz="3742"/>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899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515176" y="6392439"/>
            <a:ext cx="8334065" cy="5046663"/>
          </a:xfrm>
        </p:spPr>
        <p:txBody>
          <a:bodyPr anchor="b">
            <a:normAutofit/>
          </a:bodyPr>
          <a:lstStyle>
            <a:lvl1pPr algn="l">
              <a:defRPr sz="5613" b="0"/>
            </a:lvl1p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1782233" y="4037330"/>
            <a:ext cx="7673834" cy="2119598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4" name="Text Placeholder 3"/>
          <p:cNvSpPr>
            <a:spLocks noGrp="1"/>
          </p:cNvSpPr>
          <p:nvPr>
            <p:ph type="body" sz="half" idx="2"/>
          </p:nvPr>
        </p:nvSpPr>
        <p:spPr>
          <a:xfrm>
            <a:off x="10515709" y="12111990"/>
            <a:ext cx="8336322" cy="9196141"/>
          </a:xfrm>
        </p:spPr>
        <p:txBody>
          <a:bodyPr anchor="t">
            <a:normAutofit/>
          </a:bodyPr>
          <a:lstStyle>
            <a:lvl1pPr marL="0" indent="0">
              <a:buNone/>
              <a:defRPr sz="4210"/>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6" name="Footer Placeholder 5"/>
          <p:cNvSpPr>
            <a:spLocks noGrp="1"/>
          </p:cNvSpPr>
          <p:nvPr>
            <p:ph type="ftr" sz="quarter" idx="11"/>
          </p:nvPr>
        </p:nvSpPr>
        <p:spPr>
          <a:xfrm>
            <a:off x="1247563" y="27251980"/>
            <a:ext cx="13592977" cy="1612128"/>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04190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601968" y="17196039"/>
            <a:ext cx="5778122" cy="1173816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247564" y="19850206"/>
            <a:ext cx="15331106" cy="6728883"/>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2355113"/>
            <a:ext cx="15331106" cy="1663531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7378518" y="27251993"/>
            <a:ext cx="2807750" cy="1612128"/>
          </a:xfrm>
          <a:prstGeom prst="rect">
            <a:avLst/>
          </a:prstGeom>
        </p:spPr>
        <p:txBody>
          <a:bodyPr vert="horz" lIns="91440" tIns="45720" rIns="91440" bIns="45720" rtlCol="0" anchor="t"/>
          <a:lstStyle>
            <a:lvl1pPr algn="r">
              <a:defRPr sz="2339" b="0" i="0">
                <a:solidFill>
                  <a:schemeClr val="bg2">
                    <a:lumMod val="50000"/>
                  </a:schemeClr>
                </a:solidFill>
                <a:effectLst/>
                <a:latin typeface="+mn-lt"/>
              </a:defRPr>
            </a:lvl1p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3"/>
          </p:nvPr>
        </p:nvSpPr>
        <p:spPr>
          <a:xfrm>
            <a:off x="1247563" y="27251980"/>
            <a:ext cx="13592977" cy="1612128"/>
          </a:xfrm>
          <a:prstGeom prst="rect">
            <a:avLst/>
          </a:prstGeom>
        </p:spPr>
        <p:txBody>
          <a:bodyPr vert="horz" lIns="91440" tIns="45720" rIns="91440" bIns="45720" rtlCol="0" anchor="t"/>
          <a:lstStyle>
            <a:lvl1pPr algn="l">
              <a:defRPr sz="2339"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8183520" y="24630532"/>
            <a:ext cx="2004210" cy="2957905"/>
          </a:xfrm>
          <a:prstGeom prst="rect">
            <a:avLst/>
          </a:prstGeom>
        </p:spPr>
        <p:txBody>
          <a:bodyPr vert="horz" lIns="91440" tIns="45720" rIns="91440" bIns="45720" rtlCol="0" anchor="b"/>
          <a:lstStyle>
            <a:lvl1pPr algn="r">
              <a:defRPr sz="6549" b="0" i="0">
                <a:solidFill>
                  <a:schemeClr val="bg2">
                    <a:lumMod val="50000"/>
                  </a:schemeClr>
                </a:solidFill>
                <a:effectLst/>
                <a:latin typeface="+mn-lt"/>
              </a:defRPr>
            </a:lvl1p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155157601"/>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Lst>
  <p:txStyles>
    <p:titleStyle>
      <a:lvl1pPr algn="l" defTabSz="1069345" rtl="0" eaLnBrk="1" latinLnBrk="0" hangingPunct="1">
        <a:spcBef>
          <a:spcPct val="0"/>
        </a:spcBef>
        <a:buNone/>
        <a:defRPr kumimoji="1" sz="7484"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66834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678" kern="1200" cap="none">
          <a:solidFill>
            <a:schemeClr val="bg2">
              <a:lumMod val="75000"/>
            </a:schemeClr>
          </a:solidFill>
          <a:effectLst/>
          <a:latin typeface="+mn-lt"/>
          <a:ea typeface="+mn-ea"/>
          <a:cs typeface="+mn-cs"/>
        </a:defRPr>
      </a:lvl1pPr>
      <a:lvl2pPr marL="1737686"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210" kern="1200" cap="none">
          <a:solidFill>
            <a:schemeClr val="bg2">
              <a:lumMod val="75000"/>
            </a:schemeClr>
          </a:solidFill>
          <a:effectLst/>
          <a:latin typeface="+mn-lt"/>
          <a:ea typeface="+mn-ea"/>
          <a:cs typeface="+mn-cs"/>
        </a:defRPr>
      </a:lvl2pPr>
      <a:lvl3pPr marL="280703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742" kern="1200" cap="none">
          <a:solidFill>
            <a:schemeClr val="bg2">
              <a:lumMod val="75000"/>
            </a:schemeClr>
          </a:solidFill>
          <a:effectLst/>
          <a:latin typeface="+mn-lt"/>
          <a:ea typeface="+mn-ea"/>
          <a:cs typeface="+mn-cs"/>
        </a:defRPr>
      </a:lvl3pPr>
      <a:lvl4pPr marL="3609040"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4pPr>
      <a:lvl5pPr marL="4678385"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5pPr>
      <a:lvl6pPr marL="588139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6pPr>
      <a:lvl7pPr marL="695074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7pPr>
      <a:lvl8pPr marL="802008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8pPr>
      <a:lvl9pPr marL="908943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9pPr>
    </p:bodyStyle>
    <p:otherStyle>
      <a:defPPr>
        <a:defRPr lang="en-US"/>
      </a:defPPr>
      <a:lvl1pPr marL="0" algn="l" defTabSz="1069345" rtl="0" eaLnBrk="1" latinLnBrk="0" hangingPunct="1">
        <a:defRPr kumimoji="1" sz="4210" kern="1200">
          <a:solidFill>
            <a:schemeClr val="tx1"/>
          </a:solidFill>
          <a:latin typeface="+mn-lt"/>
          <a:ea typeface="+mn-ea"/>
          <a:cs typeface="+mn-cs"/>
        </a:defRPr>
      </a:lvl1pPr>
      <a:lvl2pPr marL="1069345" algn="l" defTabSz="1069345" rtl="0" eaLnBrk="1" latinLnBrk="0" hangingPunct="1">
        <a:defRPr kumimoji="1" sz="4210" kern="1200">
          <a:solidFill>
            <a:schemeClr val="tx1"/>
          </a:solidFill>
          <a:latin typeface="+mn-lt"/>
          <a:ea typeface="+mn-ea"/>
          <a:cs typeface="+mn-cs"/>
        </a:defRPr>
      </a:lvl2pPr>
      <a:lvl3pPr marL="2138690" algn="l" defTabSz="1069345" rtl="0" eaLnBrk="1" latinLnBrk="0" hangingPunct="1">
        <a:defRPr kumimoji="1" sz="4210" kern="1200">
          <a:solidFill>
            <a:schemeClr val="tx1"/>
          </a:solidFill>
          <a:latin typeface="+mn-lt"/>
          <a:ea typeface="+mn-ea"/>
          <a:cs typeface="+mn-cs"/>
        </a:defRPr>
      </a:lvl3pPr>
      <a:lvl4pPr marL="3208035" algn="l" defTabSz="1069345" rtl="0" eaLnBrk="1" latinLnBrk="0" hangingPunct="1">
        <a:defRPr kumimoji="1" sz="4210" kern="1200">
          <a:solidFill>
            <a:schemeClr val="tx1"/>
          </a:solidFill>
          <a:latin typeface="+mn-lt"/>
          <a:ea typeface="+mn-ea"/>
          <a:cs typeface="+mn-cs"/>
        </a:defRPr>
      </a:lvl4pPr>
      <a:lvl5pPr marL="4277380" algn="l" defTabSz="1069345" rtl="0" eaLnBrk="1" latinLnBrk="0" hangingPunct="1">
        <a:defRPr kumimoji="1" sz="4210" kern="1200">
          <a:solidFill>
            <a:schemeClr val="tx1"/>
          </a:solidFill>
          <a:latin typeface="+mn-lt"/>
          <a:ea typeface="+mn-ea"/>
          <a:cs typeface="+mn-cs"/>
        </a:defRPr>
      </a:lvl5pPr>
      <a:lvl6pPr marL="5346725" algn="l" defTabSz="1069345" rtl="0" eaLnBrk="1" latinLnBrk="0" hangingPunct="1">
        <a:defRPr kumimoji="1" sz="4210" kern="1200">
          <a:solidFill>
            <a:schemeClr val="tx1"/>
          </a:solidFill>
          <a:latin typeface="+mn-lt"/>
          <a:ea typeface="+mn-ea"/>
          <a:cs typeface="+mn-cs"/>
        </a:defRPr>
      </a:lvl6pPr>
      <a:lvl7pPr marL="6416070" algn="l" defTabSz="1069345" rtl="0" eaLnBrk="1" latinLnBrk="0" hangingPunct="1">
        <a:defRPr kumimoji="1" sz="4210" kern="1200">
          <a:solidFill>
            <a:schemeClr val="tx1"/>
          </a:solidFill>
          <a:latin typeface="+mn-lt"/>
          <a:ea typeface="+mn-ea"/>
          <a:cs typeface="+mn-cs"/>
        </a:defRPr>
      </a:lvl7pPr>
      <a:lvl8pPr marL="7485416" algn="l" defTabSz="1069345" rtl="0" eaLnBrk="1" latinLnBrk="0" hangingPunct="1">
        <a:defRPr kumimoji="1" sz="4210" kern="1200">
          <a:solidFill>
            <a:schemeClr val="tx1"/>
          </a:solidFill>
          <a:latin typeface="+mn-lt"/>
          <a:ea typeface="+mn-ea"/>
          <a:cs typeface="+mn-cs"/>
        </a:defRPr>
      </a:lvl8pPr>
      <a:lvl9pPr marL="8554761" algn="l" defTabSz="1069345"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雲 15"/>
          <p:cNvSpPr/>
          <p:nvPr/>
        </p:nvSpPr>
        <p:spPr>
          <a:xfrm>
            <a:off x="-123073" y="-411743"/>
            <a:ext cx="21554039" cy="6572907"/>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620392" y="6138987"/>
            <a:ext cx="4392488" cy="1015663"/>
          </a:xfrm>
          <a:prstGeom prst="rect">
            <a:avLst/>
          </a:prstGeom>
          <a:noFill/>
        </p:spPr>
        <p:txBody>
          <a:bodyPr wrap="square" rtlCol="0">
            <a:spAutoFit/>
          </a:bodyPr>
          <a:lstStyle/>
          <a:p>
            <a:r>
              <a:rPr kumimoji="1" lang="ja-JP" altLang="en-US" dirty="0" smtClean="0">
                <a:solidFill>
                  <a:srgbClr val="FF0000"/>
                </a:solidFill>
              </a:rPr>
              <a:t>背景</a:t>
            </a:r>
            <a:endParaRPr kumimoji="1" lang="ja-JP" altLang="en-US" dirty="0">
              <a:solidFill>
                <a:srgbClr val="FF0000"/>
              </a:solidFill>
            </a:endParaRPr>
          </a:p>
        </p:txBody>
      </p:sp>
      <p:pic>
        <p:nvPicPr>
          <p:cNvPr id="1027" name="Picture 3" descr="C:\Users\alRigel\Desktop\0f7ddb8b59ebd28038230fa0a39e0b022e8393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6827" y="8570607"/>
            <a:ext cx="2187573" cy="21875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lRigel\Desktop\8c1283da99cd3f6e90ddc461c4be1f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5565" y="19477748"/>
            <a:ext cx="2196244" cy="2196244"/>
          </a:xfrm>
          <a:prstGeom prst="rect">
            <a:avLst/>
          </a:prstGeom>
          <a:noFill/>
          <a:extLst>
            <a:ext uri="{909E8E84-426E-40DD-AFC4-6F175D3DCCD1}">
              <a14:hiddenFill xmlns:a14="http://schemas.microsoft.com/office/drawing/2010/main">
                <a:solidFill>
                  <a:srgbClr val="FFFFFF"/>
                </a:solidFill>
              </a14:hiddenFill>
            </a:ext>
          </a:extLst>
        </p:spPr>
      </p:pic>
      <p:sp>
        <p:nvSpPr>
          <p:cNvPr id="3" name="雲 2"/>
          <p:cNvSpPr/>
          <p:nvPr/>
        </p:nvSpPr>
        <p:spPr>
          <a:xfrm>
            <a:off x="-366995" y="5265719"/>
            <a:ext cx="7381032"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雲 27"/>
          <p:cNvSpPr/>
          <p:nvPr/>
        </p:nvSpPr>
        <p:spPr>
          <a:xfrm>
            <a:off x="-251817" y="13254554"/>
            <a:ext cx="7381032"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188791" y="13852974"/>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研究</a:t>
            </a:r>
            <a:r>
              <a:rPr lang="ja-JP" altLang="en-US" sz="8000" dirty="0">
                <a:solidFill>
                  <a:schemeClr val="bg1"/>
                </a:solidFill>
                <a:latin typeface="FGゼロゴシック" panose="02000600000000000000" pitchFamily="2" charset="-128"/>
                <a:ea typeface="FGゼロゴシック" panose="02000600000000000000" pitchFamily="2" charset="-128"/>
              </a:rPr>
              <a:t>目的</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30" name="テキスト ボックス 29"/>
          <p:cNvSpPr txBox="1"/>
          <p:nvPr/>
        </p:nvSpPr>
        <p:spPr>
          <a:xfrm>
            <a:off x="728346" y="15774834"/>
            <a:ext cx="20265490" cy="1107996"/>
          </a:xfrm>
          <a:prstGeom prst="rect">
            <a:avLst/>
          </a:prstGeom>
          <a:noFill/>
        </p:spPr>
        <p:txBody>
          <a:bodyPr wrap="square" rtlCol="0">
            <a:spAutoFit/>
          </a:bodyPr>
          <a:lstStyle/>
          <a:p>
            <a:r>
              <a:rPr lang="ja-JP" altLang="en-US" sz="6600" dirty="0" smtClean="0">
                <a:solidFill>
                  <a:schemeClr val="bg1"/>
                </a:solidFill>
                <a:latin typeface="しねきゃぷしょん" panose="02000600000000000000" pitchFamily="2" charset="-128"/>
                <a:ea typeface="しねきゃぷしょん" panose="02000600000000000000" pitchFamily="2" charset="-128"/>
              </a:rPr>
              <a:t>クラウドファンディングの成功要因を明らかにする。</a:t>
            </a:r>
            <a:endParaRPr kumimoji="1" lang="ja-JP" altLang="en-US" sz="6600" dirty="0">
              <a:solidFill>
                <a:schemeClr val="bg1"/>
              </a:solidFill>
              <a:latin typeface="しねきゃぷしょん" panose="02000600000000000000" pitchFamily="2" charset="-128"/>
              <a:ea typeface="しねきゃぷしょん" panose="02000600000000000000" pitchFamily="2" charset="-128"/>
            </a:endParaRPr>
          </a:p>
        </p:txBody>
      </p:sp>
      <p:sp>
        <p:nvSpPr>
          <p:cNvPr id="32" name="雲 31"/>
          <p:cNvSpPr/>
          <p:nvPr/>
        </p:nvSpPr>
        <p:spPr>
          <a:xfrm>
            <a:off x="-155843" y="16882830"/>
            <a:ext cx="6958729"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341191" y="17481250"/>
            <a:ext cx="4392488" cy="1323439"/>
          </a:xfrm>
          <a:prstGeom prst="rect">
            <a:avLst/>
          </a:prstGeom>
          <a:noFill/>
        </p:spPr>
        <p:txBody>
          <a:bodyPr wrap="square" rtlCol="0">
            <a:spAutoFit/>
          </a:bodyPr>
          <a:lstStyle/>
          <a:p>
            <a:r>
              <a:rPr lang="ja-JP" altLang="en-US" sz="8000" dirty="0">
                <a:solidFill>
                  <a:schemeClr val="bg1"/>
                </a:solidFill>
                <a:latin typeface="FGゼロゴシック" panose="02000600000000000000" pitchFamily="2" charset="-128"/>
                <a:ea typeface="FGゼロゴシック" panose="02000600000000000000" pitchFamily="2" charset="-128"/>
              </a:rPr>
              <a:t>研究</a:t>
            </a:r>
            <a:r>
              <a:rPr lang="ja-JP" altLang="en-US" sz="8000" dirty="0" smtClean="0">
                <a:solidFill>
                  <a:schemeClr val="bg1"/>
                </a:solidFill>
                <a:latin typeface="FGゼロゴシック" panose="02000600000000000000" pitchFamily="2" charset="-128"/>
                <a:ea typeface="FGゼロゴシック" panose="02000600000000000000" pitchFamily="2" charset="-128"/>
              </a:rPr>
              <a:t>方法</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pic>
        <p:nvPicPr>
          <p:cNvPr id="36" name="Picture 6" descr="C:\Users\alRigel\Desktop\8c1283da99cd3f6e90ddc461c4be1f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6884" y="8522031"/>
            <a:ext cx="2196244" cy="219624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lRigel\Desktop\R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260" y="21226015"/>
            <a:ext cx="1750068" cy="1327638"/>
          </a:xfrm>
          <a:prstGeom prst="rect">
            <a:avLst/>
          </a:prstGeom>
          <a:noFill/>
          <a:extLst>
            <a:ext uri="{909E8E84-426E-40DD-AFC4-6F175D3DCCD1}">
              <a14:hiddenFill xmlns:a14="http://schemas.microsoft.com/office/drawing/2010/main">
                <a:solidFill>
                  <a:srgbClr val="FFFFFF"/>
                </a:solidFill>
              </a14:hiddenFill>
            </a:ext>
          </a:extLst>
        </p:spPr>
      </p:pic>
      <p:sp>
        <p:nvSpPr>
          <p:cNvPr id="42" name="雲 41"/>
          <p:cNvSpPr/>
          <p:nvPr/>
        </p:nvSpPr>
        <p:spPr>
          <a:xfrm>
            <a:off x="10235802" y="17148880"/>
            <a:ext cx="6958729"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雲 49"/>
          <p:cNvSpPr/>
          <p:nvPr/>
        </p:nvSpPr>
        <p:spPr>
          <a:xfrm>
            <a:off x="-229843" y="25334571"/>
            <a:ext cx="7337083"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745958" y="25868085"/>
            <a:ext cx="5694740"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今度の予定</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2" name="テキスト ボックス 51"/>
          <p:cNvSpPr txBox="1"/>
          <p:nvPr/>
        </p:nvSpPr>
        <p:spPr>
          <a:xfrm>
            <a:off x="607260" y="27921578"/>
            <a:ext cx="20265490"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更に</a:t>
            </a:r>
            <a:r>
              <a:rPr lang="ja-JP" altLang="en-US" sz="4400" dirty="0">
                <a:solidFill>
                  <a:schemeClr val="bg1"/>
                </a:solidFill>
                <a:latin typeface="しねきゃぷしょん" panose="02000600000000000000" pitchFamily="2" charset="-128"/>
                <a:ea typeface="しねきゃぷしょん" panose="02000600000000000000" pitchFamily="2" charset="-128"/>
              </a:rPr>
              <a:t>多くのデータを自動で集められるように環境を</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整え，監視</a:t>
            </a:r>
            <a:r>
              <a:rPr lang="ja-JP" altLang="en-US" sz="4400" dirty="0">
                <a:solidFill>
                  <a:schemeClr val="bg1"/>
                </a:solidFill>
                <a:latin typeface="しねきゃぷしょん" panose="02000600000000000000" pitchFamily="2" charset="-128"/>
                <a:ea typeface="しねきゃぷしょん" panose="02000600000000000000" pitchFamily="2" charset="-128"/>
              </a:rPr>
              <a:t>する</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クラウド　　　　　ファンディング</a:t>
            </a:r>
            <a:r>
              <a:rPr lang="ja-JP" altLang="en-US" sz="4400" dirty="0">
                <a:solidFill>
                  <a:schemeClr val="bg1"/>
                </a:solidFill>
                <a:latin typeface="しねきゃぷしょん" panose="02000600000000000000" pitchFamily="2" charset="-128"/>
                <a:ea typeface="しねきゃぷしょん" panose="02000600000000000000" pitchFamily="2" charset="-128"/>
              </a:rPr>
              <a:t>のサイトを増やしデータ数を</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増やす．</a:t>
            </a:r>
            <a:endParaRPr lang="en-US" altLang="ja-JP" sz="4400" dirty="0" smtClean="0">
              <a:solidFill>
                <a:schemeClr val="bg1"/>
              </a:solidFill>
              <a:latin typeface="しねきゃぷしょん" panose="02000600000000000000" pitchFamily="2" charset="-128"/>
              <a:ea typeface="しねきゃぷしょん" panose="02000600000000000000" pitchFamily="2" charset="-128"/>
            </a:endParaRPr>
          </a:p>
          <a:p>
            <a:pPr marL="571500" indent="-571500">
              <a:buFont typeface="Arial" panose="020B0604020202020204" pitchFamily="34" charset="0"/>
              <a:buChar char="•"/>
            </a:pP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判別</a:t>
            </a:r>
            <a:r>
              <a:rPr lang="ja-JP" altLang="en-US" sz="4400" dirty="0">
                <a:solidFill>
                  <a:schemeClr val="bg1"/>
                </a:solidFill>
                <a:latin typeface="しねきゃぷしょん" panose="02000600000000000000" pitchFamily="2" charset="-128"/>
                <a:ea typeface="しねきゃぷしょん" panose="02000600000000000000" pitchFamily="2" charset="-128"/>
              </a:rPr>
              <a:t>分析を行い成功に関わりが強い要因を調査</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する．</a:t>
            </a:r>
            <a:endParaRPr kumimoji="1" lang="ja-JP" altLang="en-US" sz="4400" dirty="0">
              <a:solidFill>
                <a:schemeClr val="bg1"/>
              </a:solidFill>
              <a:latin typeface="しねきゃぷしょん" panose="02000600000000000000" pitchFamily="2" charset="-128"/>
              <a:ea typeface="しねきゃぷしょん" panose="02000600000000000000" pitchFamily="2" charset="-128"/>
            </a:endParaRPr>
          </a:p>
        </p:txBody>
      </p:sp>
      <p:sp>
        <p:nvSpPr>
          <p:cNvPr id="25" name="フローチャート: 処理 24"/>
          <p:cNvSpPr/>
          <p:nvPr/>
        </p:nvSpPr>
        <p:spPr>
          <a:xfrm>
            <a:off x="10017414" y="5599439"/>
            <a:ext cx="11202498" cy="2874073"/>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65007" y="21923857"/>
            <a:ext cx="6540039" cy="4037017"/>
          </a:xfrm>
          <a:prstGeom prst="rect">
            <a:avLst/>
          </a:prstGeom>
        </p:spPr>
      </p:pic>
      <p:sp>
        <p:nvSpPr>
          <p:cNvPr id="2" name="テキスト ボックス 1"/>
          <p:cNvSpPr txBox="1"/>
          <p:nvPr/>
        </p:nvSpPr>
        <p:spPr>
          <a:xfrm>
            <a:off x="1703000" y="603116"/>
            <a:ext cx="18074008" cy="3631763"/>
          </a:xfrm>
          <a:prstGeom prst="rect">
            <a:avLst/>
          </a:prstGeom>
          <a:noFill/>
          <a:ln>
            <a:noFill/>
          </a:ln>
        </p:spPr>
        <p:txBody>
          <a:bodyPr wrap="square" rtlCol="0">
            <a:spAutoFit/>
          </a:bodyPr>
          <a:lstStyle/>
          <a:p>
            <a:pPr algn="ctr"/>
            <a:r>
              <a:rPr kumimoji="1" lang="ja-JP" altLang="en-US" sz="11500" dirty="0" smtClean="0">
                <a:solidFill>
                  <a:schemeClr val="bg1"/>
                </a:solidFill>
                <a:latin typeface="FGゼロゴシック" panose="02000600000000000000" pitchFamily="2" charset="-128"/>
                <a:ea typeface="FGゼロゴシック" panose="02000600000000000000" pitchFamily="2" charset="-128"/>
              </a:rPr>
              <a:t>クラウドファンディング</a:t>
            </a:r>
            <a:r>
              <a:rPr lang="ja-JP" altLang="en-US" sz="11500" dirty="0">
                <a:solidFill>
                  <a:schemeClr val="bg1"/>
                </a:solidFill>
                <a:latin typeface="FGゼロゴシック" panose="02000600000000000000" pitchFamily="2" charset="-128"/>
                <a:ea typeface="FGゼロゴシック" panose="02000600000000000000" pitchFamily="2" charset="-128"/>
              </a:rPr>
              <a:t>に</a:t>
            </a:r>
            <a:r>
              <a:rPr lang="ja-JP" altLang="en-US" sz="11500" dirty="0" smtClean="0">
                <a:solidFill>
                  <a:schemeClr val="bg1"/>
                </a:solidFill>
                <a:latin typeface="FGゼロゴシック" panose="02000600000000000000" pitchFamily="2" charset="-128"/>
                <a:ea typeface="FGゼロゴシック" panose="02000600000000000000" pitchFamily="2" charset="-128"/>
              </a:rPr>
              <a:t>おける成功の判別分析</a:t>
            </a:r>
            <a:endParaRPr kumimoji="1" lang="ja-JP" altLang="en-US" sz="11500" dirty="0">
              <a:solidFill>
                <a:schemeClr val="bg1"/>
              </a:solidFill>
              <a:latin typeface="FGゼロゴシック" panose="02000600000000000000" pitchFamily="2" charset="-128"/>
              <a:ea typeface="FGゼロゴシック" panose="02000600000000000000" pitchFamily="2" charset="-128"/>
            </a:endParaRPr>
          </a:p>
        </p:txBody>
      </p:sp>
      <p:sp>
        <p:nvSpPr>
          <p:cNvPr id="19" name="テキスト ボックス 18"/>
          <p:cNvSpPr txBox="1"/>
          <p:nvPr/>
        </p:nvSpPr>
        <p:spPr>
          <a:xfrm>
            <a:off x="10017413" y="5792695"/>
            <a:ext cx="12853216" cy="923330"/>
          </a:xfrm>
          <a:prstGeom prst="rect">
            <a:avLst/>
          </a:prstGeom>
          <a:noFill/>
        </p:spPr>
        <p:txBody>
          <a:bodyPr wrap="square" rtlCol="0">
            <a:spAutoFit/>
          </a:bodyPr>
          <a:lstStyle/>
          <a:p>
            <a:r>
              <a:rPr kumimoji="1" lang="ja-JP" altLang="en-US" sz="5400" dirty="0" smtClean="0">
                <a:latin typeface="FGゼロゴシック" panose="02000600000000000000" pitchFamily="2" charset="-128"/>
                <a:ea typeface="FGゼロゴシック" panose="02000600000000000000" pitchFamily="2" charset="-128"/>
              </a:rPr>
              <a:t>クラウドファンディングってなに？</a:t>
            </a:r>
            <a:endParaRPr kumimoji="1" lang="ja-JP" altLang="en-US" sz="5400" dirty="0">
              <a:latin typeface="FGゼロゴシック" panose="02000600000000000000" pitchFamily="2" charset="-128"/>
              <a:ea typeface="FGゼロゴシック" panose="02000600000000000000" pitchFamily="2" charset="-128"/>
            </a:endParaRPr>
          </a:p>
        </p:txBody>
      </p:sp>
      <p:sp>
        <p:nvSpPr>
          <p:cNvPr id="37" name="テキスト ボックス 36"/>
          <p:cNvSpPr txBox="1"/>
          <p:nvPr/>
        </p:nvSpPr>
        <p:spPr>
          <a:xfrm>
            <a:off x="10532799" y="6684808"/>
            <a:ext cx="10461037" cy="1200329"/>
          </a:xfrm>
          <a:prstGeom prst="rect">
            <a:avLst/>
          </a:prstGeom>
          <a:noFill/>
        </p:spPr>
        <p:txBody>
          <a:bodyPr wrap="square" rtlCol="0">
            <a:spAutoFit/>
          </a:bodyPr>
          <a:lstStyle/>
          <a:p>
            <a:r>
              <a:rPr kumimoji="1" lang="ja-JP" altLang="en-US" sz="3600" dirty="0" smtClean="0">
                <a:latin typeface="しねきゃぷしょん" panose="02000600000000000000" pitchFamily="2" charset="-128"/>
                <a:ea typeface="しねきゃぷしょん" panose="02000600000000000000" pitchFamily="2" charset="-128"/>
              </a:rPr>
              <a:t>プロジェクトの資金をインターネットを通じて，不特定多数から募る手法のことを言います．</a:t>
            </a:r>
            <a:endParaRPr kumimoji="1" lang="ja-JP" altLang="en-US" sz="3600" dirty="0">
              <a:latin typeface="しねきゃぷしょん" panose="02000600000000000000" pitchFamily="2" charset="-128"/>
              <a:ea typeface="しねきゃぷしょん" panose="02000600000000000000" pitchFamily="2" charset="-128"/>
            </a:endParaRPr>
          </a:p>
        </p:txBody>
      </p:sp>
      <p:pic>
        <p:nvPicPr>
          <p:cNvPr id="38" name="図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66119" y="10927369"/>
            <a:ext cx="4468988" cy="2645839"/>
          </a:xfrm>
          <a:prstGeom prst="rect">
            <a:avLst/>
          </a:prstGeom>
        </p:spPr>
      </p:pic>
      <p:pic>
        <p:nvPicPr>
          <p:cNvPr id="40" name="図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35802" y="10945804"/>
            <a:ext cx="4858407" cy="2670484"/>
          </a:xfrm>
          <a:prstGeom prst="rect">
            <a:avLst/>
          </a:prstGeom>
        </p:spPr>
      </p:pic>
      <p:pic>
        <p:nvPicPr>
          <p:cNvPr id="45" name="図 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66593" y="22189568"/>
            <a:ext cx="4642626" cy="3290082"/>
          </a:xfrm>
          <a:prstGeom prst="rect">
            <a:avLst/>
          </a:prstGeom>
        </p:spPr>
      </p:pic>
      <p:sp>
        <p:nvSpPr>
          <p:cNvPr id="22" name="テキスト ボックス 21"/>
          <p:cNvSpPr txBox="1"/>
          <p:nvPr/>
        </p:nvSpPr>
        <p:spPr>
          <a:xfrm>
            <a:off x="413389" y="19396022"/>
            <a:ext cx="10076369" cy="1754326"/>
          </a:xfrm>
          <a:prstGeom prst="rect">
            <a:avLst/>
          </a:prstGeom>
          <a:noFill/>
        </p:spPr>
        <p:txBody>
          <a:bodyPr wrap="square" rtlCol="0">
            <a:spAutoFit/>
          </a:bodyPr>
          <a:lstStyle/>
          <a:p>
            <a:r>
              <a:rPr lang="en-US" altLang="ja-JP" sz="3600" dirty="0" smtClean="0">
                <a:solidFill>
                  <a:schemeClr val="bg1"/>
                </a:solidFill>
                <a:latin typeface="しねきゃぷしょん" panose="02000600000000000000" pitchFamily="2" charset="-128"/>
                <a:ea typeface="しねきゃぷしょん" panose="02000600000000000000" pitchFamily="2" charset="-128"/>
              </a:rPr>
              <a:t>32</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個の</a:t>
            </a: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プロジェクト</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を，毎時間ごとに</a:t>
            </a:r>
            <a:endParaRPr lang="en-US" altLang="ja-JP" sz="3600" dirty="0" smtClean="0">
              <a:solidFill>
                <a:schemeClr val="bg1"/>
              </a:solidFill>
              <a:latin typeface="しねきゃぷしょん" panose="02000600000000000000" pitchFamily="2" charset="-128"/>
              <a:ea typeface="しねきゃぷしょん" panose="02000600000000000000" pitchFamily="2" charset="-128"/>
            </a:endParaRPr>
          </a:p>
          <a:p>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ウェブページを保存するクローラーを使用し</a:t>
            </a:r>
            <a:endParaRPr lang="en-US" altLang="ja-JP" sz="3600" dirty="0" smtClean="0">
              <a:solidFill>
                <a:schemeClr val="bg1"/>
              </a:solidFill>
              <a:latin typeface="しねきゃぷしょん" panose="02000600000000000000" pitchFamily="2" charset="-128"/>
              <a:ea typeface="しねきゃぷしょん" panose="02000600000000000000" pitchFamily="2" charset="-128"/>
            </a:endParaRPr>
          </a:p>
          <a:p>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監視を行う．</a:t>
            </a:r>
            <a:endParaRPr kumimoji="1" lang="en-US" altLang="ja-JP" sz="3600" dirty="0" smtClean="0">
              <a:solidFill>
                <a:schemeClr val="bg1"/>
              </a:solidFill>
              <a:latin typeface="しねきゃぷしょん" panose="02000600000000000000" pitchFamily="2" charset="-128"/>
              <a:ea typeface="しねきゃぷしょん" panose="02000600000000000000" pitchFamily="2" charset="-128"/>
            </a:endParaRPr>
          </a:p>
        </p:txBody>
      </p:sp>
      <p:sp>
        <p:nvSpPr>
          <p:cNvPr id="39" name="テキスト ボックス 38"/>
          <p:cNvSpPr txBox="1"/>
          <p:nvPr/>
        </p:nvSpPr>
        <p:spPr>
          <a:xfrm>
            <a:off x="135127" y="22908881"/>
            <a:ext cx="5446152" cy="2308324"/>
          </a:xfrm>
          <a:prstGeom prst="rect">
            <a:avLst/>
          </a:prstGeom>
          <a:noFill/>
        </p:spPr>
        <p:txBody>
          <a:bodyPr wrap="square" rtlCol="0">
            <a:spAutoFit/>
          </a:bodyPr>
          <a:lstStyle/>
          <a:p>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ウェブページから要因を摘出し，データ解析を行い、成功に大きく関わる要因を明らかにする</a:t>
            </a:r>
            <a:r>
              <a:rPr kumimoji="1" lang="ja-JP" altLang="en-US" sz="3600" dirty="0" smtClean="0">
                <a:solidFill>
                  <a:schemeClr val="bg1"/>
                </a:solidFill>
                <a:latin typeface="F910新コミック体" panose="02000600000000000000" pitchFamily="50" charset="-128"/>
                <a:ea typeface="F910新コミック体" panose="02000600000000000000" pitchFamily="50" charset="-128"/>
              </a:rPr>
              <a:t>．</a:t>
            </a:r>
            <a:endParaRPr kumimoji="1" lang="ja-JP" altLang="en-US" sz="3600" dirty="0">
              <a:solidFill>
                <a:schemeClr val="bg1"/>
              </a:solidFill>
              <a:latin typeface="F910新コミック体" panose="02000600000000000000" pitchFamily="50" charset="-128"/>
              <a:ea typeface="F910新コミック体" panose="02000600000000000000" pitchFamily="50" charset="-128"/>
            </a:endParaRPr>
          </a:p>
        </p:txBody>
      </p:sp>
      <p:sp>
        <p:nvSpPr>
          <p:cNvPr id="48" name="正方形/長方形 47"/>
          <p:cNvSpPr/>
          <p:nvPr/>
        </p:nvSpPr>
        <p:spPr>
          <a:xfrm>
            <a:off x="10957039" y="19943852"/>
            <a:ext cx="10473927" cy="17968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下矢印 46"/>
          <p:cNvSpPr/>
          <p:nvPr/>
        </p:nvSpPr>
        <p:spPr>
          <a:xfrm>
            <a:off x="3517757" y="21395965"/>
            <a:ext cx="2922941" cy="92860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10694773" y="19877125"/>
            <a:ext cx="10741208" cy="1754326"/>
          </a:xfrm>
          <a:prstGeom prst="rect">
            <a:avLst/>
          </a:prstGeom>
          <a:noFill/>
        </p:spPr>
        <p:txBody>
          <a:bodyPr wrap="square" rtlCol="0">
            <a:spAutoFit/>
          </a:bodyPr>
          <a:lstStyle/>
          <a:p>
            <a:pPr algn="ctr"/>
            <a:r>
              <a:rPr kumimoji="1" lang="ja-JP" altLang="en-US" sz="5400" dirty="0" smtClean="0">
                <a:solidFill>
                  <a:schemeClr val="bg1"/>
                </a:solidFill>
                <a:latin typeface="しねきゃぷしょん" panose="02000600000000000000" pitchFamily="2" charset="-128"/>
                <a:ea typeface="しねきゃぷしょん" panose="02000600000000000000" pitchFamily="2" charset="-128"/>
              </a:rPr>
              <a:t>支援コースの数が８以上の</a:t>
            </a:r>
            <a:endParaRPr kumimoji="1" lang="en-US" altLang="ja-JP" sz="5400" dirty="0" smtClean="0">
              <a:solidFill>
                <a:schemeClr val="bg1"/>
              </a:solidFill>
              <a:latin typeface="しねきゃぷしょん" panose="02000600000000000000" pitchFamily="2" charset="-128"/>
              <a:ea typeface="しねきゃぷしょん" panose="02000600000000000000" pitchFamily="2" charset="-128"/>
            </a:endParaRPr>
          </a:p>
          <a:p>
            <a:pPr algn="ctr"/>
            <a:r>
              <a:rPr kumimoji="1" lang="ja-JP" altLang="en-US" sz="5400" dirty="0" smtClean="0">
                <a:solidFill>
                  <a:schemeClr val="bg1"/>
                </a:solidFill>
                <a:latin typeface="しねきゃぷしょん" panose="02000600000000000000" pitchFamily="2" charset="-128"/>
                <a:ea typeface="しねきゃぷしょん" panose="02000600000000000000" pitchFamily="2" charset="-128"/>
              </a:rPr>
              <a:t>プロジェクトは成功しやすい！</a:t>
            </a:r>
            <a:endParaRPr kumimoji="1" lang="ja-JP" altLang="en-US" sz="5400" dirty="0">
              <a:solidFill>
                <a:schemeClr val="bg1"/>
              </a:solidFill>
              <a:latin typeface="しねきゃぷしょん" panose="02000600000000000000" pitchFamily="2" charset="-128"/>
              <a:ea typeface="しねきゃぷしょん" panose="02000600000000000000" pitchFamily="2" charset="-128"/>
            </a:endParaRPr>
          </a:p>
        </p:txBody>
      </p:sp>
      <p:sp>
        <p:nvSpPr>
          <p:cNvPr id="43" name="テキスト ボックス 42"/>
          <p:cNvSpPr txBox="1"/>
          <p:nvPr/>
        </p:nvSpPr>
        <p:spPr>
          <a:xfrm>
            <a:off x="11518922" y="17717937"/>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進捗状況</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9" name="テキスト ボックス 58"/>
          <p:cNvSpPr txBox="1"/>
          <p:nvPr/>
        </p:nvSpPr>
        <p:spPr>
          <a:xfrm>
            <a:off x="22051" y="7882870"/>
            <a:ext cx="9733782" cy="4401205"/>
          </a:xfrm>
          <a:prstGeom prst="rect">
            <a:avLst/>
          </a:prstGeom>
          <a:noFill/>
        </p:spPr>
        <p:txBody>
          <a:bodyPr wrap="square" rtlCol="0">
            <a:spAutoFit/>
          </a:bodyPr>
          <a:lstStyle/>
          <a:p>
            <a:r>
              <a:rPr lang="ja-JP" altLang="en-US" sz="4000" dirty="0" smtClean="0">
                <a:solidFill>
                  <a:schemeClr val="bg1"/>
                </a:solidFill>
                <a:latin typeface="しねきゃぷしょん" panose="02000600000000000000" pitchFamily="2" charset="-128"/>
                <a:ea typeface="しねきゃぷしょん" panose="02000600000000000000" pitchFamily="2" charset="-128"/>
              </a:rPr>
              <a:t>世界中の様々なところで</a:t>
            </a:r>
            <a:r>
              <a:rPr kumimoji="1" lang="ja-JP" altLang="en-US" sz="4000" dirty="0" smtClean="0">
                <a:solidFill>
                  <a:schemeClr val="bg1"/>
                </a:solidFill>
                <a:latin typeface="しねきゃぷしょん" panose="02000600000000000000" pitchFamily="2" charset="-128"/>
                <a:ea typeface="しねきゃぷしょん" panose="02000600000000000000" pitchFamily="2" charset="-128"/>
              </a:rPr>
              <a:t>クラウドファンディングを用いたプロジェクトが盛んに行われており，その波が日本にも広がってきている．データマイニングを用いてクラウドファンディングの成功に関わる要因がわからないかと考えたためこの研究を行うことにした．</a:t>
            </a:r>
            <a:endParaRPr kumimoji="1" lang="ja-JP" altLang="en-US" sz="4000" dirty="0">
              <a:solidFill>
                <a:schemeClr val="bg1"/>
              </a:solidFill>
              <a:latin typeface="しねきゃぷしょん" panose="02000600000000000000" pitchFamily="2" charset="-128"/>
              <a:ea typeface="しねきゃぷしょん" panose="02000600000000000000" pitchFamily="2" charset="-128"/>
            </a:endParaRPr>
          </a:p>
        </p:txBody>
      </p:sp>
      <p:sp>
        <p:nvSpPr>
          <p:cNvPr id="7" name="テキスト ボックス 6"/>
          <p:cNvSpPr txBox="1"/>
          <p:nvPr/>
        </p:nvSpPr>
        <p:spPr>
          <a:xfrm>
            <a:off x="4673670" y="3901174"/>
            <a:ext cx="13690503" cy="1015663"/>
          </a:xfrm>
          <a:prstGeom prst="rect">
            <a:avLst/>
          </a:prstGeom>
          <a:noFill/>
        </p:spPr>
        <p:txBody>
          <a:bodyPr wrap="square" rtlCol="0">
            <a:spAutoFit/>
          </a:bodyPr>
          <a:lstStyle/>
          <a:p>
            <a:r>
              <a:rPr kumimoji="1" lang="ja-JP" altLang="en-US" dirty="0" smtClean="0">
                <a:solidFill>
                  <a:schemeClr val="bg1"/>
                </a:solidFill>
                <a:latin typeface="しねきゃぷしょん" panose="02000600000000000000" pitchFamily="2" charset="-128"/>
                <a:ea typeface="しねきゃぷしょん" panose="02000600000000000000" pitchFamily="2" charset="-128"/>
              </a:rPr>
              <a:t>矢吹研究室 </a:t>
            </a:r>
            <a:r>
              <a:rPr kumimoji="1" lang="en-US" altLang="ja-JP" dirty="0" smtClean="0">
                <a:solidFill>
                  <a:schemeClr val="bg1"/>
                </a:solidFill>
                <a:latin typeface="しねきゃぷしょん" panose="02000600000000000000" pitchFamily="2" charset="-128"/>
                <a:ea typeface="しねきゃぷしょん" panose="02000600000000000000" pitchFamily="2" charset="-128"/>
              </a:rPr>
              <a:t>1242105</a:t>
            </a:r>
            <a:r>
              <a:rPr kumimoji="1" lang="ja-JP" altLang="en-US" dirty="0" smtClean="0">
                <a:solidFill>
                  <a:schemeClr val="bg1"/>
                </a:solidFill>
                <a:latin typeface="しねきゃぷしょん" panose="02000600000000000000" pitchFamily="2" charset="-128"/>
                <a:ea typeface="しねきゃぷしょん" panose="02000600000000000000" pitchFamily="2" charset="-128"/>
              </a:rPr>
              <a:t>　三浦泰介</a:t>
            </a:r>
            <a:endParaRPr kumimoji="1" lang="ja-JP" altLang="en-US" dirty="0">
              <a:solidFill>
                <a:schemeClr val="bg1"/>
              </a:solidFill>
              <a:latin typeface="しねきゃぷしょん" panose="02000600000000000000" pitchFamily="2" charset="-128"/>
              <a:ea typeface="しねきゃぷしょん" panose="02000600000000000000" pitchFamily="2" charset="-128"/>
            </a:endParaRPr>
          </a:p>
        </p:txBody>
      </p:sp>
      <p:sp>
        <p:nvSpPr>
          <p:cNvPr id="6" name="テキスト ボックス 5"/>
          <p:cNvSpPr txBox="1"/>
          <p:nvPr/>
        </p:nvSpPr>
        <p:spPr>
          <a:xfrm>
            <a:off x="1127277" y="5782807"/>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研究背景</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Tree>
    <p:extLst>
      <p:ext uri="{BB962C8B-B14F-4D97-AF65-F5344CB8AC3E}">
        <p14:creationId xmlns:p14="http://schemas.microsoft.com/office/powerpoint/2010/main" val="1234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577</TotalTime>
  <Words>175</Words>
  <Application>Microsoft Office PowerPoint</Application>
  <PresentationFormat>ユーザー設定</PresentationFormat>
  <Paragraphs>20</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F910新コミック体</vt:lpstr>
      <vt:lpstr>FGゼロゴシック</vt:lpstr>
      <vt:lpstr>しねきゃぷしょん</vt:lpstr>
      <vt:lpstr>メイリオ</vt:lpstr>
      <vt:lpstr>Arial</vt:lpstr>
      <vt:lpstr>Century Gothic</vt:lpstr>
      <vt:lpstr>Wingdings 3</vt:lpstr>
      <vt:lpstr>スライス</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miura</cp:lastModifiedBy>
  <cp:revision>57</cp:revision>
  <dcterms:created xsi:type="dcterms:W3CDTF">2013-12-09T07:09:55Z</dcterms:created>
  <dcterms:modified xsi:type="dcterms:W3CDTF">2014-12-18T06:56:52Z</dcterms:modified>
</cp:coreProperties>
</file>