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8" r:id="rId3"/>
    <p:sldId id="257" r:id="rId4"/>
    <p:sldId id="258" r:id="rId5"/>
    <p:sldId id="259" r:id="rId6"/>
    <p:sldId id="260" r:id="rId7"/>
    <p:sldId id="270" r:id="rId8"/>
    <p:sldId id="269" r:id="rId9"/>
    <p:sldId id="261" r:id="rId10"/>
    <p:sldId id="263" r:id="rId11"/>
    <p:sldId id="271" r:id="rId12"/>
    <p:sldId id="264" r:id="rId13"/>
    <p:sldId id="273" r:id="rId14"/>
    <p:sldId id="272" r:id="rId15"/>
    <p:sldId id="278" r:id="rId16"/>
    <p:sldId id="279" r:id="rId17"/>
    <p:sldId id="265" r:id="rId18"/>
    <p:sldId id="266" r:id="rId19"/>
    <p:sldId id="274" r:id="rId20"/>
    <p:sldId id="275" r:id="rId21"/>
    <p:sldId id="277" r:id="rId22"/>
    <p:sldId id="267" r:id="rId23"/>
    <p:sldId id="280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997" autoAdjust="0"/>
  </p:normalViewPr>
  <p:slideViewPr>
    <p:cSldViewPr>
      <p:cViewPr>
        <p:scale>
          <a:sx n="100" d="100"/>
          <a:sy n="100" d="100"/>
        </p:scale>
        <p:origin x="-2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5D3A2-6E2D-4E19-9277-2464A149DD27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007A6-8C15-4A82-BA2A-D516D891DA0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02364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大まかなリリース計画を作る．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仕事を細かいタスクに分割し，タスクを書き出す．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チケットの発行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イテレーション単位でタスクをまとめて，イテレーション計画を作る．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タスクを一つ選び，実装する．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差分をコミットし，完了する．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チケットのクローズ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イテレーションに紐づくタスクがすべて終了ステータスになるとリリースする．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リリース後，開発チームで作業をふりかえる．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次のイテレーション計画へ顧客の要望やふりかえりの内容を反映する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変更量の多いプロジェクトに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007A6-8C15-4A82-BA2A-D516D891DA02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3600" dirty="0" smtClean="0"/>
              <a:t>チケットを活用する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オープンソースソフトウェア開発の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実態調査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ja-JP" altLang="en-US" sz="2400" dirty="0" smtClean="0"/>
              <a:t>プロジェクトマネジメントコース</a:t>
            </a:r>
            <a:endParaRPr kumimoji="1" lang="en-US" altLang="ja-JP" sz="2400" dirty="0" smtClean="0"/>
          </a:p>
          <a:p>
            <a:r>
              <a:rPr lang="ja-JP" altLang="en-US" sz="2400" dirty="0"/>
              <a:t>矢吹</a:t>
            </a:r>
            <a:r>
              <a:rPr lang="ja-JP" altLang="en-US" sz="2400" dirty="0" smtClean="0"/>
              <a:t>研究室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0942038</a:t>
            </a:r>
            <a:r>
              <a:rPr kumimoji="1" lang="ja-JP" altLang="en-US" sz="2400" dirty="0" smtClean="0"/>
              <a:t>　久保孝樹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調査方法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1475656" y="4869160"/>
            <a:ext cx="64807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/>
              <a:t>GitHub</a:t>
            </a:r>
            <a:r>
              <a:rPr kumimoji="1" lang="ja-JP" altLang="en-US" sz="2400" dirty="0" smtClean="0"/>
              <a:t>内の調査対象プロジェクト</a:t>
            </a:r>
            <a:endParaRPr kumimoji="1" lang="ja-JP" altLang="en-US" sz="2400" dirty="0"/>
          </a:p>
        </p:txBody>
      </p:sp>
      <p:sp>
        <p:nvSpPr>
          <p:cNvPr id="5" name="円/楕円 4"/>
          <p:cNvSpPr/>
          <p:nvPr/>
        </p:nvSpPr>
        <p:spPr>
          <a:xfrm>
            <a:off x="1475656" y="1916832"/>
            <a:ext cx="64807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Issue</a:t>
            </a:r>
            <a:r>
              <a:rPr kumimoji="1" lang="ja-JP" altLang="en-US" sz="2400" dirty="0" smtClean="0"/>
              <a:t>のデータを収集する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ツール開発</a:t>
            </a:r>
            <a:endParaRPr kumimoji="1" lang="ja-JP" altLang="en-US" sz="2400" dirty="0"/>
          </a:p>
        </p:txBody>
      </p:sp>
      <p:sp>
        <p:nvSpPr>
          <p:cNvPr id="6" name="円/楕円 5"/>
          <p:cNvSpPr/>
          <p:nvPr/>
        </p:nvSpPr>
        <p:spPr>
          <a:xfrm>
            <a:off x="1475656" y="3068960"/>
            <a:ext cx="64807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グラフを描画する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ツール開発</a:t>
            </a:r>
            <a:endParaRPr kumimoji="1" lang="ja-JP" altLang="en-US" sz="2400" dirty="0"/>
          </a:p>
        </p:txBody>
      </p:sp>
      <p:sp>
        <p:nvSpPr>
          <p:cNvPr id="7" name="下矢印 6"/>
          <p:cNvSpPr/>
          <p:nvPr/>
        </p:nvSpPr>
        <p:spPr>
          <a:xfrm>
            <a:off x="3851920" y="4293096"/>
            <a:ext cx="165618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調査対象データ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kumimoji="1" lang="en-US" altLang="ja-JP" sz="2000" dirty="0" err="1" smtClean="0"/>
              <a:t>GitHub</a:t>
            </a:r>
            <a:r>
              <a:rPr kumimoji="1" lang="ja-JP" altLang="en-US" sz="2000" dirty="0" smtClean="0"/>
              <a:t>内のプロジェクトから以上のデータを対象に収集を行った．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調査対象データ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51520" y="2505166"/>
          <a:ext cx="8712968" cy="1427890"/>
        </p:xfrm>
        <a:graphic>
          <a:graphicData uri="http://schemas.openxmlformats.org/drawingml/2006/table">
            <a:tbl>
              <a:tblPr/>
              <a:tblGrid>
                <a:gridCol w="1907704"/>
                <a:gridCol w="6805264"/>
              </a:tblGrid>
              <a:tr h="3539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solidFill>
                            <a:srgbClr val="FFFFFF"/>
                          </a:solidFill>
                          <a:latin typeface="+mj-ea"/>
                          <a:ea typeface="+mj-ea"/>
                          <a:cs typeface="Times New Roman"/>
                        </a:rPr>
                        <a:t>対象データ</a:t>
                      </a:r>
                      <a:endParaRPr lang="ja-JP" sz="18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solidFill>
                            <a:srgbClr val="FFFFFF"/>
                          </a:solidFill>
                          <a:latin typeface="+mj-ea"/>
                          <a:ea typeface="+mj-ea"/>
                          <a:cs typeface="Times New Roman"/>
                        </a:rPr>
                        <a:t>解説</a:t>
                      </a:r>
                      <a:endParaRPr lang="ja-JP" sz="18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j-ea"/>
                          <a:ea typeface="+mj-ea"/>
                          <a:cs typeface="Times New Roman"/>
                        </a:rPr>
                        <a:t>state</a:t>
                      </a:r>
                      <a:endParaRPr lang="ja-JP" sz="1800" kern="1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j-ea"/>
                          <a:ea typeface="+mj-ea"/>
                          <a:cs typeface="Times New Roman"/>
                        </a:rPr>
                        <a:t>Issue</a:t>
                      </a:r>
                      <a:r>
                        <a:rPr lang="ja-JP" sz="1800" kern="100" dirty="0" smtClean="0">
                          <a:latin typeface="+mj-ea"/>
                          <a:ea typeface="+mj-ea"/>
                          <a:cs typeface="Times New Roman"/>
                        </a:rPr>
                        <a:t>がオープン</a:t>
                      </a:r>
                      <a:r>
                        <a:rPr lang="ja-JP" sz="1800" kern="100" dirty="0">
                          <a:latin typeface="+mj-ea"/>
                          <a:ea typeface="+mj-ea"/>
                          <a:cs typeface="Times New Roman"/>
                        </a:rPr>
                        <a:t>であるかクローズであるか表す．</a:t>
                      </a:r>
                    </a:p>
                  </a:txBody>
                  <a:tcPr marL="151673" marR="151673" marT="0" marB="0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9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j-ea"/>
                          <a:ea typeface="+mj-ea"/>
                          <a:cs typeface="Times New Roman"/>
                        </a:rPr>
                        <a:t>created_at</a:t>
                      </a:r>
                      <a:endParaRPr lang="ja-JP" sz="1800" kern="1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j-ea"/>
                          <a:ea typeface="+mj-ea"/>
                          <a:cs typeface="Times New Roman"/>
                        </a:rPr>
                        <a:t>Issue</a:t>
                      </a:r>
                      <a:r>
                        <a:rPr lang="ja-JP" sz="1800" kern="100" dirty="0">
                          <a:latin typeface="+mj-ea"/>
                          <a:ea typeface="+mj-ea"/>
                          <a:cs typeface="Times New Roman"/>
                        </a:rPr>
                        <a:t>がいつ発行されたのかを表す．</a:t>
                      </a:r>
                    </a:p>
                  </a:txBody>
                  <a:tcPr marL="151673" marR="151673" marT="0" marB="0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9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j-ea"/>
                          <a:ea typeface="+mj-ea"/>
                          <a:cs typeface="Times New Roman"/>
                        </a:rPr>
                        <a:t>closed_at</a:t>
                      </a:r>
                      <a:endParaRPr lang="ja-JP" sz="1800" kern="1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j-ea"/>
                          <a:ea typeface="+mj-ea"/>
                          <a:cs typeface="Times New Roman"/>
                        </a:rPr>
                        <a:t>Issue</a:t>
                      </a:r>
                      <a:r>
                        <a:rPr lang="ja-JP" sz="1800" kern="100" dirty="0">
                          <a:latin typeface="+mj-ea"/>
                          <a:ea typeface="+mj-ea"/>
                          <a:cs typeface="Times New Roman"/>
                        </a:rPr>
                        <a:t>がいつ終了されたのかを表す．</a:t>
                      </a:r>
                    </a:p>
                  </a:txBody>
                  <a:tcPr marL="151673" marR="151673" marT="0" marB="0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調査対象プロジェクト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調査対象プロジェクト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1526222" y="1931698"/>
          <a:ext cx="3495114" cy="4269281"/>
        </p:xfrm>
        <a:graphic>
          <a:graphicData uri="http://schemas.openxmlformats.org/drawingml/2006/table">
            <a:tbl>
              <a:tblPr/>
              <a:tblGrid>
                <a:gridCol w="1747557"/>
                <a:gridCol w="1747557"/>
              </a:tblGrid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Times New Roman"/>
                        </a:rPr>
                        <a:t>ユーザ名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Times New Roman"/>
                        </a:rPr>
                        <a:t>リポジトリ名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adobe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brackets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angular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angular.js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ariya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phantomjs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blueimp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jQuery-File-Upload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bower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bower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caolan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async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defunkt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jquery-pjax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discourse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discourse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gruntjs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grunt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hakimel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reveal.js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janl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mustache.js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backbone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coffee-script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underscore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joyent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node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LearnBoost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socket.io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less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less.js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madrobby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zepto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5222824" y="1916832"/>
          <a:ext cx="3525640" cy="4301486"/>
        </p:xfrm>
        <a:graphic>
          <a:graphicData uri="http://schemas.openxmlformats.org/drawingml/2006/table">
            <a:tbl>
              <a:tblPr/>
              <a:tblGrid>
                <a:gridCol w="1762820"/>
                <a:gridCol w="1762820"/>
              </a:tblGrid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Times New Roman"/>
                        </a:rPr>
                        <a:t>ユーザ名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Times New Roman"/>
                        </a:rPr>
                        <a:t>リポジトリ名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maker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ratchet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mbostock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d3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Modernizr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Modernizr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mojombo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jekyll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moment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moment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mozilla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pdf.js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mrdoob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three.js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plataformatec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devise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Prinzhorn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skrollr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resque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resque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rstacruz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nprogress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scottjehl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Respond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Shopify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dashing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thoughtbot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paperclip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twitter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typeahead.js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visionmedia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express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visionmedia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jade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xing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wysihtml5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使用</a:t>
            </a:r>
            <a:r>
              <a:rPr kumimoji="1" lang="en-US" altLang="ja-JP" dirty="0" smtClean="0"/>
              <a:t>API</a:t>
            </a:r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r>
              <a:rPr lang="en-US" altLang="ja-JP" b="1" dirty="0" smtClean="0"/>
              <a:t>/repos/{</a:t>
            </a:r>
            <a:r>
              <a:rPr lang="en-US" altLang="ja-JP" b="1" dirty="0" err="1" smtClean="0"/>
              <a:t>userName</a:t>
            </a:r>
            <a:r>
              <a:rPr lang="en-US" altLang="ja-JP" b="1" dirty="0" smtClean="0"/>
              <a:t>}/{</a:t>
            </a:r>
            <a:r>
              <a:rPr lang="en-US" altLang="ja-JP" b="1" dirty="0" err="1" smtClean="0"/>
              <a:t>repoName</a:t>
            </a:r>
            <a:r>
              <a:rPr lang="en-US" altLang="ja-JP" b="1" dirty="0" smtClean="0"/>
              <a:t>}/issues</a:t>
            </a:r>
          </a:p>
          <a:p>
            <a:pPr>
              <a:buNone/>
            </a:pPr>
            <a:r>
              <a:rPr lang="ja-JP" altLang="en-US" dirty="0" smtClean="0"/>
              <a:t>　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指定したリポジトリの</a:t>
            </a:r>
            <a:r>
              <a:rPr lang="en-US" altLang="ja-JP" dirty="0" smtClean="0"/>
              <a:t>Issue</a:t>
            </a:r>
            <a:r>
              <a:rPr lang="ja-JP" altLang="en-US" dirty="0" smtClean="0"/>
              <a:t>の一覧を取り出す．</a:t>
            </a:r>
            <a:endParaRPr lang="ja-JP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調査ツールの概要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調査ツールの概要</a:t>
            </a:r>
            <a:endParaRPr kumimoji="1" lang="ja-JP" altLang="en-US" dirty="0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31745" name="キャンバス 3"/>
          <p:cNvGrpSpPr>
            <a:grpSpLocks/>
          </p:cNvGrpSpPr>
          <p:nvPr/>
        </p:nvGrpSpPr>
        <p:grpSpPr bwMode="auto">
          <a:xfrm>
            <a:off x="251520" y="1916832"/>
            <a:ext cx="8280920" cy="3888432"/>
            <a:chOff x="0" y="0"/>
            <a:chExt cx="43249" cy="48342"/>
          </a:xfrm>
        </p:grpSpPr>
        <p:sp>
          <p:nvSpPr>
            <p:cNvPr id="31757" name="AutoShape 13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43249" cy="48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8100" algn="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 b="1">
                <a:latin typeface="+mj-ea"/>
                <a:ea typeface="+mj-ea"/>
              </a:endParaRPr>
            </a:p>
          </p:txBody>
        </p:sp>
        <p:sp>
          <p:nvSpPr>
            <p:cNvPr id="7" name="フローチャート : 磁気ディスク 7"/>
            <p:cNvSpPr>
              <a:spLocks noChangeArrowheads="1"/>
            </p:cNvSpPr>
            <p:nvPr/>
          </p:nvSpPr>
          <p:spPr bwMode="auto">
            <a:xfrm>
              <a:off x="2068" y="1669"/>
              <a:ext cx="14550" cy="8349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ＭＳ Ｐゴシック" pitchFamily="50" charset="-128"/>
                </a:rPr>
                <a:t>GitHub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55" name="正方形/長方形 55"/>
            <p:cNvSpPr>
              <a:spLocks noChangeArrowheads="1"/>
            </p:cNvSpPr>
            <p:nvPr/>
          </p:nvSpPr>
          <p:spPr bwMode="auto">
            <a:xfrm>
              <a:off x="2068" y="14549"/>
              <a:ext cx="14550" cy="811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ＭＳ Ｐゴシック" pitchFamily="50" charset="-128"/>
                </a:rPr>
                <a:t>Issue</a:t>
              </a:r>
              <a:r>
                <a:rPr kumimoji="1" lang="ja-JP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ＭＳ Ｐゴシック" pitchFamily="50" charset="-128"/>
                </a:rPr>
                <a:t>データ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ＭＳ Ｐゴシック" pitchFamily="50" charset="-128"/>
                </a:rPr>
                <a:t>closedissues.txt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ＭＳ Ｐゴシック" pitchFamily="50" charset="-128"/>
                </a:rPr>
                <a:t>openissues.txt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57" name="正方形/長方形 57"/>
            <p:cNvSpPr>
              <a:spLocks noChangeArrowheads="1"/>
            </p:cNvSpPr>
            <p:nvPr/>
          </p:nvSpPr>
          <p:spPr bwMode="auto">
            <a:xfrm>
              <a:off x="26289" y="14548"/>
              <a:ext cx="14548" cy="81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Issues.tmp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59" name="正方形/長方形 59"/>
            <p:cNvSpPr>
              <a:spLocks noChangeArrowheads="1"/>
            </p:cNvSpPr>
            <p:nvPr/>
          </p:nvSpPr>
          <p:spPr bwMode="auto">
            <a:xfrm>
              <a:off x="2071" y="26528"/>
              <a:ext cx="14547" cy="810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Issues.csv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60" name="正方形/長方形 60"/>
            <p:cNvSpPr>
              <a:spLocks noChangeArrowheads="1"/>
            </p:cNvSpPr>
            <p:nvPr/>
          </p:nvSpPr>
          <p:spPr bwMode="auto">
            <a:xfrm>
              <a:off x="26449" y="26490"/>
              <a:ext cx="14547" cy="809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Issues.txt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61" name="正方形/長方形 61"/>
            <p:cNvSpPr>
              <a:spLocks noChangeArrowheads="1"/>
            </p:cNvSpPr>
            <p:nvPr/>
          </p:nvSpPr>
          <p:spPr bwMode="auto">
            <a:xfrm>
              <a:off x="2071" y="39054"/>
              <a:ext cx="14547" cy="809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グラフ</a:t>
              </a:r>
              <a:endParaRPr kumimoji="1" lang="ja-JP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.png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56" name="右矢印 56"/>
            <p:cNvSpPr>
              <a:spLocks noChangeArrowheads="1"/>
            </p:cNvSpPr>
            <p:nvPr/>
          </p:nvSpPr>
          <p:spPr bwMode="auto">
            <a:xfrm>
              <a:off x="17334" y="16697"/>
              <a:ext cx="8428" cy="4453"/>
            </a:xfrm>
            <a:prstGeom prst="rightArrow">
              <a:avLst>
                <a:gd name="adj1" fmla="val 50000"/>
                <a:gd name="adj2" fmla="val 49998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ja-JP" altLang="en-US" sz="2000" b="1">
                <a:latin typeface="+mj-ea"/>
                <a:ea typeface="+mj-ea"/>
              </a:endParaRPr>
            </a:p>
          </p:txBody>
        </p:sp>
        <p:sp>
          <p:nvSpPr>
            <p:cNvPr id="62" name="右矢印 62"/>
            <p:cNvSpPr>
              <a:spLocks noChangeArrowheads="1"/>
            </p:cNvSpPr>
            <p:nvPr/>
          </p:nvSpPr>
          <p:spPr bwMode="auto">
            <a:xfrm flipH="1">
              <a:off x="17334" y="28674"/>
              <a:ext cx="8318" cy="4452"/>
            </a:xfrm>
            <a:prstGeom prst="rightArrow">
              <a:avLst>
                <a:gd name="adj1" fmla="val 50000"/>
                <a:gd name="adj2" fmla="val 49988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63" name="下矢印 63"/>
            <p:cNvSpPr>
              <a:spLocks noChangeArrowheads="1"/>
            </p:cNvSpPr>
            <p:nvPr/>
          </p:nvSpPr>
          <p:spPr bwMode="auto">
            <a:xfrm>
              <a:off x="32043" y="23138"/>
              <a:ext cx="3658" cy="2862"/>
            </a:xfrm>
            <a:prstGeom prst="down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0A7C2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ja-JP" altLang="en-US" sz="2000" b="1">
                <a:latin typeface="+mj-ea"/>
                <a:ea typeface="+mj-ea"/>
              </a:endParaRPr>
            </a:p>
          </p:txBody>
        </p:sp>
        <p:sp>
          <p:nvSpPr>
            <p:cNvPr id="64" name="下矢印 64"/>
            <p:cNvSpPr>
              <a:spLocks noChangeArrowheads="1"/>
            </p:cNvSpPr>
            <p:nvPr/>
          </p:nvSpPr>
          <p:spPr bwMode="auto">
            <a:xfrm>
              <a:off x="6042" y="10575"/>
              <a:ext cx="5566" cy="3657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ja-JP" altLang="en-US" sz="2000" b="1">
                <a:latin typeface="+mj-ea"/>
                <a:ea typeface="+mj-ea"/>
              </a:endParaRPr>
            </a:p>
          </p:txBody>
        </p:sp>
        <p:sp>
          <p:nvSpPr>
            <p:cNvPr id="65" name="下矢印 65"/>
            <p:cNvSpPr>
              <a:spLocks noChangeArrowheads="1"/>
            </p:cNvSpPr>
            <p:nvPr/>
          </p:nvSpPr>
          <p:spPr bwMode="auto">
            <a:xfrm>
              <a:off x="6173" y="35107"/>
              <a:ext cx="5562" cy="3651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ツールを利用した結果・・・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 3" descr="adobe-brackets-issuesCountChart.png"/>
          <p:cNvPicPr preferRelativeResize="0"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51237" y="1481145"/>
            <a:ext cx="1013818" cy="633645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36</a:t>
            </a:r>
            <a:r>
              <a:rPr kumimoji="1" lang="ja-JP" altLang="en-US" sz="3600" dirty="0" smtClean="0"/>
              <a:t>件のプロジェクトからグラフを描き出す</a:t>
            </a:r>
            <a:endParaRPr kumimoji="1" lang="ja-JP" altLang="en-US" sz="3600" dirty="0"/>
          </a:p>
        </p:txBody>
      </p:sp>
      <p:pic>
        <p:nvPicPr>
          <p:cNvPr id="5" name="図 4" descr="angular-angular.js-issuesCountChart.png"/>
          <p:cNvPicPr preferRelativeResize="0"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09" y="721508"/>
            <a:ext cx="1280160" cy="800100"/>
          </a:xfrm>
          <a:prstGeom prst="rect">
            <a:avLst/>
          </a:prstGeom>
        </p:spPr>
      </p:pic>
      <p:pic>
        <p:nvPicPr>
          <p:cNvPr id="6" name="図 5" descr="ariya-phantomjs-issuesCountChart.png"/>
          <p:cNvPicPr preferRelativeResize="0"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0009" y="871508"/>
            <a:ext cx="1280160" cy="800100"/>
          </a:xfrm>
          <a:prstGeom prst="rect">
            <a:avLst/>
          </a:prstGeom>
        </p:spPr>
      </p:pic>
      <p:pic>
        <p:nvPicPr>
          <p:cNvPr id="7" name="図 6" descr="blueimp-jQuery-File-Upload-issuesCountChart.png"/>
          <p:cNvPicPr preferRelativeResize="0"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0009" y="1021508"/>
            <a:ext cx="1280160" cy="800100"/>
          </a:xfrm>
          <a:prstGeom prst="rect">
            <a:avLst/>
          </a:prstGeom>
        </p:spPr>
      </p:pic>
      <p:pic>
        <p:nvPicPr>
          <p:cNvPr id="8" name="図 7" descr="bower-bower-issuesCountChart.png"/>
          <p:cNvPicPr preferRelativeResize="0"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0009" y="1171508"/>
            <a:ext cx="1280160" cy="800100"/>
          </a:xfrm>
          <a:prstGeom prst="rect">
            <a:avLst/>
          </a:prstGeom>
        </p:spPr>
      </p:pic>
      <p:pic>
        <p:nvPicPr>
          <p:cNvPr id="9" name="図 8" descr="caolan-async-issuesCountChart.png"/>
          <p:cNvPicPr preferRelativeResize="0"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0009" y="1321508"/>
            <a:ext cx="1280160" cy="800100"/>
          </a:xfrm>
          <a:prstGeom prst="rect">
            <a:avLst/>
          </a:prstGeom>
        </p:spPr>
      </p:pic>
      <p:pic>
        <p:nvPicPr>
          <p:cNvPr id="10" name="図 9" descr="defunkt-jquery-pjax-issuesCountChart.png"/>
          <p:cNvPicPr preferRelativeResize="0"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0009" y="1471508"/>
            <a:ext cx="1280160" cy="800100"/>
          </a:xfrm>
          <a:prstGeom prst="rect">
            <a:avLst/>
          </a:prstGeom>
        </p:spPr>
      </p:pic>
      <p:pic>
        <p:nvPicPr>
          <p:cNvPr id="11" name="図 10" descr="discourse-discourse-issuesCountChart.png"/>
          <p:cNvPicPr preferRelativeResize="0"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0009" y="1621508"/>
            <a:ext cx="1280160" cy="800100"/>
          </a:xfrm>
          <a:prstGeom prst="rect">
            <a:avLst/>
          </a:prstGeom>
        </p:spPr>
      </p:pic>
      <p:pic>
        <p:nvPicPr>
          <p:cNvPr id="12" name="図 11" descr="gruntjs-grunt-issuesCountChart.png"/>
          <p:cNvPicPr preferRelativeResize="0"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0009" y="1771508"/>
            <a:ext cx="1280160" cy="800100"/>
          </a:xfrm>
          <a:prstGeom prst="rect">
            <a:avLst/>
          </a:prstGeom>
        </p:spPr>
      </p:pic>
      <p:pic>
        <p:nvPicPr>
          <p:cNvPr id="13" name="図 12" descr="hakimel-reveal.js-issuesCountChart.png"/>
          <p:cNvPicPr preferRelativeResize="0"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50009" y="1921508"/>
            <a:ext cx="1280160" cy="800100"/>
          </a:xfrm>
          <a:prstGeom prst="rect">
            <a:avLst/>
          </a:prstGeom>
        </p:spPr>
      </p:pic>
      <p:pic>
        <p:nvPicPr>
          <p:cNvPr id="14" name="図 13" descr="janl-mustache.js-issuesCountChart.png"/>
          <p:cNvPicPr preferRelativeResize="0"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00009" y="2071508"/>
            <a:ext cx="1280160" cy="800100"/>
          </a:xfrm>
          <a:prstGeom prst="rect">
            <a:avLst/>
          </a:prstGeom>
        </p:spPr>
      </p:pic>
      <p:pic>
        <p:nvPicPr>
          <p:cNvPr id="15" name="図 14" descr="jashkenas-backbone-issuesCountChart.png"/>
          <p:cNvPicPr preferRelativeResize="0"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50009" y="2221508"/>
            <a:ext cx="1280160" cy="800100"/>
          </a:xfrm>
          <a:prstGeom prst="rect">
            <a:avLst/>
          </a:prstGeom>
        </p:spPr>
      </p:pic>
      <p:pic>
        <p:nvPicPr>
          <p:cNvPr id="16" name="図 15" descr="jashkenas-coffee-script-issuesCountChart.png"/>
          <p:cNvPicPr preferRelativeResize="0"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800009" y="2371508"/>
            <a:ext cx="1280160" cy="800100"/>
          </a:xfrm>
          <a:prstGeom prst="rect">
            <a:avLst/>
          </a:prstGeom>
        </p:spPr>
      </p:pic>
      <p:pic>
        <p:nvPicPr>
          <p:cNvPr id="17" name="図 16" descr="jashkenas-underscore-issuesCountChart.png"/>
          <p:cNvPicPr preferRelativeResize="0"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950009" y="2521508"/>
            <a:ext cx="1280160" cy="800100"/>
          </a:xfrm>
          <a:prstGeom prst="rect">
            <a:avLst/>
          </a:prstGeom>
        </p:spPr>
      </p:pic>
      <p:pic>
        <p:nvPicPr>
          <p:cNvPr id="18" name="図 17" descr="jekyll-jekyll-issuesCountChart.png"/>
          <p:cNvPicPr preferRelativeResize="0"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339759" y="2132861"/>
            <a:ext cx="1280160" cy="800100"/>
          </a:xfrm>
          <a:prstGeom prst="rect">
            <a:avLst/>
          </a:prstGeom>
        </p:spPr>
      </p:pic>
      <p:pic>
        <p:nvPicPr>
          <p:cNvPr id="19" name="図 18" descr="joyent-node-issuesCountChart.png"/>
          <p:cNvPicPr preferRelativeResize="0"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411767" y="980733"/>
            <a:ext cx="1280160" cy="800100"/>
          </a:xfrm>
          <a:prstGeom prst="rect">
            <a:avLst/>
          </a:prstGeom>
        </p:spPr>
      </p:pic>
      <p:pic>
        <p:nvPicPr>
          <p:cNvPr id="20" name="図 19" descr="LearnBoost-socket.io-issuesCountChart.png"/>
          <p:cNvPicPr preferRelativeResize="0"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067951" y="980733"/>
            <a:ext cx="1280160" cy="800100"/>
          </a:xfrm>
          <a:prstGeom prst="rect">
            <a:avLst/>
          </a:prstGeom>
        </p:spPr>
      </p:pic>
      <p:pic>
        <p:nvPicPr>
          <p:cNvPr id="21" name="図 20" descr="less-less.js-issuesCountChart.png"/>
          <p:cNvPicPr preferRelativeResize="0"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339759" y="3284989"/>
            <a:ext cx="1280160" cy="800100"/>
          </a:xfrm>
          <a:prstGeom prst="rect">
            <a:avLst/>
          </a:prstGeom>
        </p:spPr>
      </p:pic>
      <p:pic>
        <p:nvPicPr>
          <p:cNvPr id="22" name="図 21" descr="lines.png"/>
          <p:cNvPicPr preferRelativeResize="0"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39559" y="3284989"/>
            <a:ext cx="1280160" cy="800100"/>
          </a:xfrm>
          <a:prstGeom prst="rect">
            <a:avLst/>
          </a:prstGeom>
        </p:spPr>
      </p:pic>
      <p:pic>
        <p:nvPicPr>
          <p:cNvPr id="23" name="図 22" descr="madrobby-zepto-issuesCountChart.png"/>
          <p:cNvPicPr preferRelativeResize="0"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339759" y="4437117"/>
            <a:ext cx="1280160" cy="800100"/>
          </a:xfrm>
          <a:prstGeom prst="rect">
            <a:avLst/>
          </a:prstGeom>
        </p:spPr>
      </p:pic>
      <p:pic>
        <p:nvPicPr>
          <p:cNvPr id="24" name="図 23" descr="maker-ratchet-issuesCountChart.png"/>
          <p:cNvPicPr preferRelativeResize="0"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39559" y="4437117"/>
            <a:ext cx="1280160" cy="800100"/>
          </a:xfrm>
          <a:prstGeom prst="rect">
            <a:avLst/>
          </a:prstGeom>
        </p:spPr>
      </p:pic>
      <p:pic>
        <p:nvPicPr>
          <p:cNvPr id="25" name="図 24" descr="mbostock-d3-issuesCountChart.png"/>
          <p:cNvPicPr preferRelativeResize="0"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39559" y="5589245"/>
            <a:ext cx="1280160" cy="800100"/>
          </a:xfrm>
          <a:prstGeom prst="rect">
            <a:avLst/>
          </a:prstGeom>
        </p:spPr>
      </p:pic>
      <p:pic>
        <p:nvPicPr>
          <p:cNvPr id="26" name="図 25" descr="Modernizr-Modernizr-issuesCountChart.png"/>
          <p:cNvPicPr preferRelativeResize="0"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339759" y="5589245"/>
            <a:ext cx="1280160" cy="800100"/>
          </a:xfrm>
          <a:prstGeom prst="rect">
            <a:avLst/>
          </a:prstGeom>
        </p:spPr>
      </p:pic>
      <p:pic>
        <p:nvPicPr>
          <p:cNvPr id="27" name="図 26" descr="moment-moment-issuesCountChart.png"/>
          <p:cNvPicPr preferRelativeResize="0"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067951" y="2132861"/>
            <a:ext cx="1280160" cy="800100"/>
          </a:xfrm>
          <a:prstGeom prst="rect">
            <a:avLst/>
          </a:prstGeom>
        </p:spPr>
      </p:pic>
      <p:pic>
        <p:nvPicPr>
          <p:cNvPr id="28" name="図 27" descr="mozilla-pdf.js-issuesCountChart.png"/>
          <p:cNvPicPr preferRelativeResize="0"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995943" y="3284989"/>
            <a:ext cx="1280160" cy="800100"/>
          </a:xfrm>
          <a:prstGeom prst="rect">
            <a:avLst/>
          </a:prstGeom>
        </p:spPr>
      </p:pic>
      <p:pic>
        <p:nvPicPr>
          <p:cNvPr id="29" name="図 28" descr="mrdoob-three.js-issuesCountChart.png"/>
          <p:cNvPicPr preferRelativeResize="0"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995943" y="4437117"/>
            <a:ext cx="1280160" cy="800100"/>
          </a:xfrm>
          <a:prstGeom prst="rect">
            <a:avLst/>
          </a:prstGeom>
        </p:spPr>
      </p:pic>
      <p:pic>
        <p:nvPicPr>
          <p:cNvPr id="30" name="図 29" descr="plataformatec-devise-issuesCountChart.png"/>
          <p:cNvPicPr preferRelativeResize="0"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995943" y="5589245"/>
            <a:ext cx="1280160" cy="800100"/>
          </a:xfrm>
          <a:prstGeom prst="rect">
            <a:avLst/>
          </a:prstGeom>
        </p:spPr>
      </p:pic>
      <p:pic>
        <p:nvPicPr>
          <p:cNvPr id="31" name="図 30" descr="Prinzhorn-skrollr-issuesCountChart.png"/>
          <p:cNvPicPr preferRelativeResize="0"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652127" y="5589245"/>
            <a:ext cx="1280160" cy="800100"/>
          </a:xfrm>
          <a:prstGeom prst="rect">
            <a:avLst/>
          </a:prstGeom>
        </p:spPr>
      </p:pic>
      <p:pic>
        <p:nvPicPr>
          <p:cNvPr id="32" name="図 31" descr="resque-resque-issuesCountChart.png"/>
          <p:cNvPicPr preferRelativeResize="0"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5652127" y="4437117"/>
            <a:ext cx="1280160" cy="800100"/>
          </a:xfrm>
          <a:prstGeom prst="rect">
            <a:avLst/>
          </a:prstGeom>
        </p:spPr>
      </p:pic>
      <p:pic>
        <p:nvPicPr>
          <p:cNvPr id="33" name="図 32" descr="rstacruz-nprogress-issuesCountChart.png"/>
          <p:cNvPicPr preferRelativeResize="0"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5652127" y="3284989"/>
            <a:ext cx="1280160" cy="800100"/>
          </a:xfrm>
          <a:prstGeom prst="rect">
            <a:avLst/>
          </a:prstGeom>
        </p:spPr>
      </p:pic>
      <p:pic>
        <p:nvPicPr>
          <p:cNvPr id="34" name="図 33" descr="scottjehl-Respond-issuesCountChart.png"/>
          <p:cNvPicPr preferRelativeResize="0"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5652127" y="2132861"/>
            <a:ext cx="1280160" cy="800100"/>
          </a:xfrm>
          <a:prstGeom prst="rect">
            <a:avLst/>
          </a:prstGeom>
        </p:spPr>
      </p:pic>
      <p:pic>
        <p:nvPicPr>
          <p:cNvPr id="35" name="図 34" descr="Shopify-dashing-issuesCountChart.png"/>
          <p:cNvPicPr preferRelativeResize="0"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5652127" y="980733"/>
            <a:ext cx="1280160" cy="800100"/>
          </a:xfrm>
          <a:prstGeom prst="rect">
            <a:avLst/>
          </a:prstGeom>
        </p:spPr>
      </p:pic>
      <p:pic>
        <p:nvPicPr>
          <p:cNvPr id="36" name="図 35" descr="thoughtbot-paperclip-issuesCountChart.png"/>
          <p:cNvPicPr preferRelativeResize="0"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7315200" y="980728"/>
            <a:ext cx="1280160" cy="800100"/>
          </a:xfrm>
          <a:prstGeom prst="rect">
            <a:avLst/>
          </a:prstGeom>
        </p:spPr>
      </p:pic>
      <p:pic>
        <p:nvPicPr>
          <p:cNvPr id="37" name="図 36" descr="twitter-typeahead.js-issuesCountChart.png"/>
          <p:cNvPicPr preferRelativeResize="0"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7315200" y="2132856"/>
            <a:ext cx="1280160" cy="800100"/>
          </a:xfrm>
          <a:prstGeom prst="rect">
            <a:avLst/>
          </a:prstGeom>
        </p:spPr>
      </p:pic>
      <p:pic>
        <p:nvPicPr>
          <p:cNvPr id="38" name="図 37" descr="visionmedia-express-issuesCountChart.png"/>
          <p:cNvPicPr preferRelativeResize="0"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315200" y="5589240"/>
            <a:ext cx="1280160" cy="800100"/>
          </a:xfrm>
          <a:prstGeom prst="rect">
            <a:avLst/>
          </a:prstGeom>
        </p:spPr>
      </p:pic>
      <p:pic>
        <p:nvPicPr>
          <p:cNvPr id="39" name="図 38" descr="visionmedia-jade-issuesCountChart.png"/>
          <p:cNvPicPr preferRelativeResize="0"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7315200" y="4437112"/>
            <a:ext cx="1280160" cy="800100"/>
          </a:xfrm>
          <a:prstGeom prst="rect">
            <a:avLst/>
          </a:prstGeom>
        </p:spPr>
      </p:pic>
      <p:pic>
        <p:nvPicPr>
          <p:cNvPr id="40" name="図 39" descr="xing-wysihtml5-issuesCountChart.png"/>
          <p:cNvPicPr preferRelativeResize="0"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7315200" y="3284984"/>
            <a:ext cx="128016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r>
              <a:rPr kumimoji="1" lang="ja-JP" altLang="en-US" dirty="0" smtClean="0"/>
              <a:t>結果の分類</a:t>
            </a:r>
            <a:endParaRPr kumimoji="1" lang="ja-JP" altLang="en-US" dirty="0"/>
          </a:p>
        </p:txBody>
      </p:sp>
      <p:pic>
        <p:nvPicPr>
          <p:cNvPr id="4" name="コンテンツ プレースホルダ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292"/>
          <a:stretch/>
        </p:blipFill>
        <p:spPr bwMode="auto">
          <a:xfrm>
            <a:off x="1271076" y="1937569"/>
            <a:ext cx="3858815" cy="22358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図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816"/>
          <a:stretch/>
        </p:blipFill>
        <p:spPr bwMode="auto">
          <a:xfrm>
            <a:off x="5032624" y="1931690"/>
            <a:ext cx="3888432" cy="22645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図 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56"/>
          <a:stretch/>
        </p:blipFill>
        <p:spPr bwMode="auto">
          <a:xfrm>
            <a:off x="1288207" y="4173463"/>
            <a:ext cx="3888432" cy="22370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図 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619"/>
          <a:stretch/>
        </p:blipFill>
        <p:spPr bwMode="auto">
          <a:xfrm>
            <a:off x="5004048" y="4149080"/>
            <a:ext cx="3960440" cy="2259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792263" y="2085231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①</a:t>
            </a:r>
            <a:endParaRPr kumimoji="1" lang="ja-JP" altLang="en-US" sz="4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36679" y="2085231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②</a:t>
            </a:r>
            <a:endParaRPr kumimoji="1" lang="ja-JP" altLang="en-US" sz="4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92263" y="4211343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③</a:t>
            </a:r>
            <a:endParaRPr kumimoji="1" lang="ja-JP" altLang="en-US" sz="4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36679" y="4206562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④</a:t>
            </a:r>
            <a:endParaRPr kumimoji="1" lang="ja-JP" altLang="en-US" sz="4800" dirty="0"/>
          </a:p>
        </p:txBody>
      </p:sp>
      <p:sp>
        <p:nvSpPr>
          <p:cNvPr id="12" name="コンテンツ プレースホルダ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ja-JP" sz="2800" dirty="0" smtClean="0"/>
              <a:t>Issue</a:t>
            </a:r>
            <a:r>
              <a:rPr lang="ja-JP" altLang="ja-JP" sz="2800" dirty="0" smtClean="0"/>
              <a:t>の時間変化の典型例</a:t>
            </a:r>
            <a:endParaRPr kumimoji="1" lang="ja-JP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ja-JP" altLang="en-US" sz="32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n-US" altLang="ja-JP" sz="3100" dirty="0" smtClean="0"/>
              <a:t/>
            </a:r>
            <a:br>
              <a:rPr lang="en-US" altLang="ja-JP" sz="3100" dirty="0" smtClean="0"/>
            </a:br>
            <a:r>
              <a:rPr lang="ja-JP" altLang="en-US" sz="3100" dirty="0" smtClean="0"/>
              <a:t>①</a:t>
            </a:r>
            <a:r>
              <a:rPr lang="ja-JP" altLang="en-US" sz="3100" dirty="0" smtClean="0"/>
              <a:t>　</a:t>
            </a:r>
            <a:r>
              <a:rPr lang="ja-JP" altLang="ja-JP" sz="3100" dirty="0" smtClean="0"/>
              <a:t>チケットの増加率が時間とともに減少</a:t>
            </a:r>
            <a:r>
              <a:rPr lang="ja-JP" altLang="ja-JP" sz="3100" dirty="0" smtClean="0"/>
              <a:t>する</a:t>
            </a:r>
            <a:r>
              <a:rPr lang="en-US" altLang="ja-JP" sz="3100" dirty="0" smtClean="0"/>
              <a:t/>
            </a:r>
            <a:br>
              <a:rPr lang="en-US" altLang="ja-JP" sz="3100" dirty="0" smtClean="0"/>
            </a:br>
            <a:r>
              <a:rPr lang="en-US" altLang="ja-JP" sz="3100" dirty="0" smtClean="0"/>
              <a:t>(</a:t>
            </a:r>
            <a:r>
              <a:rPr lang="ja-JP" altLang="ja-JP" sz="3100" dirty="0" smtClean="0"/>
              <a:t>全体の約</a:t>
            </a:r>
            <a:r>
              <a:rPr lang="en-US" altLang="ja-JP" sz="3100" dirty="0" smtClean="0"/>
              <a:t>30%)</a:t>
            </a:r>
            <a:r>
              <a:rPr lang="ja-JP" altLang="ja-JP" sz="4400" dirty="0" smtClean="0"/>
              <a:t/>
            </a:r>
            <a:br>
              <a:rPr lang="ja-JP" altLang="ja-JP" sz="4400" dirty="0" smtClean="0"/>
            </a:br>
            <a:endParaRPr kumimoji="1" lang="ja-JP" altLang="en-US" dirty="0"/>
          </a:p>
        </p:txBody>
      </p:sp>
      <p:pic>
        <p:nvPicPr>
          <p:cNvPr id="4" name="コンテンツ プレースホルダ 3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292"/>
          <a:stretch/>
        </p:blipFill>
        <p:spPr bwMode="auto">
          <a:xfrm>
            <a:off x="1331640" y="1988840"/>
            <a:ext cx="7073915" cy="40988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n-US" altLang="ja-JP" sz="3100" dirty="0" smtClean="0"/>
              <a:t/>
            </a:r>
            <a:br>
              <a:rPr lang="en-US" altLang="ja-JP" sz="3100" dirty="0" smtClean="0"/>
            </a:br>
            <a:r>
              <a:rPr lang="ja-JP" altLang="en-US" sz="3100" dirty="0" smtClean="0"/>
              <a:t>②</a:t>
            </a:r>
            <a:r>
              <a:rPr lang="ja-JP" altLang="en-US" sz="3100" dirty="0" smtClean="0"/>
              <a:t>　</a:t>
            </a:r>
            <a:r>
              <a:rPr lang="ja-JP" altLang="ja-JP" sz="3100" dirty="0" smtClean="0"/>
              <a:t>チケットの増加率が時間とともに増加</a:t>
            </a:r>
            <a:r>
              <a:rPr lang="ja-JP" altLang="ja-JP" sz="3100" dirty="0" smtClean="0"/>
              <a:t>する</a:t>
            </a:r>
            <a:r>
              <a:rPr lang="en-US" altLang="ja-JP" sz="3100" dirty="0" smtClean="0"/>
              <a:t/>
            </a:r>
            <a:br>
              <a:rPr lang="en-US" altLang="ja-JP" sz="3100" dirty="0" smtClean="0"/>
            </a:br>
            <a:r>
              <a:rPr lang="en-US" altLang="ja-JP" sz="3100" dirty="0" smtClean="0"/>
              <a:t>(</a:t>
            </a:r>
            <a:r>
              <a:rPr lang="ja-JP" altLang="ja-JP" sz="3100" dirty="0" smtClean="0"/>
              <a:t>全体の約</a:t>
            </a:r>
            <a:r>
              <a:rPr lang="en-US" altLang="ja-JP" sz="3100" dirty="0" smtClean="0"/>
              <a:t>40%)</a:t>
            </a:r>
            <a:r>
              <a:rPr lang="ja-JP" altLang="ja-JP" sz="4400" dirty="0" smtClean="0"/>
              <a:t/>
            </a:r>
            <a:br>
              <a:rPr lang="ja-JP" altLang="ja-JP" sz="4400" dirty="0" smtClean="0"/>
            </a:br>
            <a:endParaRPr kumimoji="1" lang="ja-JP" altLang="en-US" dirty="0"/>
          </a:p>
        </p:txBody>
      </p:sp>
      <p:pic>
        <p:nvPicPr>
          <p:cNvPr id="5" name="図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816"/>
          <a:stretch/>
        </p:blipFill>
        <p:spPr bwMode="auto">
          <a:xfrm>
            <a:off x="1259632" y="1799148"/>
            <a:ext cx="7157368" cy="41501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en-US" altLang="ja-JP" dirty="0" smtClean="0"/>
          </a:p>
          <a:p>
            <a:r>
              <a:rPr lang="ja-JP" altLang="en-US" dirty="0" smtClean="0"/>
              <a:t>研究目的</a:t>
            </a:r>
            <a:endParaRPr lang="en-US" altLang="ja-JP" dirty="0" smtClean="0"/>
          </a:p>
          <a:p>
            <a:r>
              <a:rPr kumimoji="1" lang="ja-JP" altLang="en-US" dirty="0" smtClean="0"/>
              <a:t>研究方法</a:t>
            </a:r>
            <a:endParaRPr kumimoji="1" lang="en-US" altLang="ja-JP" dirty="0" smtClean="0"/>
          </a:p>
          <a:p>
            <a:r>
              <a:rPr lang="ja-JP" altLang="en-US" dirty="0" smtClean="0"/>
              <a:t>チケットとは</a:t>
            </a:r>
            <a:endParaRPr lang="en-US" altLang="ja-JP" dirty="0" smtClean="0"/>
          </a:p>
          <a:p>
            <a:r>
              <a:rPr kumimoji="1" lang="ja-JP" altLang="en-US" dirty="0" smtClean="0"/>
              <a:t>調査</a:t>
            </a:r>
            <a:endParaRPr kumimoji="1" lang="en-US" altLang="ja-JP" dirty="0" smtClean="0"/>
          </a:p>
          <a:p>
            <a:r>
              <a:rPr kumimoji="1" lang="ja-JP" altLang="en-US" dirty="0" smtClean="0"/>
              <a:t>調査結果</a:t>
            </a:r>
            <a:endParaRPr kumimoji="1" lang="en-US" altLang="ja-JP" dirty="0" smtClean="0"/>
          </a:p>
          <a:p>
            <a:r>
              <a:rPr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ja-JP" altLang="en-US" sz="2800" dirty="0" smtClean="0"/>
              <a:t>③　</a:t>
            </a:r>
            <a:r>
              <a:rPr lang="ja-JP" altLang="ja-JP" sz="2800" dirty="0" smtClean="0"/>
              <a:t>チケットの消化が発行に追い付いて</a:t>
            </a:r>
            <a:r>
              <a:rPr lang="ja-JP" altLang="ja-JP" sz="2800" dirty="0" smtClean="0"/>
              <a:t>いない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(</a:t>
            </a:r>
            <a:r>
              <a:rPr lang="ja-JP" altLang="ja-JP" sz="2800" dirty="0" smtClean="0"/>
              <a:t>全体の約</a:t>
            </a:r>
            <a:r>
              <a:rPr lang="en-US" altLang="ja-JP" sz="2800" dirty="0" smtClean="0"/>
              <a:t>20%)</a:t>
            </a:r>
            <a:endParaRPr lang="ja-JP" altLang="ja-JP" sz="2800" dirty="0" smtClean="0"/>
          </a:p>
        </p:txBody>
      </p:sp>
      <p:pic>
        <p:nvPicPr>
          <p:cNvPr id="6" name="図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56"/>
          <a:stretch/>
        </p:blipFill>
        <p:spPr bwMode="auto">
          <a:xfrm>
            <a:off x="1547664" y="1916832"/>
            <a:ext cx="7009252" cy="40324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ja-JP" altLang="ja-JP" sz="2000" dirty="0" smtClean="0"/>
          </a:p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ja-JP" altLang="en-US" sz="2800" dirty="0" smtClean="0"/>
              <a:t>④　</a:t>
            </a:r>
            <a:r>
              <a:rPr lang="ja-JP" altLang="ja-JP" sz="2800" dirty="0" smtClean="0"/>
              <a:t>チケットの消化が停滞し急激に消化</a:t>
            </a:r>
            <a:r>
              <a:rPr lang="ja-JP" altLang="ja-JP" sz="2800" dirty="0" smtClean="0"/>
              <a:t>される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(</a:t>
            </a:r>
            <a:r>
              <a:rPr lang="ja-JP" altLang="ja-JP" sz="2800" dirty="0" smtClean="0"/>
              <a:t>全体の約</a:t>
            </a:r>
            <a:r>
              <a:rPr lang="en-US" altLang="ja-JP" sz="2800" dirty="0" smtClean="0"/>
              <a:t>10%)</a:t>
            </a:r>
            <a:endParaRPr lang="ja-JP" altLang="ja-JP" sz="2800" dirty="0" smtClean="0"/>
          </a:p>
        </p:txBody>
      </p:sp>
      <p:pic>
        <p:nvPicPr>
          <p:cNvPr id="5" name="図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619"/>
          <a:stretch/>
        </p:blipFill>
        <p:spPr bwMode="auto">
          <a:xfrm>
            <a:off x="1403648" y="1889473"/>
            <a:ext cx="7241881" cy="41318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87624" y="1628800"/>
            <a:ext cx="237626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チケットの時間変化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5580112" y="1628800"/>
            <a:ext cx="237626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プロジェクトの実態</a:t>
            </a:r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3923928" y="1844824"/>
            <a:ext cx="136815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/>
          <p:cNvSpPr/>
          <p:nvPr/>
        </p:nvSpPr>
        <p:spPr>
          <a:xfrm>
            <a:off x="3491880" y="3068960"/>
            <a:ext cx="20882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1560" y="4149080"/>
            <a:ext cx="7920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プロジェクトの進捗やタスク管理を</a:t>
            </a:r>
            <a:endParaRPr kumimoji="1" lang="en-US" altLang="ja-JP" sz="3200" dirty="0" smtClean="0"/>
          </a:p>
          <a:p>
            <a:pPr algn="ctr"/>
            <a:r>
              <a:rPr kumimoji="1" lang="ja-JP" altLang="en-US" sz="3200" dirty="0" smtClean="0"/>
              <a:t>上手く行えるようになる．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下矢印 8"/>
          <p:cNvSpPr/>
          <p:nvPr/>
        </p:nvSpPr>
        <p:spPr>
          <a:xfrm>
            <a:off x="4067944" y="3645024"/>
            <a:ext cx="504056" cy="18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971600" y="1268760"/>
            <a:ext cx="712879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オープンソースソフトウェア開発</a:t>
            </a:r>
            <a:endParaRPr kumimoji="1" lang="en-US" altLang="ja-JP" sz="2800" dirty="0" smtClean="0"/>
          </a:p>
          <a:p>
            <a:pPr algn="ctr"/>
            <a:r>
              <a:rPr lang="ja-JP" altLang="en-US" sz="2800" dirty="0" smtClean="0"/>
              <a:t>（</a:t>
            </a:r>
            <a:r>
              <a:rPr lang="en-US" altLang="ja-JP" sz="2800" dirty="0" smtClean="0"/>
              <a:t>web</a:t>
            </a:r>
            <a:r>
              <a:rPr lang="ja-JP" altLang="en-US" sz="2800" dirty="0" smtClean="0"/>
              <a:t>アプリケーション</a:t>
            </a:r>
            <a:r>
              <a:rPr lang="en-US" altLang="ja-JP" sz="2800" dirty="0" err="1" smtClean="0"/>
              <a:t>etc</a:t>
            </a:r>
            <a:r>
              <a:rPr lang="ja-JP" altLang="en-US" sz="2800" dirty="0" smtClean="0"/>
              <a:t>）</a:t>
            </a:r>
            <a:endParaRPr kumimoji="1" lang="ja-JP" altLang="en-US" sz="2800" dirty="0"/>
          </a:p>
        </p:txBody>
      </p:sp>
      <p:sp>
        <p:nvSpPr>
          <p:cNvPr id="5" name="角丸四角形 4"/>
          <p:cNvSpPr/>
          <p:nvPr/>
        </p:nvSpPr>
        <p:spPr>
          <a:xfrm>
            <a:off x="971600" y="2636912"/>
            <a:ext cx="712879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アジャイル型の開発</a:t>
            </a:r>
            <a:endParaRPr kumimoji="1" lang="ja-JP" altLang="en-US" sz="2800" dirty="0"/>
          </a:p>
        </p:txBody>
      </p:sp>
      <p:sp>
        <p:nvSpPr>
          <p:cNvPr id="6" name="円/楕円 5"/>
          <p:cNvSpPr/>
          <p:nvPr/>
        </p:nvSpPr>
        <p:spPr>
          <a:xfrm>
            <a:off x="3224075" y="3933056"/>
            <a:ext cx="2225702" cy="10081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タスクの管理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bg1"/>
                </a:solidFill>
              </a:rPr>
              <a:t>進捗の管理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971600" y="5517232"/>
            <a:ext cx="712879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チケットを利用してプロジェクトの管理を行う</a:t>
            </a:r>
            <a:endParaRPr kumimoji="1" lang="ja-JP" altLang="en-US" sz="2800" dirty="0"/>
          </a:p>
        </p:txBody>
      </p:sp>
      <p:sp>
        <p:nvSpPr>
          <p:cNvPr id="8" name="下矢印 7"/>
          <p:cNvSpPr/>
          <p:nvPr/>
        </p:nvSpPr>
        <p:spPr>
          <a:xfrm>
            <a:off x="3851920" y="2348880"/>
            <a:ext cx="93610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研究目的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179512" y="1556792"/>
            <a:ext cx="5400600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チケットが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どのように使われているか</a:t>
            </a:r>
            <a:endParaRPr kumimoji="1" lang="ja-JP" altLang="en-US" sz="2400" dirty="0"/>
          </a:p>
        </p:txBody>
      </p:sp>
      <p:sp>
        <p:nvSpPr>
          <p:cNvPr id="5" name="円/楕円 4"/>
          <p:cNvSpPr/>
          <p:nvPr/>
        </p:nvSpPr>
        <p:spPr>
          <a:xfrm>
            <a:off x="3635896" y="2636912"/>
            <a:ext cx="5400600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チケットが</a:t>
            </a:r>
            <a:endParaRPr kumimoji="1" lang="en-US" altLang="ja-JP" sz="2400" dirty="0" smtClean="0"/>
          </a:p>
          <a:p>
            <a:pPr algn="ctr"/>
            <a:r>
              <a:rPr lang="ja-JP" altLang="en-US" sz="2400" dirty="0" smtClean="0"/>
              <a:t>どれくらい使われているか</a:t>
            </a:r>
            <a:endParaRPr kumimoji="1" lang="ja-JP" altLang="en-US" sz="2400" dirty="0"/>
          </a:p>
        </p:txBody>
      </p:sp>
      <p:sp>
        <p:nvSpPr>
          <p:cNvPr id="6" name="下矢印 5"/>
          <p:cNvSpPr/>
          <p:nvPr/>
        </p:nvSpPr>
        <p:spPr>
          <a:xfrm>
            <a:off x="3203848" y="4005064"/>
            <a:ext cx="208823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971600" y="4725144"/>
            <a:ext cx="691276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チケットがどのようにプロジェクトに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活用できるかを調査する．</a:t>
            </a:r>
            <a:endParaRPr lang="en-US" altLang="ja-JP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研究方法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755576" y="1340768"/>
            <a:ext cx="770485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/>
              <a:t>GitHub</a:t>
            </a:r>
            <a:r>
              <a:rPr lang="ja-JP" altLang="en-US" sz="2400" dirty="0" smtClean="0"/>
              <a:t>内のスター数ランキング上位</a:t>
            </a:r>
            <a:r>
              <a:rPr lang="en-US" altLang="ja-JP" sz="2400" dirty="0" smtClean="0"/>
              <a:t>36</a:t>
            </a:r>
            <a:r>
              <a:rPr lang="ja-JP" altLang="en-US" sz="2400" dirty="0" smtClean="0"/>
              <a:t>件のプロジェクト</a:t>
            </a:r>
            <a:endParaRPr lang="en-US" altLang="ja-JP" sz="2400" dirty="0" smtClean="0"/>
          </a:p>
        </p:txBody>
      </p:sp>
      <p:sp>
        <p:nvSpPr>
          <p:cNvPr id="5" name="下矢印 4"/>
          <p:cNvSpPr/>
          <p:nvPr/>
        </p:nvSpPr>
        <p:spPr>
          <a:xfrm>
            <a:off x="3635896" y="2564904"/>
            <a:ext cx="151216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5292080" y="2564904"/>
            <a:ext cx="180020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を利用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755576" y="3501008"/>
            <a:ext cx="770485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Issue</a:t>
            </a:r>
            <a:r>
              <a:rPr lang="ja-JP" altLang="en-US" sz="2400" dirty="0" smtClean="0"/>
              <a:t>数の時間変化のグラフを描画</a:t>
            </a:r>
            <a:endParaRPr lang="en-US" altLang="ja-JP" sz="2400" dirty="0" smtClean="0"/>
          </a:p>
        </p:txBody>
      </p:sp>
      <p:sp>
        <p:nvSpPr>
          <p:cNvPr id="9" name="下矢印 8"/>
          <p:cNvSpPr/>
          <p:nvPr/>
        </p:nvSpPr>
        <p:spPr>
          <a:xfrm>
            <a:off x="3635896" y="4725144"/>
            <a:ext cx="151216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755576" y="5589240"/>
            <a:ext cx="770485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ソフトウェア開発プロジェクトの開発形態を調査する．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課題管理システム，バグ管理システムにおいて使われるツール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チケットとは</a:t>
            </a:r>
            <a:endParaRPr kumimoji="1" lang="ja-JP" altLang="en-US" dirty="0"/>
          </a:p>
        </p:txBody>
      </p:sp>
      <p:pic>
        <p:nvPicPr>
          <p:cNvPr id="4" name="図 3" descr="C:\Users\kubo\Desktop\名称未設定 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76872"/>
            <a:ext cx="6624736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467544" y="2765827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・チケット</a:t>
            </a:r>
            <a:r>
              <a:rPr lang="en-US" altLang="ja-JP" dirty="0" smtClean="0"/>
              <a:t>No</a:t>
            </a:r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タイトル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報告者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担当者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マイルストーン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属性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ステータス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内容詳細</a:t>
            </a:r>
            <a:endParaRPr lang="en-US" altLang="ja-JP" dirty="0" smtClean="0"/>
          </a:p>
          <a:p>
            <a:r>
              <a:rPr kumimoji="1" lang="ja-JP" altLang="en-US" dirty="0" smtClean="0"/>
              <a:t>・日時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チケット</a:t>
            </a:r>
            <a:r>
              <a:rPr lang="ja-JP" altLang="en-US" dirty="0" smtClean="0"/>
              <a:t>一覧表示の例</a:t>
            </a:r>
            <a:endParaRPr kumimoji="1" lang="ja-JP" altLang="en-US" dirty="0"/>
          </a:p>
        </p:txBody>
      </p:sp>
      <p:pic>
        <p:nvPicPr>
          <p:cNvPr id="4" name="コンテンツ プレースホルダ 3" descr="C:\Users\kubo\Desktop\卒論\名称未設定 6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6543" y="1481138"/>
            <a:ext cx="6557905" cy="475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チケット</a:t>
            </a:r>
            <a:r>
              <a:rPr lang="ja-JP" altLang="en-US" dirty="0" smtClean="0"/>
              <a:t>発行から終了までの流れ</a:t>
            </a:r>
            <a:endParaRPr kumimoji="1" lang="ja-JP" altLang="en-US" dirty="0"/>
          </a:p>
        </p:txBody>
      </p:sp>
      <p:pic>
        <p:nvPicPr>
          <p:cNvPr id="4" name="コンテンツ プレースホルダ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3968" y="1423318"/>
            <a:ext cx="4393211" cy="452596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51520" y="1412776"/>
            <a:ext cx="403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チケット発行から終了までの流れ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342900" lvl="0" indent="-342900">
              <a:buFont typeface="+mj-ea"/>
              <a:buAutoNum type="circleNumDbPlain"/>
            </a:pPr>
            <a:r>
              <a:rPr lang="ja-JP" altLang="ja-JP" kern="100" dirty="0" smtClean="0">
                <a:latin typeface="+mn-ea"/>
                <a:cs typeface="Times New Roman"/>
              </a:rPr>
              <a:t>チケット作成［</a:t>
            </a:r>
            <a:r>
              <a:rPr lang="en-US" altLang="ja-JP" kern="100" dirty="0" smtClean="0">
                <a:latin typeface="+mn-ea"/>
                <a:cs typeface="Times New Roman"/>
              </a:rPr>
              <a:t>→ </a:t>
            </a:r>
            <a:r>
              <a:rPr lang="ja-JP" altLang="ja-JP" kern="100" dirty="0" smtClean="0">
                <a:latin typeface="+mn-ea"/>
                <a:cs typeface="Times New Roman"/>
              </a:rPr>
              <a:t>新規］</a:t>
            </a:r>
          </a:p>
          <a:p>
            <a:pPr marL="342900" lvl="0" indent="-342900">
              <a:buFont typeface="+mj-ea"/>
              <a:buAutoNum type="circleNumDbPlain"/>
            </a:pPr>
            <a:r>
              <a:rPr lang="ja-JP" altLang="ja-JP" kern="100" dirty="0" smtClean="0">
                <a:latin typeface="+mn-ea"/>
                <a:cs typeface="Times New Roman"/>
              </a:rPr>
              <a:t>担当アサイン［新規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進行中］</a:t>
            </a:r>
            <a:r>
              <a:rPr lang="en-US" altLang="ja-JP" kern="100" dirty="0" smtClean="0">
                <a:latin typeface="+mn-ea"/>
                <a:cs typeface="Times New Roman"/>
              </a:rPr>
              <a:t> </a:t>
            </a:r>
            <a:endParaRPr lang="ja-JP" altLang="ja-JP" kern="100" dirty="0" smtClean="0">
              <a:latin typeface="+mn-ea"/>
              <a:cs typeface="Times New Roman"/>
            </a:endParaRPr>
          </a:p>
          <a:p>
            <a:pPr marL="342900" lvl="0" indent="-342900">
              <a:buFont typeface="+mj-ea"/>
              <a:buAutoNum type="circleNumDbPlain"/>
            </a:pPr>
            <a:r>
              <a:rPr lang="ja-JP" altLang="ja-JP" kern="100" dirty="0" smtClean="0">
                <a:latin typeface="+mn-ea"/>
                <a:cs typeface="Times New Roman"/>
              </a:rPr>
              <a:t>仕様通り／誤認［新規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却下］</a:t>
            </a:r>
            <a:r>
              <a:rPr lang="en-US" altLang="ja-JP" kern="100" dirty="0" smtClean="0">
                <a:latin typeface="+mn-ea"/>
                <a:cs typeface="Times New Roman"/>
              </a:rPr>
              <a:t> </a:t>
            </a:r>
            <a:endParaRPr lang="ja-JP" altLang="ja-JP" kern="100" dirty="0" smtClean="0">
              <a:latin typeface="+mn-ea"/>
              <a:cs typeface="Times New Roman"/>
            </a:endParaRPr>
          </a:p>
          <a:p>
            <a:pPr marL="342900" lvl="0" indent="-342900">
              <a:buFont typeface="+mj-ea"/>
              <a:buAutoNum type="circleNumDbPlain"/>
            </a:pPr>
            <a:r>
              <a:rPr lang="ja-JP" altLang="ja-JP" kern="100" dirty="0" smtClean="0">
                <a:latin typeface="+mn-ea"/>
                <a:cs typeface="Times New Roman"/>
              </a:rPr>
              <a:t>修正完了［進行中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対応完了］</a:t>
            </a:r>
            <a:endParaRPr lang="en-US" altLang="ja-JP" kern="100" dirty="0" smtClean="0">
              <a:latin typeface="+mn-ea"/>
              <a:cs typeface="Times New Roman"/>
            </a:endParaRP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　　　</a:t>
            </a:r>
            <a:r>
              <a:rPr lang="en-US" altLang="ja-JP" kern="100" dirty="0" smtClean="0">
                <a:latin typeface="+mn-ea"/>
                <a:cs typeface="Times New Roman"/>
              </a:rPr>
              <a:t>  </a:t>
            </a:r>
            <a:r>
              <a:rPr lang="ja-JP" altLang="en-US" kern="100" dirty="0" smtClean="0">
                <a:latin typeface="+mn-ea"/>
                <a:cs typeface="Times New Roman"/>
              </a:rPr>
              <a:t>　　    </a:t>
            </a:r>
            <a:r>
              <a:rPr lang="en-US" altLang="ja-JP" kern="100" dirty="0" smtClean="0">
                <a:latin typeface="+mn-ea"/>
                <a:cs typeface="Times New Roman"/>
              </a:rPr>
              <a:t>[</a:t>
            </a:r>
            <a:r>
              <a:rPr lang="ja-JP" altLang="ja-JP" kern="100" dirty="0" smtClean="0">
                <a:latin typeface="+mn-ea"/>
                <a:cs typeface="Times New Roman"/>
              </a:rPr>
              <a:t>検証</a:t>
            </a:r>
            <a:r>
              <a:rPr lang="en-US" altLang="ja-JP" kern="100" dirty="0" smtClean="0">
                <a:latin typeface="+mn-ea"/>
                <a:cs typeface="Times New Roman"/>
              </a:rPr>
              <a:t>NG → </a:t>
            </a:r>
            <a:r>
              <a:rPr lang="ja-JP" altLang="ja-JP" kern="100" dirty="0" smtClean="0">
                <a:latin typeface="+mn-ea"/>
                <a:cs typeface="Times New Roman"/>
              </a:rPr>
              <a:t>対応完了］</a:t>
            </a: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⑤  </a:t>
            </a:r>
            <a:r>
              <a:rPr lang="ja-JP" altLang="ja-JP" kern="100" dirty="0" smtClean="0">
                <a:latin typeface="+mn-ea"/>
                <a:cs typeface="Times New Roman"/>
              </a:rPr>
              <a:t>検証開始［対応完了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検証中］</a:t>
            </a:r>
            <a:r>
              <a:rPr lang="en-US" altLang="ja-JP" kern="100" dirty="0" smtClean="0">
                <a:latin typeface="+mn-ea"/>
                <a:cs typeface="Times New Roman"/>
              </a:rPr>
              <a:t> </a:t>
            </a:r>
            <a:endParaRPr lang="ja-JP" altLang="ja-JP" kern="100" dirty="0" smtClean="0">
              <a:latin typeface="+mn-ea"/>
              <a:cs typeface="Times New Roman"/>
            </a:endParaRP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⑥  </a:t>
            </a:r>
            <a:r>
              <a:rPr lang="ja-JP" altLang="ja-JP" kern="100" dirty="0" smtClean="0">
                <a:latin typeface="+mn-ea"/>
                <a:cs typeface="Times New Roman"/>
              </a:rPr>
              <a:t>差し戻し［検証中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検証</a:t>
            </a:r>
            <a:r>
              <a:rPr lang="en-US" altLang="ja-JP" kern="100" dirty="0" smtClean="0">
                <a:latin typeface="+mn-ea"/>
                <a:cs typeface="Times New Roman"/>
              </a:rPr>
              <a:t>NG</a:t>
            </a:r>
            <a:r>
              <a:rPr lang="ja-JP" altLang="ja-JP" kern="100" dirty="0" smtClean="0">
                <a:latin typeface="+mn-ea"/>
                <a:cs typeface="Times New Roman"/>
              </a:rPr>
              <a:t>］</a:t>
            </a:r>
            <a:r>
              <a:rPr lang="en-US" altLang="ja-JP" kern="100" dirty="0" smtClean="0">
                <a:latin typeface="+mn-ea"/>
                <a:cs typeface="Times New Roman"/>
              </a:rPr>
              <a:t> </a:t>
            </a:r>
            <a:endParaRPr lang="ja-JP" altLang="ja-JP" kern="100" dirty="0" smtClean="0">
              <a:latin typeface="+mn-ea"/>
              <a:cs typeface="Times New Roman"/>
            </a:endParaRP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⑦  </a:t>
            </a:r>
            <a:r>
              <a:rPr lang="ja-JP" altLang="ja-JP" kern="100" dirty="0" smtClean="0">
                <a:latin typeface="+mn-ea"/>
                <a:cs typeface="Times New Roman"/>
              </a:rPr>
              <a:t>検証完了［検証中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検証</a:t>
            </a:r>
            <a:r>
              <a:rPr lang="en-US" altLang="ja-JP" kern="100" dirty="0" smtClean="0">
                <a:latin typeface="+mn-ea"/>
                <a:cs typeface="Times New Roman"/>
              </a:rPr>
              <a:t>OK</a:t>
            </a:r>
            <a:r>
              <a:rPr lang="ja-JP" altLang="ja-JP" kern="100" dirty="0" smtClean="0">
                <a:latin typeface="+mn-ea"/>
                <a:cs typeface="Times New Roman"/>
              </a:rPr>
              <a:t>］</a:t>
            </a:r>
            <a:r>
              <a:rPr lang="en-US" altLang="ja-JP" kern="100" dirty="0" smtClean="0">
                <a:latin typeface="+mn-ea"/>
                <a:cs typeface="Times New Roman"/>
              </a:rPr>
              <a:t> </a:t>
            </a:r>
            <a:endParaRPr lang="ja-JP" altLang="ja-JP" kern="100" dirty="0" smtClean="0">
              <a:latin typeface="+mn-ea"/>
              <a:cs typeface="Times New Roman"/>
            </a:endParaRP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⑧  </a:t>
            </a:r>
            <a:r>
              <a:rPr lang="ja-JP" altLang="ja-JP" kern="100" dirty="0" smtClean="0">
                <a:latin typeface="+mn-ea"/>
                <a:cs typeface="Times New Roman"/>
              </a:rPr>
              <a:t>検証不備［検証</a:t>
            </a:r>
            <a:r>
              <a:rPr lang="en-US" altLang="ja-JP" kern="100" dirty="0" smtClean="0">
                <a:latin typeface="+mn-ea"/>
                <a:cs typeface="Times New Roman"/>
              </a:rPr>
              <a:t>OK → </a:t>
            </a:r>
            <a:r>
              <a:rPr lang="ja-JP" altLang="ja-JP" kern="100" dirty="0" smtClean="0">
                <a:latin typeface="+mn-ea"/>
                <a:cs typeface="Times New Roman"/>
              </a:rPr>
              <a:t>検証中］</a:t>
            </a: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⑨  </a:t>
            </a:r>
            <a:r>
              <a:rPr lang="ja-JP" altLang="ja-JP" kern="100" dirty="0" smtClean="0">
                <a:latin typeface="+mn-ea"/>
                <a:cs typeface="Times New Roman"/>
              </a:rPr>
              <a:t>承認［検証</a:t>
            </a:r>
            <a:r>
              <a:rPr lang="en-US" altLang="ja-JP" kern="100" dirty="0" smtClean="0">
                <a:latin typeface="+mn-ea"/>
                <a:cs typeface="Times New Roman"/>
              </a:rPr>
              <a:t>OK → </a:t>
            </a:r>
            <a:r>
              <a:rPr lang="ja-JP" altLang="ja-JP" kern="100" dirty="0" smtClean="0">
                <a:latin typeface="+mn-ea"/>
                <a:cs typeface="Times New Roman"/>
              </a:rPr>
              <a:t>終了］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チケットを利用した開発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チケット</a:t>
            </a:r>
            <a:r>
              <a:rPr lang="ja-JP" altLang="en-US" dirty="0" smtClean="0"/>
              <a:t>を利用した開発</a:t>
            </a:r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41015" y="2081847"/>
            <a:ext cx="7651465" cy="3579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602</TotalTime>
  <Words>538</Words>
  <Application>Microsoft Office PowerPoint</Application>
  <PresentationFormat>画面に合わせる (4:3)</PresentationFormat>
  <Paragraphs>206</Paragraphs>
  <Slides>23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ビジネス</vt:lpstr>
      <vt:lpstr>チケットを活用する オープンソースソフトウェア開発の 実態調査</vt:lpstr>
      <vt:lpstr>目次</vt:lpstr>
      <vt:lpstr>研究背景</vt:lpstr>
      <vt:lpstr>研究目的</vt:lpstr>
      <vt:lpstr>研究方法</vt:lpstr>
      <vt:lpstr>チケットとは</vt:lpstr>
      <vt:lpstr>チケット一覧表示の例</vt:lpstr>
      <vt:lpstr>チケット発行から終了までの流れ</vt:lpstr>
      <vt:lpstr>チケットを利用した開発</vt:lpstr>
      <vt:lpstr>調査</vt:lpstr>
      <vt:lpstr>調査対象データ</vt:lpstr>
      <vt:lpstr>調査対象プロジェクト</vt:lpstr>
      <vt:lpstr>調査</vt:lpstr>
      <vt:lpstr>調査ツールの概要</vt:lpstr>
      <vt:lpstr>ツールを利用した結果・・・</vt:lpstr>
      <vt:lpstr>36件のプロジェクトからグラフを描き出す</vt:lpstr>
      <vt:lpstr>調査結果の分類</vt:lpstr>
      <vt:lpstr> ①　チケットの増加率が時間とともに減少する (全体の約30%) </vt:lpstr>
      <vt:lpstr> ②　チケットの増加率が時間とともに増加する (全体の約40%) </vt:lpstr>
      <vt:lpstr>③　チケットの消化が発行に追い付いていない (全体の約20%)</vt:lpstr>
      <vt:lpstr>④　チケットの消化が停滞し急激に消化される (全体の約10%)</vt:lpstr>
      <vt:lpstr>考察</vt:lpstr>
      <vt:lpstr>まとめ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チケットを活用する オープンソースソフトウェア開発の実態調査</dc:title>
  <dc:creator>noriki</dc:creator>
  <cp:lastModifiedBy>noriki</cp:lastModifiedBy>
  <cp:revision>8</cp:revision>
  <dcterms:created xsi:type="dcterms:W3CDTF">2014-01-30T06:51:02Z</dcterms:created>
  <dcterms:modified xsi:type="dcterms:W3CDTF">2014-02-03T13:37:59Z</dcterms:modified>
</cp:coreProperties>
</file>