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57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14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721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295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78690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4435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0174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5909" algn="l" defTabSz="2951474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5444"/>
    <a:srgbClr val="FFA153"/>
    <a:srgbClr val="FFD1AB"/>
    <a:srgbClr val="FFB679"/>
    <a:srgbClr val="FF9137"/>
    <a:srgbClr val="00D05E"/>
    <a:srgbClr val="21FF85"/>
    <a:srgbClr val="005C2A"/>
    <a:srgbClr val="B3FFD5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6" y="280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BDDA-217B-40F7-B562-7EFC1E18F5FB}" type="datetimeFigureOut">
              <a:rPr kumimoji="1" lang="ja-JP" altLang="en-US" smtClean="0"/>
              <a:t>2013/12/10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09B3F-F74C-4D1D-A2CC-01CA926D4C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37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1pPr>
    <a:lvl2pPr marL="457071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2pPr>
    <a:lvl3pPr marL="9141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3pPr>
    <a:lvl4pPr marL="1371206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4pPr>
    <a:lvl5pPr marL="182827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5pPr>
    <a:lvl6pPr marL="2285342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6pPr>
    <a:lvl7pPr marL="274241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7pPr>
    <a:lvl8pPr marL="3199483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8pPr>
    <a:lvl9pPr marL="3656554" algn="l" defTabSz="914142" rtl="0" eaLnBrk="1" latinLnBrk="0" hangingPunct="1">
      <a:defRPr kumimoji="1"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09B3F-F74C-4D1D-A2CC-01CA926D4C3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21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04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58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19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7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9340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71623" y="7065334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38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1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8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17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0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CB5A-6947-405F-A94A-52FF85729738}" type="datetimeFigureOut">
              <a:rPr kumimoji="1" lang="ja-JP" altLang="en-US" smtClean="0"/>
              <a:pPr/>
              <a:t>2013/12/10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692E-29AC-4FC2-ACCA-CA334E189FA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80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12280" y="814956"/>
            <a:ext cx="20098830" cy="3046972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27" tIns="45712" rIns="91427" bIns="45712" rtlCol="0">
            <a:spAutoFit/>
          </a:bodyPr>
          <a:lstStyle/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クライドソーシングの</a:t>
            </a:r>
            <a:endParaRPr lang="en-US" altLang="ja-JP" sz="9600" b="1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9600" b="1" dirty="0" smtClean="0">
                <a:solidFill>
                  <a:schemeClr val="bg1"/>
                </a:solidFill>
              </a:rPr>
              <a:t>プロジェクトへの</a:t>
            </a:r>
            <a:r>
              <a:rPr lang="ja-JP" altLang="en-US" sz="9600" b="1" dirty="0">
                <a:solidFill>
                  <a:schemeClr val="bg1"/>
                </a:solidFill>
              </a:rPr>
              <a:t>活用</a:t>
            </a:r>
            <a:r>
              <a:rPr lang="ja-JP" altLang="en-US" sz="9600" b="1" dirty="0" smtClean="0">
                <a:solidFill>
                  <a:schemeClr val="bg1"/>
                </a:solidFill>
              </a:rPr>
              <a:t>研究</a:t>
            </a:r>
            <a:endParaRPr lang="ja-JP" altLang="en-US" sz="96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318316" y="4338787"/>
            <a:ext cx="10436880" cy="984855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kumimoji="1" lang="ja-JP" altLang="en-US" dirty="0" smtClean="0"/>
              <a:t>矢吹研究室　</a:t>
            </a:r>
            <a:r>
              <a:rPr kumimoji="1" lang="en-US" altLang="ja-JP" u="sng" dirty="0" smtClean="0"/>
              <a:t>1142123</a:t>
            </a:r>
            <a:r>
              <a:rPr kumimoji="1" lang="ja-JP" altLang="en-US" u="sng" dirty="0" smtClean="0"/>
              <a:t>　渡邊雄大</a:t>
            </a:r>
            <a:endParaRPr kumimoji="1" lang="ja-JP" altLang="en-US" u="sng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280" y="4626819"/>
            <a:ext cx="9145016" cy="2215991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3800" dirty="0" smtClean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Background</a:t>
            </a:r>
            <a:endParaRPr kumimoji="1" lang="ja-JP" altLang="en-US" sz="138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-1443891" y="7146121"/>
            <a:ext cx="24266696" cy="6597168"/>
            <a:chOff x="-1475952" y="6534176"/>
            <a:chExt cx="24266696" cy="6597168"/>
          </a:xfrm>
        </p:grpSpPr>
        <p:sp>
          <p:nvSpPr>
            <p:cNvPr id="10" name="円/楕円 9"/>
            <p:cNvSpPr/>
            <p:nvPr/>
          </p:nvSpPr>
          <p:spPr>
            <a:xfrm>
              <a:off x="-1475952" y="8251226"/>
              <a:ext cx="24266696" cy="4675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00311" y="6534176"/>
              <a:ext cx="7344817" cy="11079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lang="ja-JP" altLang="en-US" sz="6600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</a:t>
              </a:r>
              <a:endPara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747343" y="8048789"/>
              <a:ext cx="10692275" cy="4650541"/>
              <a:chOff x="612279" y="9332554"/>
              <a:chExt cx="10692275" cy="4650541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2" name="雲形吹き出し 11"/>
              <p:cNvSpPr/>
              <p:nvPr/>
            </p:nvSpPr>
            <p:spPr>
              <a:xfrm>
                <a:off x="612279" y="9650007"/>
                <a:ext cx="10692275" cy="4333088"/>
              </a:xfrm>
              <a:prstGeom prst="cloudCallout">
                <a:avLst>
                  <a:gd name="adj1" fmla="val 41690"/>
                  <a:gd name="adj2" fmla="val 3272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不特定</a:t>
                </a:r>
                <a:r>
                  <a:rPr lang="ja-JP" altLang="en-US" dirty="0" smtClean="0">
                    <a:solidFill>
                      <a:schemeClr val="tx1"/>
                    </a:solidFill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多数の受注者</a:t>
                </a:r>
                <a:endParaRPr kumimoji="1" lang="ja-JP" altLang="en-US" dirty="0">
                  <a:solidFill>
                    <a:schemeClr val="tx1"/>
                  </a:solidFill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2011" y="12588832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194" y="9332554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6576" y="9667379"/>
                <a:ext cx="859818" cy="85981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245" y="11361654"/>
                <a:ext cx="764590" cy="76459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1067" y="12901548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0734" y="12126244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9472" y="9385297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3169" y="10802146"/>
                <a:ext cx="1014405" cy="1014405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" name="グループ化 4"/>
            <p:cNvGrpSpPr/>
            <p:nvPr/>
          </p:nvGrpSpPr>
          <p:grpSpPr>
            <a:xfrm>
              <a:off x="15504695" y="7733581"/>
              <a:ext cx="4789891" cy="5397763"/>
              <a:chOff x="15399532" y="8834098"/>
              <a:chExt cx="4789891" cy="5397763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15399532" y="8834098"/>
                <a:ext cx="4789891" cy="53977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4" tIns="45705" rIns="91414" bIns="4570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25" t="17993" r="6691" b="15096"/>
              <a:stretch/>
            </p:blipFill>
            <p:spPr bwMode="auto">
              <a:xfrm>
                <a:off x="15590117" y="10282910"/>
                <a:ext cx="4408720" cy="394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テキスト ボックス 12"/>
              <p:cNvSpPr txBox="1"/>
              <p:nvPr/>
            </p:nvSpPr>
            <p:spPr>
              <a:xfrm>
                <a:off x="16670063" y="9381284"/>
                <a:ext cx="2592289" cy="984855"/>
              </a:xfrm>
              <a:prstGeom prst="rect">
                <a:avLst/>
              </a:prstGeom>
              <a:noFill/>
            </p:spPr>
            <p:txBody>
              <a:bodyPr wrap="square" lIns="91414" tIns="45705" rIns="91414" bIns="45705" rtlCol="0">
                <a:spAutoFit/>
              </a:bodyPr>
              <a:lstStyle/>
              <a:p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依頼者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</p:grpSp>
        <p:cxnSp>
          <p:nvCxnSpPr>
            <p:cNvPr id="30" name="直線矢印コネクタ 29"/>
            <p:cNvCxnSpPr/>
            <p:nvPr/>
          </p:nvCxnSpPr>
          <p:spPr>
            <a:xfrm flipH="1">
              <a:off x="10164079" y="10917369"/>
              <a:ext cx="561662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12238010" y="9265622"/>
              <a:ext cx="1663308" cy="9848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91414" tIns="45705" rIns="91414" bIns="45705" rtlCol="0">
              <a:spAutoFit/>
            </a:bodyPr>
            <a:lstStyle/>
            <a:p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業務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0882" y="24717949"/>
            <a:ext cx="623204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Purpose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2281" y="27694958"/>
            <a:ext cx="19154127" cy="1846629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lang="ja-JP" altLang="en-US" sz="5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クラウドソーシングの活用事例を集めて解析し，</a:t>
            </a:r>
            <a:endParaRPr lang="en-US" altLang="ja-JP" sz="5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sz="5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クラウドソーシングを</a:t>
            </a:r>
            <a:r>
              <a:rPr kumimoji="1" lang="ja-JP" altLang="en-US" sz="60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プロジェクト</a:t>
            </a:r>
            <a:r>
              <a:rPr kumimoji="1" lang="ja-JP" altLang="en-US" sz="5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活用する方法について考察する．</a:t>
            </a:r>
            <a:endParaRPr kumimoji="1" lang="ja-JP" altLang="en-US" sz="5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41966"/>
              </p:ext>
            </p:extLst>
          </p:nvPr>
        </p:nvGraphicFramePr>
        <p:xfrm>
          <a:off x="615778" y="15007431"/>
          <a:ext cx="11824706" cy="626079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72879"/>
                <a:gridCol w="3278735"/>
                <a:gridCol w="3203391"/>
                <a:gridCol w="2669701"/>
              </a:tblGrid>
              <a:tr h="6556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タイプ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タスクの概要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タスクの例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2800" kern="100" dirty="0" smtClean="0">
                          <a:effectLst/>
                        </a:rPr>
                        <a:t>利用事例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デザイン</a:t>
                      </a:r>
                      <a:r>
                        <a:rPr lang="en-US" sz="2800" kern="0" dirty="0">
                          <a:effectLst/>
                        </a:rPr>
                        <a:t>&amp;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クリエーティブ型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時間の見通しは立たない，</a:t>
                      </a: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課題解決など知的創造的な仕事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科学的問題の解決，商品のデザイン，写真などの投稿等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4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プロジェクト型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数時間～数日程度のある一定の完結した仕事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プログラミング，翻訳，書類の入力等様々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0321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800" kern="0" dirty="0">
                          <a:effectLst/>
                        </a:rPr>
                        <a:t>マイクロタスク型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800" kern="0">
                          <a:effectLst/>
                        </a:rPr>
                        <a:t>数秒～数分程度の分断された作業</a:t>
                      </a:r>
                      <a:endParaRPr lang="ja-JP" sz="2800" kern="10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10</a:t>
                      </a:r>
                      <a:r>
                        <a:rPr lang="ja-JP" sz="2800" kern="0" dirty="0">
                          <a:effectLst/>
                        </a:rPr>
                        <a:t>秒の音声書き取り，画像のタグ付け，名刺の入力等の単純作業</a:t>
                      </a: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8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18675" y="13919189"/>
            <a:ext cx="12579288" cy="7349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0400" y="14022546"/>
            <a:ext cx="87299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クラウドソーシングの種類</a:t>
            </a:r>
            <a:endParaRPr kumimoji="1" lang="ja-JP" altLang="en-US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652707" y="21533010"/>
            <a:ext cx="18154614" cy="2736304"/>
            <a:chOff x="1683802" y="20252556"/>
            <a:chExt cx="18154614" cy="2736304"/>
          </a:xfrm>
        </p:grpSpPr>
        <p:sp>
          <p:nvSpPr>
            <p:cNvPr id="16" name="正方形/長方形 15"/>
            <p:cNvSpPr/>
            <p:nvPr/>
          </p:nvSpPr>
          <p:spPr>
            <a:xfrm>
              <a:off x="1683802" y="20252556"/>
              <a:ext cx="18154614" cy="2736304"/>
            </a:xfrm>
            <a:prstGeom prst="rect">
              <a:avLst/>
            </a:prstGeom>
            <a:solidFill>
              <a:srgbClr val="B2544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052440" y="20679374"/>
              <a:ext cx="17274035" cy="1877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ヒト・モノ・情報の</a:t>
              </a:r>
              <a:r>
                <a:rPr kumimoji="1"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調達</a:t>
              </a:r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に</a:t>
              </a:r>
              <a:endParaRPr kumimoji="1" lang="en-US" altLang="ja-JP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  <a:p>
              <a:r>
                <a:rPr lang="ja-JP" altLang="en-US" dirty="0" smtClean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クラウドソーシングが活かせるのではないか？</a:t>
              </a:r>
              <a:endPara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endParaRPr>
            </a:p>
          </p:txBody>
        </p:sp>
      </p:grpSp>
      <p:sp>
        <p:nvSpPr>
          <p:cNvPr id="18" name="角丸四角形 17"/>
          <p:cNvSpPr/>
          <p:nvPr/>
        </p:nvSpPr>
        <p:spPr>
          <a:xfrm>
            <a:off x="562122" y="27165323"/>
            <a:ext cx="19268035" cy="2880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73" t="3285" r="3179" b="728"/>
          <a:stretch/>
        </p:blipFill>
        <p:spPr bwMode="auto">
          <a:xfrm>
            <a:off x="12961440" y="14707939"/>
            <a:ext cx="8317136" cy="5720613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13475054" y="20437230"/>
            <a:ext cx="749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クラウドソーシングの利用度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グラフ</a:t>
            </a:r>
            <a:endParaRPr lang="en-US" altLang="ja-JP" sz="24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株式</a:t>
            </a:r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会社ゲイン　クラウドソーシングに関する</a:t>
            </a:r>
            <a:r>
              <a:rPr lang="ja-JP" altLang="en-US" sz="24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　参照</a:t>
            </a:r>
            <a:endParaRPr lang="en-US" altLang="ja-JP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5788059"/>
            <a:ext cx="1614015" cy="655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6495775"/>
            <a:ext cx="1614016" cy="607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3" y="17153492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10" y="18524363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664" y="17948299"/>
            <a:ext cx="126682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14" y="19460467"/>
            <a:ext cx="16764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886" y="20390886"/>
            <a:ext cx="1915857" cy="506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03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47534" y="6427917"/>
            <a:ext cx="8489682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How </a:t>
            </a:r>
            <a:r>
              <a:rPr lang="ja-JP" altLang="en-US" sz="13900" dirty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ｔ</a:t>
            </a:r>
            <a:r>
              <a:rPr lang="en-US" altLang="ja-JP" sz="13900" dirty="0" smtClean="0">
                <a:solidFill>
                  <a:schemeClr val="bg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o do</a:t>
            </a:r>
            <a:endParaRPr lang="ja-JP" altLang="en-US" sz="13900" dirty="0">
              <a:solidFill>
                <a:schemeClr val="bg1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470956" y="16926189"/>
            <a:ext cx="19874208" cy="6480718"/>
            <a:chOff x="373020" y="6244682"/>
            <a:chExt cx="19874208" cy="6480718"/>
          </a:xfrm>
        </p:grpSpPr>
        <p:sp>
          <p:nvSpPr>
            <p:cNvPr id="14" name="正方形/長方形 13"/>
            <p:cNvSpPr/>
            <p:nvPr/>
          </p:nvSpPr>
          <p:spPr>
            <a:xfrm>
              <a:off x="373020" y="6244682"/>
              <a:ext cx="19874208" cy="64807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4" tIns="45705" rIns="91414" bIns="45705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043557" y="6580936"/>
              <a:ext cx="18343412" cy="5808207"/>
              <a:chOff x="813634" y="6594114"/>
              <a:chExt cx="18343411" cy="5808205"/>
            </a:xfrm>
          </p:grpSpPr>
          <p:sp>
            <p:nvSpPr>
              <p:cNvPr id="5" name="円/楕円 4"/>
              <p:cNvSpPr/>
              <p:nvPr/>
            </p:nvSpPr>
            <p:spPr>
              <a:xfrm>
                <a:off x="813634" y="7924501"/>
                <a:ext cx="8941154" cy="447781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254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520" y="9729095"/>
                <a:ext cx="2599626" cy="2340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テキスト ボックス 5"/>
              <p:cNvSpPr txBox="1"/>
              <p:nvPr/>
            </p:nvSpPr>
            <p:spPr>
              <a:xfrm>
                <a:off x="1507783" y="6594114"/>
                <a:ext cx="7552854" cy="9848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取得</a:t>
                </a:r>
                <a:r>
                  <a:rPr kumimoji="1" lang="ja-JP" altLang="en-US" dirty="0" smtClean="0">
                    <a:latin typeface="HGPｺﾞｼｯｸE" panose="020B0900000000000000" pitchFamily="50" charset="-128"/>
                    <a:ea typeface="HGPｺﾞｼｯｸE" panose="020B0900000000000000" pitchFamily="50" charset="-128"/>
                  </a:rPr>
                  <a:t>するデータの内容</a:t>
                </a:r>
                <a:endParaRPr kumimoji="1"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endParaRPr>
              </a:p>
            </p:txBody>
          </p:sp>
          <p:grpSp>
            <p:nvGrpSpPr>
              <p:cNvPr id="7" name="グループ化 6"/>
              <p:cNvGrpSpPr/>
              <p:nvPr/>
            </p:nvGrpSpPr>
            <p:grpSpPr>
              <a:xfrm>
                <a:off x="1452424" y="8178251"/>
                <a:ext cx="7833218" cy="3970317"/>
                <a:chOff x="9757296" y="26036909"/>
                <a:chExt cx="7833218" cy="3970317"/>
              </a:xfrm>
            </p:grpSpPr>
            <p:sp>
              <p:nvSpPr>
                <p:cNvPr id="8" name="正方形/長方形 7"/>
                <p:cNvSpPr/>
                <p:nvPr/>
              </p:nvSpPr>
              <p:spPr>
                <a:xfrm>
                  <a:off x="9757296" y="26036909"/>
                  <a:ext cx="4392489" cy="39703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・カテゴリ１</a:t>
                  </a:r>
                  <a:endParaRPr lang="en-US" altLang="ja-JP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endParaRPr>
                </a:p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・カテゴリ２</a:t>
                  </a:r>
                  <a:endParaRPr lang="en-US" altLang="ja-JP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endParaRPr>
                </a:p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・閲覧された回数</a:t>
                  </a:r>
                  <a:endParaRPr lang="en-US" altLang="ja-JP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endParaRPr>
                </a:p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・お気に入りの登録数</a:t>
                  </a:r>
                  <a:endParaRPr lang="en-US" altLang="ja-JP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endParaRPr>
                </a:p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・提案の人数</a:t>
                  </a:r>
                  <a:endParaRPr lang="en-US" altLang="ja-JP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endParaRPr>
                </a:p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・提案の件数</a:t>
                  </a:r>
                  <a:endParaRPr lang="en-US" altLang="ja-JP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endParaRPr>
                </a:p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・依頼方法</a:t>
                  </a:r>
                </a:p>
              </p:txBody>
            </p:sp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14206140" y="26036909"/>
                  <a:ext cx="3384374" cy="2092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・募集期間（日）</a:t>
                  </a:r>
                  <a:endParaRPr lang="en-US" altLang="ja-JP" sz="3600" dirty="0">
                    <a:latin typeface="HGPｺﾞｼｯｸE" panose="020B0900000000000000" pitchFamily="50" charset="-128"/>
                    <a:ea typeface="HGPｺﾞｼｯｸE" panose="020B0900000000000000" pitchFamily="50" charset="-128"/>
                  </a:endParaRPr>
                </a:p>
                <a:p>
                  <a:r>
                    <a:rPr lang="ja-JP" altLang="en-US" sz="3600" dirty="0">
                      <a:latin typeface="HGPｺﾞｼｯｸE" panose="020B0900000000000000" pitchFamily="50" charset="-128"/>
                      <a:ea typeface="HGPｺﾞｼｯｸE" panose="020B0900000000000000" pitchFamily="50" charset="-128"/>
                    </a:rPr>
                    <a:t>・依頼金額</a:t>
                  </a:r>
                </a:p>
                <a:p>
                  <a:endParaRPr kumimoji="1" lang="ja-JP" altLang="en-US" dirty="0"/>
                </a:p>
              </p:txBody>
            </p:sp>
          </p:grpSp>
          <p:pic>
            <p:nvPicPr>
              <p:cNvPr id="1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79482" y="6747496"/>
                <a:ext cx="5777563" cy="56548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11" name="右矢印 10"/>
              <p:cNvSpPr/>
              <p:nvPr/>
            </p:nvSpPr>
            <p:spPr>
              <a:xfrm>
                <a:off x="9983047" y="9046996"/>
                <a:ext cx="3026476" cy="1224136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正方形/長方形 11"/>
            <p:cNvSpPr/>
            <p:nvPr/>
          </p:nvSpPr>
          <p:spPr>
            <a:xfrm>
              <a:off x="673704" y="6580947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②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310986" y="6614711"/>
              <a:ext cx="928407" cy="984855"/>
            </a:xfrm>
            <a:prstGeom prst="rect">
              <a:avLst/>
            </a:prstGeom>
          </p:spPr>
          <p:txBody>
            <a:bodyPr wrap="none" lIns="91414" tIns="45705" rIns="91414" bIns="45705">
              <a:spAutoFit/>
            </a:bodyPr>
            <a:lstStyle/>
            <a:p>
              <a:r>
                <a:rPr lang="ja-JP" altLang="en-US" dirty="0">
                  <a:latin typeface="HGPｺﾞｼｯｸE" panose="020B0900000000000000" pitchFamily="50" charset="-128"/>
                  <a:ea typeface="HGPｺﾞｼｯｸE" panose="020B0900000000000000" pitchFamily="50" charset="-128"/>
                </a:rPr>
                <a:t>③</a:t>
              </a: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356674" y="23780947"/>
            <a:ext cx="16297043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A plan for the future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8264" y="8803283"/>
            <a:ext cx="20643592" cy="51706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①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の利用されて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いる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文献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調査する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②</a:t>
            </a:r>
            <a:r>
              <a:rPr lang="en-US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Lancers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の中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から過去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の発注データを集める</a:t>
            </a: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③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集めた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データから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データマイニング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手法を適用する</a:t>
            </a:r>
            <a:endParaRPr lang="ja-JP" altLang="ja-JP" sz="6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④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データマイニング</a:t>
            </a:r>
            <a:r>
              <a:rPr lang="ja-JP" altLang="ja-JP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を行った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結果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からプロジェクトで活用</a:t>
            </a:r>
            <a:r>
              <a:rPr lang="ja-JP" altLang="ja-JP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方法について考察をする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07995"/>
              </p:ext>
            </p:extLst>
          </p:nvPr>
        </p:nvGraphicFramePr>
        <p:xfrm>
          <a:off x="396261" y="26380051"/>
          <a:ext cx="20652152" cy="3017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36899"/>
                <a:gridCol w="12515253"/>
              </a:tblGrid>
              <a:tr h="93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6600" kern="0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日程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6600" kern="0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研究内容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361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6600" kern="0" dirty="0" smtClean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12/16</a:t>
                      </a:r>
                      <a:r>
                        <a:rPr lang="ja-JP" altLang="en-US" sz="6600" kern="0" dirty="0" smtClean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～</a:t>
                      </a:r>
                      <a:r>
                        <a:rPr lang="en-US" sz="6600" kern="0" dirty="0" smtClean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12/20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6600" kern="0" dirty="0" smtClean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④</a:t>
                      </a:r>
                      <a:r>
                        <a:rPr lang="ja-JP" sz="6600" kern="0" dirty="0" smtClean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データマイニング</a:t>
                      </a:r>
                      <a:r>
                        <a:rPr lang="ja-JP" sz="6600" kern="0" dirty="0">
                          <a:effectLst/>
                          <a:latin typeface="HGPｺﾞｼｯｸE" panose="020B0900000000000000" pitchFamily="50" charset="-128"/>
                          <a:ea typeface="HGPｺﾞｼｯｸE" panose="020B0900000000000000" pitchFamily="50" charset="-128"/>
                        </a:rPr>
                        <a:t>を行った結果が有効か検討する</a:t>
                      </a:r>
                      <a:endParaRPr lang="ja-JP" sz="6600" kern="100" dirty="0">
                        <a:effectLst/>
                        <a:latin typeface="HGPｺﾞｼｯｸE" panose="020B0900000000000000" pitchFamily="50" charset="-128"/>
                        <a:ea typeface="HGPｺﾞｼｯｸE" panose="020B0900000000000000" pitchFamily="50" charset="-128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540055" y="14131875"/>
            <a:ext cx="13285659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Current </a:t>
            </a:r>
            <a:r>
              <a:rPr lang="en-US" altLang="ja-JP" sz="139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situation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674" y="522363"/>
            <a:ext cx="13232561" cy="2231350"/>
          </a:xfrm>
          <a:prstGeom prst="rect">
            <a:avLst/>
          </a:prstGeom>
          <a:solidFill>
            <a:srgbClr val="B25444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91414" tIns="45705" rIns="91414" bIns="45705" rtlCol="0">
            <a:spAutoFit/>
          </a:bodyPr>
          <a:lstStyle/>
          <a:p>
            <a:r>
              <a:rPr lang="en-US" altLang="ja-JP" sz="139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Relation with PM</a:t>
            </a:r>
            <a:endParaRPr lang="ja-JP" altLang="en-US" sz="139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 bwMode="auto">
          <a:xfrm>
            <a:off x="356673" y="3402683"/>
            <a:ext cx="20691741" cy="2123628"/>
          </a:xfrm>
          <a:prstGeom prst="rect">
            <a:avLst/>
          </a:prstGeom>
          <a:noFill/>
        </p:spPr>
        <p:txBody>
          <a:bodyPr wrap="square" lIns="91414" tIns="45705" rIns="91414" bIns="45705" rtlCol="0">
            <a:spAutoFit/>
          </a:bodyPr>
          <a:lstStyle/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ヒト・モノ・情報の調達を行うのにリーダーが</a:t>
            </a:r>
            <a:endParaRPr lang="en-US" altLang="ja-JP" sz="6600" dirty="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クラウドソーシングを</a:t>
            </a:r>
            <a:r>
              <a:rPr lang="ja-JP" altLang="en-US" sz="66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利用</a:t>
            </a:r>
            <a:r>
              <a:rPr lang="ja-JP" altLang="en-US" sz="6600" dirty="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するのはとても効率がいい．</a:t>
            </a:r>
            <a:endParaRPr kumimoji="1" lang="ja-JP" altLang="en-US" sz="66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</TotalTime>
  <Words>292</Words>
  <Application>Microsoft Office PowerPoint</Application>
  <PresentationFormat>ユーザー設定</PresentationFormat>
  <Paragraphs>59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shoma</dc:creator>
  <cp:lastModifiedBy>watanabe</cp:lastModifiedBy>
  <cp:revision>95</cp:revision>
  <dcterms:created xsi:type="dcterms:W3CDTF">2012-09-17T17:26:59Z</dcterms:created>
  <dcterms:modified xsi:type="dcterms:W3CDTF">2013-12-10T10:37:25Z</dcterms:modified>
</cp:coreProperties>
</file>