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1"/>
  </p:notesMasterIdLst>
  <p:handoutMasterIdLst>
    <p:handoutMasterId r:id="rId22"/>
  </p:handoutMasterIdLst>
  <p:sldIdLst>
    <p:sldId id="285" r:id="rId3"/>
    <p:sldId id="286" r:id="rId4"/>
    <p:sldId id="277" r:id="rId5"/>
    <p:sldId id="280" r:id="rId6"/>
    <p:sldId id="278" r:id="rId7"/>
    <p:sldId id="258" r:id="rId8"/>
    <p:sldId id="259" r:id="rId9"/>
    <p:sldId id="268" r:id="rId10"/>
    <p:sldId id="281" r:id="rId11"/>
    <p:sldId id="272" r:id="rId12"/>
    <p:sldId id="282" r:id="rId13"/>
    <p:sldId id="273" r:id="rId14"/>
    <p:sldId id="283" r:id="rId15"/>
    <p:sldId id="261" r:id="rId16"/>
    <p:sldId id="279" r:id="rId17"/>
    <p:sldId id="284" r:id="rId18"/>
    <p:sldId id="262" r:id="rId19"/>
    <p:sldId id="267" r:id="rId20"/>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91" autoAdjust="0"/>
    <p:restoredTop sz="94660"/>
  </p:normalViewPr>
  <p:slideViewPr>
    <p:cSldViewPr snapToGrid="0">
      <p:cViewPr varScale="1">
        <p:scale>
          <a:sx n="89" d="100"/>
          <a:sy n="89" d="100"/>
        </p:scale>
        <p:origin x="132"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7DCD316-E491-414D-B1A0-C0B20E0CC639}" type="datetimeFigureOut">
              <a:rPr kumimoji="1" lang="ja-JP" altLang="en-US" smtClean="0"/>
              <a:t>2018/3/9</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F735E343-B302-4136-A72F-9BC9F8624B1C}" type="slidenum">
              <a:rPr kumimoji="1" lang="ja-JP" altLang="en-US" smtClean="0"/>
              <a:t>‹#›</a:t>
            </a:fld>
            <a:endParaRPr kumimoji="1" lang="ja-JP" altLang="en-US"/>
          </a:p>
        </p:txBody>
      </p:sp>
    </p:spTree>
    <p:extLst>
      <p:ext uri="{BB962C8B-B14F-4D97-AF65-F5344CB8AC3E}">
        <p14:creationId xmlns:p14="http://schemas.microsoft.com/office/powerpoint/2010/main" val="1765432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3E85EC80-33B4-473C-996C-8E776DB79EFC}" type="datetimeFigureOut">
              <a:rPr kumimoji="1" lang="ja-JP" altLang="en-US" smtClean="0"/>
              <a:t>2018/3/9</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47B0864-C768-4E11-8214-DB5D96FEBF43}" type="slidenum">
              <a:rPr kumimoji="1" lang="ja-JP" altLang="en-US" smtClean="0"/>
              <a:t>‹#›</a:t>
            </a:fld>
            <a:endParaRPr kumimoji="1" lang="ja-JP" altLang="en-US"/>
          </a:p>
        </p:txBody>
      </p:sp>
    </p:spTree>
    <p:extLst>
      <p:ext uri="{BB962C8B-B14F-4D97-AF65-F5344CB8AC3E}">
        <p14:creationId xmlns:p14="http://schemas.microsoft.com/office/powerpoint/2010/main" val="2286945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2917F0A-8008-4B86-B179-316EF6D2C14B}" type="datetime1">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F2B5369-8B34-4B0C-9B49-8A1963DD706B}" type="slidenum">
              <a:rPr kumimoji="1" lang="ja-JP" altLang="en-US" smtClean="0"/>
              <a:t>‹#›</a:t>
            </a:fld>
            <a:endParaRPr kumimoji="1" lang="ja-JP" altLang="en-US"/>
          </a:p>
        </p:txBody>
      </p:sp>
    </p:spTree>
    <p:extLst>
      <p:ext uri="{BB962C8B-B14F-4D97-AF65-F5344CB8AC3E}">
        <p14:creationId xmlns:p14="http://schemas.microsoft.com/office/powerpoint/2010/main" val="37776138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A24AA9-D79B-404D-94C7-059262B5C22D}" type="datetime1">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F2B5369-8B34-4B0C-9B49-8A1963DD706B}" type="slidenum">
              <a:rPr kumimoji="1" lang="ja-JP" altLang="en-US" smtClean="0"/>
              <a:t>‹#›</a:t>
            </a:fld>
            <a:endParaRPr kumimoji="1" lang="ja-JP" altLang="en-US"/>
          </a:p>
        </p:txBody>
      </p:sp>
    </p:spTree>
    <p:extLst>
      <p:ext uri="{BB962C8B-B14F-4D97-AF65-F5344CB8AC3E}">
        <p14:creationId xmlns:p14="http://schemas.microsoft.com/office/powerpoint/2010/main" val="10872716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410550-832D-4764-9628-5D8F5AF82FF5}" type="datetime1">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F2B5369-8B34-4B0C-9B49-8A1963DD706B}" type="slidenum">
              <a:rPr kumimoji="1" lang="ja-JP" altLang="en-US" smtClean="0"/>
              <a:t>‹#›</a:t>
            </a:fld>
            <a:endParaRPr kumimoji="1" lang="ja-JP" altLang="en-US"/>
          </a:p>
        </p:txBody>
      </p:sp>
    </p:spTree>
    <p:extLst>
      <p:ext uri="{BB962C8B-B14F-4D97-AF65-F5344CB8AC3E}">
        <p14:creationId xmlns:p14="http://schemas.microsoft.com/office/powerpoint/2010/main" val="423104443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4C7958A-D02C-41C3-ACC8-E418C5879A97}" type="datetimeFigureOut">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5E1AD5-6B8E-49E7-A562-67A9680040B9}" type="slidenum">
              <a:rPr kumimoji="1" lang="ja-JP" altLang="en-US" smtClean="0"/>
              <a:t>‹#›</a:t>
            </a:fld>
            <a:endParaRPr kumimoji="1" lang="ja-JP" altLang="en-US"/>
          </a:p>
        </p:txBody>
      </p:sp>
    </p:spTree>
    <p:extLst>
      <p:ext uri="{BB962C8B-B14F-4D97-AF65-F5344CB8AC3E}">
        <p14:creationId xmlns:p14="http://schemas.microsoft.com/office/powerpoint/2010/main" val="26733977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4C7958A-D02C-41C3-ACC8-E418C5879A97}" type="datetimeFigureOut">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5E1AD5-6B8E-49E7-A562-67A9680040B9}" type="slidenum">
              <a:rPr kumimoji="1" lang="ja-JP" altLang="en-US" smtClean="0"/>
              <a:t>‹#›</a:t>
            </a:fld>
            <a:endParaRPr kumimoji="1" lang="ja-JP" altLang="en-US"/>
          </a:p>
        </p:txBody>
      </p:sp>
    </p:spTree>
    <p:extLst>
      <p:ext uri="{BB962C8B-B14F-4D97-AF65-F5344CB8AC3E}">
        <p14:creationId xmlns:p14="http://schemas.microsoft.com/office/powerpoint/2010/main" val="39266630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4C7958A-D02C-41C3-ACC8-E418C5879A97}" type="datetimeFigureOut">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5E1AD5-6B8E-49E7-A562-67A9680040B9}" type="slidenum">
              <a:rPr kumimoji="1" lang="ja-JP" altLang="en-US" smtClean="0"/>
              <a:t>‹#›</a:t>
            </a:fld>
            <a:endParaRPr kumimoji="1" lang="ja-JP" altLang="en-US"/>
          </a:p>
        </p:txBody>
      </p:sp>
    </p:spTree>
    <p:extLst>
      <p:ext uri="{BB962C8B-B14F-4D97-AF65-F5344CB8AC3E}">
        <p14:creationId xmlns:p14="http://schemas.microsoft.com/office/powerpoint/2010/main" val="16031442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4C7958A-D02C-41C3-ACC8-E418C5879A97}" type="datetimeFigureOut">
              <a:rPr kumimoji="1" lang="ja-JP" altLang="en-US" smtClean="0"/>
              <a:t>2018/3/9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5E1AD5-6B8E-49E7-A562-67A9680040B9}" type="slidenum">
              <a:rPr kumimoji="1" lang="ja-JP" altLang="en-US" smtClean="0"/>
              <a:t>‹#›</a:t>
            </a:fld>
            <a:endParaRPr kumimoji="1" lang="ja-JP" altLang="en-US"/>
          </a:p>
        </p:txBody>
      </p:sp>
    </p:spTree>
    <p:extLst>
      <p:ext uri="{BB962C8B-B14F-4D97-AF65-F5344CB8AC3E}">
        <p14:creationId xmlns:p14="http://schemas.microsoft.com/office/powerpoint/2010/main" val="39173030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4C7958A-D02C-41C3-ACC8-E418C5879A97}" type="datetimeFigureOut">
              <a:rPr kumimoji="1" lang="ja-JP" altLang="en-US" smtClean="0"/>
              <a:t>2018/3/9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15E1AD5-6B8E-49E7-A562-67A9680040B9}" type="slidenum">
              <a:rPr kumimoji="1" lang="ja-JP" altLang="en-US" smtClean="0"/>
              <a:t>‹#›</a:t>
            </a:fld>
            <a:endParaRPr kumimoji="1" lang="ja-JP" altLang="en-US"/>
          </a:p>
        </p:txBody>
      </p:sp>
    </p:spTree>
    <p:extLst>
      <p:ext uri="{BB962C8B-B14F-4D97-AF65-F5344CB8AC3E}">
        <p14:creationId xmlns:p14="http://schemas.microsoft.com/office/powerpoint/2010/main" val="1784484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4C7958A-D02C-41C3-ACC8-E418C5879A97}" type="datetimeFigureOut">
              <a:rPr kumimoji="1" lang="ja-JP" altLang="en-US" smtClean="0"/>
              <a:t>2018/3/9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15E1AD5-6B8E-49E7-A562-67A9680040B9}" type="slidenum">
              <a:rPr kumimoji="1" lang="ja-JP" altLang="en-US" smtClean="0"/>
              <a:t>‹#›</a:t>
            </a:fld>
            <a:endParaRPr kumimoji="1" lang="ja-JP" altLang="en-US"/>
          </a:p>
        </p:txBody>
      </p:sp>
    </p:spTree>
    <p:extLst>
      <p:ext uri="{BB962C8B-B14F-4D97-AF65-F5344CB8AC3E}">
        <p14:creationId xmlns:p14="http://schemas.microsoft.com/office/powerpoint/2010/main" val="2591484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C7958A-D02C-41C3-ACC8-E418C5879A97}" type="datetimeFigureOut">
              <a:rPr kumimoji="1" lang="ja-JP" altLang="en-US" smtClean="0"/>
              <a:t>2018/3/9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15E1AD5-6B8E-49E7-A562-67A9680040B9}" type="slidenum">
              <a:rPr kumimoji="1" lang="ja-JP" altLang="en-US" smtClean="0"/>
              <a:t>‹#›</a:t>
            </a:fld>
            <a:endParaRPr kumimoji="1" lang="ja-JP" altLang="en-US"/>
          </a:p>
        </p:txBody>
      </p:sp>
    </p:spTree>
    <p:extLst>
      <p:ext uri="{BB962C8B-B14F-4D97-AF65-F5344CB8AC3E}">
        <p14:creationId xmlns:p14="http://schemas.microsoft.com/office/powerpoint/2010/main" val="26061299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4C7958A-D02C-41C3-ACC8-E418C5879A97}" type="datetimeFigureOut">
              <a:rPr kumimoji="1" lang="ja-JP" altLang="en-US" smtClean="0"/>
              <a:t>2018/3/9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5E1AD5-6B8E-49E7-A562-67A9680040B9}" type="slidenum">
              <a:rPr kumimoji="1" lang="ja-JP" altLang="en-US" smtClean="0"/>
              <a:t>‹#›</a:t>
            </a:fld>
            <a:endParaRPr kumimoji="1" lang="ja-JP" altLang="en-US"/>
          </a:p>
        </p:txBody>
      </p:sp>
    </p:spTree>
    <p:extLst>
      <p:ext uri="{BB962C8B-B14F-4D97-AF65-F5344CB8AC3E}">
        <p14:creationId xmlns:p14="http://schemas.microsoft.com/office/powerpoint/2010/main" val="295618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F35F742-324B-470F-BF1A-7FB6A90311C8}" type="datetime1">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F2B5369-8B34-4B0C-9B49-8A1963DD706B}" type="slidenum">
              <a:rPr kumimoji="1" lang="ja-JP" altLang="en-US" smtClean="0"/>
              <a:t>‹#›</a:t>
            </a:fld>
            <a:endParaRPr kumimoji="1" lang="ja-JP" altLang="en-US"/>
          </a:p>
        </p:txBody>
      </p:sp>
    </p:spTree>
    <p:extLst>
      <p:ext uri="{BB962C8B-B14F-4D97-AF65-F5344CB8AC3E}">
        <p14:creationId xmlns:p14="http://schemas.microsoft.com/office/powerpoint/2010/main" val="5296989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4C7958A-D02C-41C3-ACC8-E418C5879A97}" type="datetimeFigureOut">
              <a:rPr kumimoji="1" lang="ja-JP" altLang="en-US" smtClean="0"/>
              <a:t>2018/3/9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5E1AD5-6B8E-49E7-A562-67A9680040B9}" type="slidenum">
              <a:rPr kumimoji="1" lang="ja-JP" altLang="en-US" smtClean="0"/>
              <a:t>‹#›</a:t>
            </a:fld>
            <a:endParaRPr kumimoji="1" lang="ja-JP" altLang="en-US"/>
          </a:p>
        </p:txBody>
      </p:sp>
    </p:spTree>
    <p:extLst>
      <p:ext uri="{BB962C8B-B14F-4D97-AF65-F5344CB8AC3E}">
        <p14:creationId xmlns:p14="http://schemas.microsoft.com/office/powerpoint/2010/main" val="811881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4C7958A-D02C-41C3-ACC8-E418C5879A97}" type="datetimeFigureOut">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5E1AD5-6B8E-49E7-A562-67A9680040B9}" type="slidenum">
              <a:rPr kumimoji="1" lang="ja-JP" altLang="en-US" smtClean="0"/>
              <a:t>‹#›</a:t>
            </a:fld>
            <a:endParaRPr kumimoji="1" lang="ja-JP" altLang="en-US"/>
          </a:p>
        </p:txBody>
      </p:sp>
    </p:spTree>
    <p:extLst>
      <p:ext uri="{BB962C8B-B14F-4D97-AF65-F5344CB8AC3E}">
        <p14:creationId xmlns:p14="http://schemas.microsoft.com/office/powerpoint/2010/main" val="3696869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4C7958A-D02C-41C3-ACC8-E418C5879A97}" type="datetimeFigureOut">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5E1AD5-6B8E-49E7-A562-67A9680040B9}" type="slidenum">
              <a:rPr kumimoji="1" lang="ja-JP" altLang="en-US" smtClean="0"/>
              <a:t>‹#›</a:t>
            </a:fld>
            <a:endParaRPr kumimoji="1" lang="ja-JP" altLang="en-US"/>
          </a:p>
        </p:txBody>
      </p:sp>
    </p:spTree>
    <p:extLst>
      <p:ext uri="{BB962C8B-B14F-4D97-AF65-F5344CB8AC3E}">
        <p14:creationId xmlns:p14="http://schemas.microsoft.com/office/powerpoint/2010/main" val="31333462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BAAC271-A517-4549-A31F-402542A7A3E4}" type="datetime1">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F2B5369-8B34-4B0C-9B49-8A1963DD706B}" type="slidenum">
              <a:rPr kumimoji="1" lang="ja-JP" altLang="en-US" smtClean="0"/>
              <a:t>‹#›</a:t>
            </a:fld>
            <a:endParaRPr kumimoji="1" lang="ja-JP" altLang="en-US"/>
          </a:p>
        </p:txBody>
      </p:sp>
    </p:spTree>
    <p:extLst>
      <p:ext uri="{BB962C8B-B14F-4D97-AF65-F5344CB8AC3E}">
        <p14:creationId xmlns:p14="http://schemas.microsoft.com/office/powerpoint/2010/main" val="42365773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67D7C54-1A4D-4EB4-A6C6-DD26430B172E}" type="datetime1">
              <a:rPr kumimoji="1" lang="ja-JP" altLang="en-US" smtClean="0"/>
              <a:t>2018/3/9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F2B5369-8B34-4B0C-9B49-8A1963DD706B}" type="slidenum">
              <a:rPr kumimoji="1" lang="ja-JP" altLang="en-US" smtClean="0"/>
              <a:t>‹#›</a:t>
            </a:fld>
            <a:endParaRPr kumimoji="1" lang="ja-JP" altLang="en-US"/>
          </a:p>
        </p:txBody>
      </p:sp>
    </p:spTree>
    <p:extLst>
      <p:ext uri="{BB962C8B-B14F-4D97-AF65-F5344CB8AC3E}">
        <p14:creationId xmlns:p14="http://schemas.microsoft.com/office/powerpoint/2010/main" val="34986165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E62D1EF-858B-4646-B2D2-4D20C16DBED8}" type="datetime1">
              <a:rPr kumimoji="1" lang="ja-JP" altLang="en-US" smtClean="0"/>
              <a:t>2018/3/9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F2B5369-8B34-4B0C-9B49-8A1963DD706B}" type="slidenum">
              <a:rPr kumimoji="1" lang="ja-JP" altLang="en-US" smtClean="0"/>
              <a:t>‹#›</a:t>
            </a:fld>
            <a:endParaRPr kumimoji="1" lang="ja-JP" altLang="en-US"/>
          </a:p>
        </p:txBody>
      </p:sp>
    </p:spTree>
    <p:extLst>
      <p:ext uri="{BB962C8B-B14F-4D97-AF65-F5344CB8AC3E}">
        <p14:creationId xmlns:p14="http://schemas.microsoft.com/office/powerpoint/2010/main" val="11610808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DDCB352-B217-4B02-B503-B706B99C1ECD}" type="datetime1">
              <a:rPr kumimoji="1" lang="ja-JP" altLang="en-US" smtClean="0"/>
              <a:t>2018/3/9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F2B5369-8B34-4B0C-9B49-8A1963DD706B}" type="slidenum">
              <a:rPr kumimoji="1" lang="ja-JP" altLang="en-US" smtClean="0"/>
              <a:t>‹#›</a:t>
            </a:fld>
            <a:endParaRPr kumimoji="1" lang="ja-JP" altLang="en-US"/>
          </a:p>
        </p:txBody>
      </p:sp>
    </p:spTree>
    <p:extLst>
      <p:ext uri="{BB962C8B-B14F-4D97-AF65-F5344CB8AC3E}">
        <p14:creationId xmlns:p14="http://schemas.microsoft.com/office/powerpoint/2010/main" val="28680972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35510BC-A96A-40AA-AEC6-82CA6D70314B}" type="datetime1">
              <a:rPr kumimoji="1" lang="ja-JP" altLang="en-US" smtClean="0"/>
              <a:t>2018/3/9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F2B5369-8B34-4B0C-9B49-8A1963DD706B}" type="slidenum">
              <a:rPr kumimoji="1" lang="ja-JP" altLang="en-US" smtClean="0"/>
              <a:t>‹#›</a:t>
            </a:fld>
            <a:endParaRPr kumimoji="1" lang="ja-JP" altLang="en-US"/>
          </a:p>
        </p:txBody>
      </p:sp>
    </p:spTree>
    <p:extLst>
      <p:ext uri="{BB962C8B-B14F-4D97-AF65-F5344CB8AC3E}">
        <p14:creationId xmlns:p14="http://schemas.microsoft.com/office/powerpoint/2010/main" val="10946591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238F330-F708-44F0-ADF1-9FAAE0900A8C}" type="datetime1">
              <a:rPr kumimoji="1" lang="ja-JP" altLang="en-US" smtClean="0"/>
              <a:t>2018/3/9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F2B5369-8B34-4B0C-9B49-8A1963DD706B}" type="slidenum">
              <a:rPr kumimoji="1" lang="ja-JP" altLang="en-US" smtClean="0"/>
              <a:t>‹#›</a:t>
            </a:fld>
            <a:endParaRPr kumimoji="1" lang="ja-JP" altLang="en-US"/>
          </a:p>
        </p:txBody>
      </p:sp>
    </p:spTree>
    <p:extLst>
      <p:ext uri="{BB962C8B-B14F-4D97-AF65-F5344CB8AC3E}">
        <p14:creationId xmlns:p14="http://schemas.microsoft.com/office/powerpoint/2010/main" val="21486514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28C794A-174A-49A9-9C43-C27F8A382B26}" type="datetime1">
              <a:rPr kumimoji="1" lang="ja-JP" altLang="en-US" smtClean="0"/>
              <a:t>2018/3/9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F2B5369-8B34-4B0C-9B49-8A1963DD706B}" type="slidenum">
              <a:rPr kumimoji="1" lang="ja-JP" altLang="en-US" smtClean="0"/>
              <a:t>‹#›</a:t>
            </a:fld>
            <a:endParaRPr kumimoji="1" lang="ja-JP" altLang="en-US"/>
          </a:p>
        </p:txBody>
      </p:sp>
    </p:spTree>
    <p:extLst>
      <p:ext uri="{BB962C8B-B14F-4D97-AF65-F5344CB8AC3E}">
        <p14:creationId xmlns:p14="http://schemas.microsoft.com/office/powerpoint/2010/main" val="13002952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55A64-C669-4A81-BF43-1E189245089B}" type="datetime1">
              <a:rPr kumimoji="1" lang="ja-JP" altLang="en-US" smtClean="0"/>
              <a:t>2018/3/9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B5369-8B34-4B0C-9B49-8A1963DD706B}" type="slidenum">
              <a:rPr kumimoji="1" lang="ja-JP" altLang="en-US" smtClean="0"/>
              <a:t>‹#›</a:t>
            </a:fld>
            <a:endParaRPr kumimoji="1" lang="ja-JP" altLang="en-US"/>
          </a:p>
        </p:txBody>
      </p:sp>
    </p:spTree>
    <p:extLst>
      <p:ext uri="{BB962C8B-B14F-4D97-AF65-F5344CB8AC3E}">
        <p14:creationId xmlns:p14="http://schemas.microsoft.com/office/powerpoint/2010/main" val="1357983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958A-D02C-41C3-ACC8-E418C5879A97}" type="datetimeFigureOut">
              <a:rPr kumimoji="1" lang="ja-JP" altLang="en-US" smtClean="0"/>
              <a:t>2018/3/9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E1AD5-6B8E-49E7-A562-67A9680040B9}" type="slidenum">
              <a:rPr kumimoji="1" lang="ja-JP" altLang="en-US" smtClean="0"/>
              <a:t>‹#›</a:t>
            </a:fld>
            <a:endParaRPr kumimoji="1" lang="ja-JP" altLang="en-US"/>
          </a:p>
        </p:txBody>
      </p:sp>
    </p:spTree>
    <p:extLst>
      <p:ext uri="{BB962C8B-B14F-4D97-AF65-F5344CB8AC3E}">
        <p14:creationId xmlns:p14="http://schemas.microsoft.com/office/powerpoint/2010/main" val="741977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122363"/>
            <a:ext cx="12192000" cy="2387600"/>
          </a:xfrm>
        </p:spPr>
        <p:txBody>
          <a:bodyPr>
            <a:normAutofit/>
          </a:bodyPr>
          <a:lstStyle/>
          <a:p>
            <a:r>
              <a:rPr lang="ja-JP" altLang="en-US" sz="4400" dirty="0" smtClean="0">
                <a:latin typeface="ＭＳ ゴシック" panose="020B0609070205080204" pitchFamily="49" charset="-128"/>
                <a:ea typeface="ＭＳ ゴシック" panose="020B0609070205080204" pitchFamily="49" charset="-128"/>
              </a:rPr>
              <a:t>分散型</a:t>
            </a:r>
            <a:r>
              <a:rPr lang="en-US" altLang="ja-JP" sz="4400" dirty="0" smtClean="0">
                <a:latin typeface="ＭＳ ゴシック" panose="020B0609070205080204" pitchFamily="49" charset="-128"/>
                <a:ea typeface="ＭＳ ゴシック" panose="020B0609070205080204" pitchFamily="49" charset="-128"/>
              </a:rPr>
              <a:t>SNS</a:t>
            </a:r>
            <a:r>
              <a:rPr lang="ja-JP" altLang="en-US" sz="4400" dirty="0" smtClean="0">
                <a:latin typeface="ＭＳ ゴシック" panose="020B0609070205080204" pitchFamily="49" charset="-128"/>
                <a:ea typeface="ＭＳ ゴシック" panose="020B0609070205080204" pitchFamily="49" charset="-128"/>
              </a:rPr>
              <a:t>に</a:t>
            </a:r>
            <a:r>
              <a:rPr lang="ja-JP" altLang="en-US" sz="4400" dirty="0">
                <a:latin typeface="ＭＳ ゴシック" panose="020B0609070205080204" pitchFamily="49" charset="-128"/>
                <a:ea typeface="ＭＳ ゴシック" panose="020B0609070205080204" pitchFamily="49" charset="-128"/>
              </a:rPr>
              <a:t>おけるユーザの潜在要求分析</a:t>
            </a:r>
            <a:br>
              <a:rPr lang="ja-JP" altLang="en-US" sz="4400" dirty="0">
                <a:latin typeface="ＭＳ ゴシック" panose="020B0609070205080204" pitchFamily="49" charset="-128"/>
                <a:ea typeface="ＭＳ ゴシック" panose="020B0609070205080204" pitchFamily="49" charset="-128"/>
              </a:rPr>
            </a:br>
            <a:endParaRPr kumimoji="1" lang="ja-JP" altLang="en-US" sz="4400" dirty="0">
              <a:latin typeface="ＭＳ ゴシック" panose="020B0609070205080204" pitchFamily="49" charset="-128"/>
              <a:ea typeface="ＭＳ ゴシック" panose="020B0609070205080204" pitchFamily="49" charset="-128"/>
            </a:endParaRPr>
          </a:p>
        </p:txBody>
      </p:sp>
      <p:sp>
        <p:nvSpPr>
          <p:cNvPr id="3" name="サブタイトル 2"/>
          <p:cNvSpPr>
            <a:spLocks noGrp="1"/>
          </p:cNvSpPr>
          <p:nvPr>
            <p:ph type="subTitle" idx="1"/>
          </p:nvPr>
        </p:nvSpPr>
        <p:spPr>
          <a:xfrm>
            <a:off x="1524000" y="3602038"/>
            <a:ext cx="9924288" cy="1655762"/>
          </a:xfrm>
        </p:spPr>
        <p:txBody>
          <a:bodyPr>
            <a:normAutofit fontScale="77500" lnSpcReduction="20000"/>
          </a:bodyPr>
          <a:lstStyle/>
          <a:p>
            <a:pPr algn="r"/>
            <a:endParaRPr lang="en-US" altLang="ja-JP" dirty="0" smtClean="0">
              <a:latin typeface="ＭＳ ゴシック" panose="020B0609070205080204" pitchFamily="49" charset="-128"/>
              <a:ea typeface="ＭＳ ゴシック" panose="020B0609070205080204" pitchFamily="49" charset="-128"/>
            </a:endParaRPr>
          </a:p>
          <a:p>
            <a:pPr algn="r"/>
            <a:r>
              <a:rPr lang="ja-JP" altLang="en-US" dirty="0" smtClean="0">
                <a:latin typeface="ＭＳ ゴシック" panose="020B0609070205080204" pitchFamily="49" charset="-128"/>
                <a:ea typeface="ＭＳ ゴシック" panose="020B0609070205080204" pitchFamily="49" charset="-128"/>
              </a:rPr>
              <a:t>プロジェクトマネジメントコース</a:t>
            </a:r>
            <a:endParaRPr lang="en-US" altLang="ja-JP" dirty="0" smtClean="0">
              <a:latin typeface="ＭＳ ゴシック" panose="020B0609070205080204" pitchFamily="49" charset="-128"/>
              <a:ea typeface="ＭＳ ゴシック" panose="020B0609070205080204" pitchFamily="49" charset="-128"/>
            </a:endParaRPr>
          </a:p>
          <a:p>
            <a:pPr algn="r"/>
            <a:r>
              <a:rPr lang="ja-JP" altLang="en-US" dirty="0" smtClean="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ソフトウェア開発管理</a:t>
            </a:r>
            <a:r>
              <a:rPr lang="ja-JP" altLang="en-US" dirty="0" smtClean="0">
                <a:latin typeface="ＭＳ ゴシック" panose="020B0609070205080204" pitchFamily="49" charset="-128"/>
                <a:ea typeface="ＭＳ ゴシック" panose="020B0609070205080204" pitchFamily="49" charset="-128"/>
              </a:rPr>
              <a:t>グループ</a:t>
            </a:r>
            <a:endParaRPr lang="en-US" altLang="ja-JP" dirty="0" smtClean="0">
              <a:latin typeface="ＭＳ ゴシック" panose="020B0609070205080204" pitchFamily="49" charset="-128"/>
              <a:ea typeface="ＭＳ ゴシック" panose="020B0609070205080204" pitchFamily="49" charset="-128"/>
            </a:endParaRPr>
          </a:p>
          <a:p>
            <a:pPr algn="r"/>
            <a:r>
              <a:rPr lang="ja-JP" altLang="en-US" dirty="0" smtClean="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矢吹</a:t>
            </a:r>
            <a:r>
              <a:rPr lang="ja-JP" altLang="en-US" dirty="0" smtClean="0">
                <a:latin typeface="ＭＳ ゴシック" panose="020B0609070205080204" pitchFamily="49" charset="-128"/>
                <a:ea typeface="ＭＳ ゴシック" panose="020B0609070205080204" pitchFamily="49" charset="-128"/>
              </a:rPr>
              <a:t>研究室</a:t>
            </a:r>
            <a:endParaRPr lang="en-US" altLang="ja-JP" dirty="0" smtClean="0">
              <a:latin typeface="ＭＳ ゴシック" panose="020B0609070205080204" pitchFamily="49" charset="-128"/>
              <a:ea typeface="ＭＳ ゴシック" panose="020B0609070205080204" pitchFamily="49" charset="-128"/>
            </a:endParaRPr>
          </a:p>
          <a:p>
            <a:pPr algn="r"/>
            <a:r>
              <a:rPr lang="ja-JP" altLang="en-US" dirty="0" smtClean="0">
                <a:latin typeface="ＭＳ ゴシック" panose="020B0609070205080204" pitchFamily="49" charset="-128"/>
                <a:ea typeface="ＭＳ ゴシック" panose="020B0609070205080204" pitchFamily="49" charset="-128"/>
              </a:rPr>
              <a:t> </a:t>
            </a:r>
            <a:r>
              <a:rPr lang="en-US" altLang="ja-JP" dirty="0">
                <a:latin typeface="ＭＳ ゴシック" panose="020B0609070205080204" pitchFamily="49" charset="-128"/>
                <a:ea typeface="ＭＳ ゴシック" panose="020B0609070205080204" pitchFamily="49" charset="-128"/>
              </a:rPr>
              <a:t>1442037 </a:t>
            </a:r>
            <a:r>
              <a:rPr lang="ja-JP" altLang="en-US" dirty="0">
                <a:latin typeface="ＭＳ ゴシック" panose="020B0609070205080204" pitchFamily="49" charset="-128"/>
                <a:ea typeface="ＭＳ ゴシック" panose="020B0609070205080204" pitchFamily="49" charset="-128"/>
              </a:rPr>
              <a:t>加藤 健弥</a:t>
            </a:r>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55167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2596896" cy="707886"/>
          </a:xfrm>
          <a:prstGeom prst="rect">
            <a:avLst/>
          </a:prstGeom>
          <a:noFill/>
        </p:spPr>
        <p:txBody>
          <a:bodyPr wrap="square" rtlCol="0">
            <a:spAutoFit/>
          </a:bodyPr>
          <a:lstStyle/>
          <a:p>
            <a:r>
              <a:rPr lang="en-US" altLang="ja-JP" sz="4000" dirty="0">
                <a:latin typeface="ＭＳ ゴシック" panose="020B0609070205080204" pitchFamily="49" charset="-128"/>
                <a:ea typeface="ＭＳ ゴシック" panose="020B0609070205080204" pitchFamily="49" charset="-128"/>
              </a:rPr>
              <a:t>3</a:t>
            </a:r>
            <a:r>
              <a:rPr lang="en-US" altLang="ja-JP" sz="4000" dirty="0" smtClean="0">
                <a:latin typeface="ＭＳ ゴシック" panose="020B0609070205080204" pitchFamily="49" charset="-128"/>
                <a:ea typeface="ＭＳ ゴシック" panose="020B0609070205080204" pitchFamily="49" charset="-128"/>
              </a:rPr>
              <a:t>.</a:t>
            </a:r>
            <a:r>
              <a:rPr lang="ja-JP" altLang="en-US" sz="4000" dirty="0" smtClean="0">
                <a:latin typeface="ＭＳ ゴシック" panose="020B0609070205080204" pitchFamily="49" charset="-128"/>
                <a:ea typeface="ＭＳ ゴシック" panose="020B0609070205080204" pitchFamily="49" charset="-128"/>
              </a:rPr>
              <a:t>  手法</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テキスト ボックス 2"/>
          <p:cNvSpPr txBox="1"/>
          <p:nvPr/>
        </p:nvSpPr>
        <p:spPr>
          <a:xfrm>
            <a:off x="886206" y="1815962"/>
            <a:ext cx="10848594" cy="3416320"/>
          </a:xfrm>
          <a:prstGeom prst="rect">
            <a:avLst/>
          </a:prstGeom>
          <a:noFill/>
        </p:spPr>
        <p:txBody>
          <a:bodyPr wrap="square" rtlCol="0">
            <a:spAutoFit/>
          </a:bodyPr>
          <a:lstStyle/>
          <a:p>
            <a:pPr marL="342900" indent="-342900">
              <a:lnSpc>
                <a:spcPct val="300000"/>
              </a:lnSpc>
              <a:buFont typeface="+mj-lt"/>
              <a:buAutoNum type="arabicPeriod"/>
            </a:pPr>
            <a:r>
              <a:rPr lang="en-US" altLang="ja-JP" sz="2400" dirty="0">
                <a:latin typeface="ＭＳ ゴシック" panose="020B0609070205080204" pitchFamily="49" charset="-128"/>
                <a:ea typeface="ＭＳ ゴシック" panose="020B0609070205080204" pitchFamily="49" charset="-128"/>
              </a:rPr>
              <a:t>Mastodon </a:t>
            </a:r>
            <a:r>
              <a:rPr lang="en-US" altLang="ja-JP" sz="2400" dirty="0" smtClean="0">
                <a:latin typeface="ＭＳ ゴシック" panose="020B0609070205080204" pitchFamily="49" charset="-128"/>
                <a:ea typeface="ＭＳ ゴシック" panose="020B0609070205080204" pitchFamily="49" charset="-128"/>
              </a:rPr>
              <a:t>API</a:t>
            </a:r>
            <a:r>
              <a:rPr lang="ja-JP" altLang="en-US" sz="2400" dirty="0" smtClean="0">
                <a:latin typeface="ＭＳ ゴシック" panose="020B0609070205080204" pitchFamily="49" charset="-128"/>
                <a:ea typeface="ＭＳ ゴシック" panose="020B0609070205080204" pitchFamily="49" charset="-128"/>
              </a:rPr>
              <a:t>を使用して、つぶやきを集める</a:t>
            </a:r>
            <a:endParaRPr lang="en-US" altLang="ja-JP" sz="2400" dirty="0" smtClean="0">
              <a:latin typeface="ＭＳ ゴシック" panose="020B0609070205080204" pitchFamily="49" charset="-128"/>
              <a:ea typeface="ＭＳ ゴシック" panose="020B0609070205080204" pitchFamily="49" charset="-128"/>
            </a:endParaRPr>
          </a:p>
          <a:p>
            <a:pPr marL="342900" indent="-342900">
              <a:lnSpc>
                <a:spcPct val="300000"/>
              </a:lnSpc>
              <a:buFont typeface="+mj-lt"/>
              <a:buAutoNum type="arabicPeriod"/>
            </a:pPr>
            <a:r>
              <a:rPr lang="en-US" altLang="ja-JP" sz="2400" dirty="0" smtClean="0">
                <a:latin typeface="ＭＳ ゴシック" panose="020B0609070205080204" pitchFamily="49" charset="-128"/>
                <a:ea typeface="ＭＳ ゴシック" panose="020B0609070205080204" pitchFamily="49" charset="-128"/>
              </a:rPr>
              <a:t>30</a:t>
            </a:r>
            <a:r>
              <a:rPr lang="ja-JP" altLang="en-US" sz="2400" dirty="0" smtClean="0">
                <a:latin typeface="ＭＳ ゴシック" panose="020B0609070205080204" pitchFamily="49" charset="-128"/>
                <a:ea typeface="ＭＳ ゴシック" panose="020B0609070205080204" pitchFamily="49" charset="-128"/>
              </a:rPr>
              <a:t>のインスタンスから</a:t>
            </a:r>
            <a:r>
              <a:rPr lang="en-US" altLang="ja-JP" sz="2400" dirty="0" smtClean="0">
                <a:latin typeface="ＭＳ ゴシック" panose="020B0609070205080204" pitchFamily="49" charset="-128"/>
                <a:ea typeface="ＭＳ ゴシック" panose="020B0609070205080204" pitchFamily="49" charset="-128"/>
              </a:rPr>
              <a:t>1</a:t>
            </a:r>
            <a:r>
              <a:rPr lang="ja-JP" altLang="en-US" sz="2400" dirty="0" err="1" smtClean="0">
                <a:latin typeface="ＭＳ ゴシック" panose="020B0609070205080204" pitchFamily="49" charset="-128"/>
                <a:ea typeface="ＭＳ ゴシック" panose="020B0609070205080204" pitchFamily="49" charset="-128"/>
              </a:rPr>
              <a:t>つの</a:t>
            </a:r>
            <a:r>
              <a:rPr lang="ja-JP" altLang="en-US" sz="2400" dirty="0" smtClean="0">
                <a:latin typeface="ＭＳ ゴシック" panose="020B0609070205080204" pitchFamily="49" charset="-128"/>
                <a:ea typeface="ＭＳ ゴシック" panose="020B0609070205080204" pitchFamily="49" charset="-128"/>
              </a:rPr>
              <a:t>インスタンスごとにつぶやきを集める</a:t>
            </a:r>
            <a:endParaRPr lang="en-US" altLang="ja-JP" sz="2400" dirty="0" smtClean="0">
              <a:latin typeface="ＭＳ ゴシック" panose="020B0609070205080204" pitchFamily="49" charset="-128"/>
              <a:ea typeface="ＭＳ ゴシック" panose="020B0609070205080204" pitchFamily="49" charset="-128"/>
            </a:endParaRPr>
          </a:p>
          <a:p>
            <a:pPr marL="342900" indent="-342900">
              <a:lnSpc>
                <a:spcPct val="300000"/>
              </a:lnSpc>
              <a:buFont typeface="+mj-lt"/>
              <a:buAutoNum type="arabicPeriod"/>
            </a:pPr>
            <a:r>
              <a:rPr lang="ja-JP" altLang="en-US" sz="2400" dirty="0" smtClean="0">
                <a:latin typeface="ＭＳ ゴシック" panose="020B0609070205080204" pitchFamily="49" charset="-128"/>
                <a:ea typeface="ＭＳ ゴシック" panose="020B0609070205080204" pitchFamily="49" charset="-128"/>
              </a:rPr>
              <a:t>集めたつぶやきから</a:t>
            </a:r>
            <a:r>
              <a:rPr lang="en-US" altLang="ja-JP" sz="2400" dirty="0" smtClean="0">
                <a:latin typeface="ＭＳ ゴシック" panose="020B0609070205080204" pitchFamily="49" charset="-128"/>
                <a:ea typeface="ＭＳ ゴシック" panose="020B0609070205080204" pitchFamily="49" charset="-128"/>
              </a:rPr>
              <a:t>100</a:t>
            </a:r>
            <a:r>
              <a:rPr lang="ja-JP" altLang="en-US" sz="2400" dirty="0" smtClean="0">
                <a:latin typeface="ＭＳ ゴシック" panose="020B0609070205080204" pitchFamily="49" charset="-128"/>
                <a:ea typeface="ＭＳ ゴシック" panose="020B0609070205080204" pitchFamily="49" charset="-128"/>
              </a:rPr>
              <a:t>件を取得する</a:t>
            </a:r>
            <a:endParaRPr lang="en-US" altLang="ja-JP" sz="2400" dirty="0" smtClean="0">
              <a:latin typeface="ＭＳ ゴシック" panose="020B0609070205080204" pitchFamily="49" charset="-128"/>
              <a:ea typeface="ＭＳ ゴシック" panose="020B0609070205080204" pitchFamily="49" charset="-128"/>
            </a:endParaRPr>
          </a:p>
        </p:txBody>
      </p:sp>
      <p:sp>
        <p:nvSpPr>
          <p:cNvPr id="6" name="テキスト ボックス 5"/>
          <p:cNvSpPr txBox="1"/>
          <p:nvPr/>
        </p:nvSpPr>
        <p:spPr>
          <a:xfrm>
            <a:off x="485775" y="1169631"/>
            <a:ext cx="6647974" cy="646331"/>
          </a:xfrm>
          <a:prstGeom prst="rect">
            <a:avLst/>
          </a:prstGeom>
          <a:noFill/>
        </p:spPr>
        <p:txBody>
          <a:bodyPr wrap="none" rtlCol="0">
            <a:spAutoFit/>
          </a:bodyPr>
          <a:lstStyle/>
          <a:p>
            <a:r>
              <a:rPr kumimoji="1" lang="en-US" altLang="ja-JP" sz="3600" dirty="0" smtClean="0">
                <a:latin typeface="ＭＳ ゴシック" panose="020B0609070205080204" pitchFamily="49" charset="-128"/>
                <a:ea typeface="ＭＳ ゴシック" panose="020B0609070205080204" pitchFamily="49" charset="-128"/>
              </a:rPr>
              <a:t>Mastodon</a:t>
            </a:r>
            <a:r>
              <a:rPr kumimoji="1" lang="ja-JP" altLang="en-US" sz="3600" dirty="0" smtClean="0">
                <a:latin typeface="ＭＳ ゴシック" panose="020B0609070205080204" pitchFamily="49" charset="-128"/>
                <a:ea typeface="ＭＳ ゴシック" panose="020B0609070205080204" pitchFamily="49" charset="-128"/>
              </a:rPr>
              <a:t>からつぶやきを集める</a:t>
            </a:r>
            <a:endParaRPr kumimoji="1" lang="ja-JP" altLang="en-US" sz="3600"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10</a:t>
            </a:fld>
            <a:endParaRPr kumimoji="1" lang="ja-JP" altLang="en-US">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97341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2596896" cy="707886"/>
          </a:xfrm>
          <a:prstGeom prst="rect">
            <a:avLst/>
          </a:prstGeom>
          <a:noFill/>
        </p:spPr>
        <p:txBody>
          <a:bodyPr wrap="square" rtlCol="0">
            <a:spAutoFit/>
          </a:bodyPr>
          <a:lstStyle/>
          <a:p>
            <a:r>
              <a:rPr lang="en-US" altLang="ja-JP" sz="4000" dirty="0">
                <a:latin typeface="ＭＳ ゴシック" panose="020B0609070205080204" pitchFamily="49" charset="-128"/>
                <a:ea typeface="ＭＳ ゴシック" panose="020B0609070205080204" pitchFamily="49" charset="-128"/>
              </a:rPr>
              <a:t>3</a:t>
            </a:r>
            <a:r>
              <a:rPr lang="en-US" altLang="ja-JP" sz="4000" dirty="0" smtClean="0">
                <a:latin typeface="ＭＳ ゴシック" panose="020B0609070205080204" pitchFamily="49" charset="-128"/>
                <a:ea typeface="ＭＳ ゴシック" panose="020B0609070205080204" pitchFamily="49" charset="-128"/>
              </a:rPr>
              <a:t>.</a:t>
            </a:r>
            <a:r>
              <a:rPr lang="ja-JP" altLang="en-US" sz="4000" dirty="0" smtClean="0">
                <a:latin typeface="ＭＳ ゴシック" panose="020B0609070205080204" pitchFamily="49" charset="-128"/>
                <a:ea typeface="ＭＳ ゴシック" panose="020B0609070205080204" pitchFamily="49" charset="-128"/>
              </a:rPr>
              <a:t>  手法</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テキスト ボックス 2"/>
          <p:cNvSpPr txBox="1"/>
          <p:nvPr/>
        </p:nvSpPr>
        <p:spPr>
          <a:xfrm>
            <a:off x="876680" y="2182465"/>
            <a:ext cx="9410319" cy="156966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ja-JP" sz="2400" dirty="0" smtClean="0">
                <a:latin typeface="ＭＳ ゴシック" panose="020B0609070205080204" pitchFamily="49" charset="-128"/>
                <a:ea typeface="ＭＳ ゴシック" panose="020B0609070205080204" pitchFamily="49" charset="-128"/>
              </a:rPr>
              <a:t>Web</a:t>
            </a:r>
            <a:r>
              <a:rPr lang="ja-JP" altLang="en-US" sz="2400" dirty="0" smtClean="0">
                <a:latin typeface="ＭＳ ゴシック" panose="020B0609070205080204" pitchFamily="49" charset="-128"/>
                <a:ea typeface="ＭＳ ゴシック" panose="020B0609070205080204" pitchFamily="49" charset="-128"/>
              </a:rPr>
              <a:t>サイトなどから</a:t>
            </a:r>
            <a:r>
              <a:rPr lang="en-US" altLang="ja-JP" sz="2400" dirty="0" smtClean="0">
                <a:latin typeface="ＭＳ ゴシック" panose="020B0609070205080204" pitchFamily="49" charset="-128"/>
                <a:ea typeface="ＭＳ ゴシック" panose="020B0609070205080204" pitchFamily="49" charset="-128"/>
              </a:rPr>
              <a:t>Mastodon</a:t>
            </a:r>
            <a:r>
              <a:rPr lang="ja-JP" altLang="en-US" sz="2400" dirty="0" smtClean="0">
                <a:latin typeface="ＭＳ ゴシック" panose="020B0609070205080204" pitchFamily="49" charset="-128"/>
                <a:ea typeface="ＭＳ ゴシック" panose="020B0609070205080204" pitchFamily="49" charset="-128"/>
              </a:rPr>
              <a:t>の機能を呼び出すことができる</a:t>
            </a:r>
            <a:endParaRPr lang="en-US" altLang="ja-JP" sz="2400" dirty="0" smtClean="0">
              <a:latin typeface="ＭＳ ゴシック" panose="020B0609070205080204" pitchFamily="49" charset="-128"/>
              <a:ea typeface="ＭＳ ゴシック" panose="020B0609070205080204" pitchFamily="49" charset="-128"/>
            </a:endParaRPr>
          </a:p>
          <a:p>
            <a:pPr marL="342900" indent="-342900">
              <a:lnSpc>
                <a:spcPct val="200000"/>
              </a:lnSpc>
              <a:buFont typeface="Arial" panose="020B0604020202020204" pitchFamily="34" charset="0"/>
              <a:buChar char="•"/>
            </a:pPr>
            <a:r>
              <a:rPr lang="ja-JP" altLang="en-US" sz="2400" dirty="0" smtClean="0">
                <a:latin typeface="ＭＳ ゴシック" panose="020B0609070205080204" pitchFamily="49" charset="-128"/>
                <a:ea typeface="ＭＳ ゴシック" panose="020B0609070205080204" pitchFamily="49" charset="-128"/>
              </a:rPr>
              <a:t>つぶやきの参照や検索などを行える</a:t>
            </a:r>
            <a:endParaRPr lang="en-US" altLang="ja-JP" sz="2400" dirty="0" smtClean="0">
              <a:latin typeface="ＭＳ ゴシック" panose="020B0609070205080204" pitchFamily="49" charset="-128"/>
              <a:ea typeface="ＭＳ ゴシック" panose="020B0609070205080204" pitchFamily="49" charset="-128"/>
            </a:endParaRPr>
          </a:p>
        </p:txBody>
      </p:sp>
      <p:sp>
        <p:nvSpPr>
          <p:cNvPr id="6" name="テキスト ボックス 5"/>
          <p:cNvSpPr txBox="1"/>
          <p:nvPr/>
        </p:nvSpPr>
        <p:spPr>
          <a:xfrm>
            <a:off x="485775" y="1169631"/>
            <a:ext cx="3877985" cy="646331"/>
          </a:xfrm>
          <a:prstGeom prst="rect">
            <a:avLst/>
          </a:prstGeom>
          <a:noFill/>
        </p:spPr>
        <p:txBody>
          <a:bodyPr wrap="none" rtlCol="0">
            <a:spAutoFit/>
          </a:bodyPr>
          <a:lstStyle/>
          <a:p>
            <a:r>
              <a:rPr lang="en-US" altLang="ja-JP" sz="3600" dirty="0" smtClean="0">
                <a:latin typeface="ＭＳ ゴシック" panose="020B0609070205080204" pitchFamily="49" charset="-128"/>
                <a:ea typeface="ＭＳ ゴシック" panose="020B0609070205080204" pitchFamily="49" charset="-128"/>
              </a:rPr>
              <a:t>Mastodon</a:t>
            </a:r>
            <a:r>
              <a:rPr lang="ja-JP" altLang="en-US" sz="3600" dirty="0" smtClean="0">
                <a:latin typeface="ＭＳ ゴシック" panose="020B0609070205080204" pitchFamily="49" charset="-128"/>
                <a:ea typeface="ＭＳ ゴシック" panose="020B0609070205080204" pitchFamily="49" charset="-128"/>
              </a:rPr>
              <a:t> </a:t>
            </a:r>
            <a:r>
              <a:rPr lang="en-US" altLang="ja-JP" sz="3600" dirty="0" smtClean="0">
                <a:latin typeface="ＭＳ ゴシック" panose="020B0609070205080204" pitchFamily="49" charset="-128"/>
                <a:ea typeface="ＭＳ ゴシック" panose="020B0609070205080204" pitchFamily="49" charset="-128"/>
              </a:rPr>
              <a:t>API</a:t>
            </a:r>
            <a:r>
              <a:rPr lang="ja-JP" altLang="en-US" sz="3600" dirty="0" smtClean="0">
                <a:latin typeface="ＭＳ ゴシック" panose="020B0609070205080204" pitchFamily="49" charset="-128"/>
                <a:ea typeface="ＭＳ ゴシック" panose="020B0609070205080204" pitchFamily="49" charset="-128"/>
              </a:rPr>
              <a:t>とは</a:t>
            </a:r>
            <a:endParaRPr lang="ja-JP" altLang="en-US" sz="3600"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11</a:t>
            </a:fld>
            <a:endParaRPr kumimoji="1" lang="ja-JP" altLang="en-US">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31767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2596896" cy="707886"/>
          </a:xfrm>
          <a:prstGeom prst="rect">
            <a:avLst/>
          </a:prstGeom>
          <a:noFill/>
        </p:spPr>
        <p:txBody>
          <a:bodyPr wrap="square" rtlCol="0">
            <a:spAutoFit/>
          </a:bodyPr>
          <a:lstStyle/>
          <a:p>
            <a:r>
              <a:rPr lang="en-US" altLang="ja-JP" sz="4000" dirty="0">
                <a:latin typeface="ＭＳ ゴシック" panose="020B0609070205080204" pitchFamily="49" charset="-128"/>
                <a:ea typeface="ＭＳ ゴシック" panose="020B0609070205080204" pitchFamily="49" charset="-128"/>
              </a:rPr>
              <a:t>3</a:t>
            </a:r>
            <a:r>
              <a:rPr lang="en-US" altLang="ja-JP" sz="4000" dirty="0" smtClean="0">
                <a:latin typeface="ＭＳ ゴシック" panose="020B0609070205080204" pitchFamily="49" charset="-128"/>
                <a:ea typeface="ＭＳ ゴシック" panose="020B0609070205080204" pitchFamily="49" charset="-128"/>
              </a:rPr>
              <a:t>.</a:t>
            </a:r>
            <a:r>
              <a:rPr lang="ja-JP" altLang="en-US" sz="4000" dirty="0" smtClean="0">
                <a:latin typeface="ＭＳ ゴシック" panose="020B0609070205080204" pitchFamily="49" charset="-128"/>
                <a:ea typeface="ＭＳ ゴシック" panose="020B0609070205080204" pitchFamily="49" charset="-128"/>
              </a:rPr>
              <a:t>  手法</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テキスト ボックス 2"/>
          <p:cNvSpPr txBox="1"/>
          <p:nvPr/>
        </p:nvSpPr>
        <p:spPr>
          <a:xfrm>
            <a:off x="924306" y="2551837"/>
            <a:ext cx="9553194" cy="2308324"/>
          </a:xfrm>
          <a:prstGeom prst="rect">
            <a:avLst/>
          </a:prstGeom>
          <a:noFill/>
        </p:spPr>
        <p:txBody>
          <a:bodyPr wrap="square" rtlCol="0">
            <a:spAutoFit/>
          </a:bodyPr>
          <a:lstStyle/>
          <a:p>
            <a:pPr marL="342900" indent="-342900">
              <a:lnSpc>
                <a:spcPct val="150000"/>
              </a:lnSpc>
              <a:buFont typeface="+mj-lt"/>
              <a:buAutoNum type="arabicPeriod"/>
            </a:pPr>
            <a:r>
              <a:rPr lang="ja-JP" altLang="en-US" sz="2400" dirty="0" smtClean="0">
                <a:latin typeface="ＭＳ ゴシック" panose="020B0609070205080204" pitchFamily="49" charset="-128"/>
                <a:ea typeface="ＭＳ ゴシック" panose="020B0609070205080204" pitchFamily="49" charset="-128"/>
              </a:rPr>
              <a:t>集めたつぶやきを</a:t>
            </a:r>
            <a:r>
              <a:rPr lang="en-US" altLang="ja-JP" sz="2400" dirty="0" smtClean="0">
                <a:latin typeface="ＭＳ ゴシック" panose="020B0609070205080204" pitchFamily="49" charset="-128"/>
                <a:ea typeface="ＭＳ ゴシック" panose="020B0609070205080204" pitchFamily="49" charset="-128"/>
              </a:rPr>
              <a:t>Twitter</a:t>
            </a:r>
            <a:r>
              <a:rPr lang="ja-JP" altLang="en-US" sz="2400" dirty="0" smtClean="0">
                <a:latin typeface="ＭＳ ゴシック" panose="020B0609070205080204" pitchFamily="49" charset="-128"/>
                <a:ea typeface="ＭＳ ゴシック" panose="020B0609070205080204" pitchFamily="49" charset="-128"/>
              </a:rPr>
              <a:t>と</a:t>
            </a:r>
            <a:r>
              <a:rPr lang="en-US" altLang="ja-JP" sz="2400" dirty="0" smtClean="0">
                <a:latin typeface="ＭＳ ゴシック" panose="020B0609070205080204" pitchFamily="49" charset="-128"/>
                <a:ea typeface="ＭＳ ゴシック" panose="020B0609070205080204" pitchFamily="49" charset="-128"/>
              </a:rPr>
              <a:t>Mastodon</a:t>
            </a:r>
            <a:r>
              <a:rPr lang="ja-JP" altLang="en-US" sz="2400" dirty="0" smtClean="0">
                <a:latin typeface="ＭＳ ゴシック" panose="020B0609070205080204" pitchFamily="49" charset="-128"/>
                <a:ea typeface="ＭＳ ゴシック" panose="020B0609070205080204" pitchFamily="49" charset="-128"/>
              </a:rPr>
              <a:t>の</a:t>
            </a:r>
            <a:r>
              <a:rPr lang="en-US" altLang="ja-JP" sz="2400" dirty="0" smtClean="0">
                <a:latin typeface="ＭＳ ゴシック" panose="020B0609070205080204" pitchFamily="49" charset="-128"/>
                <a:ea typeface="ＭＳ ゴシック" panose="020B0609070205080204" pitchFamily="49" charset="-128"/>
              </a:rPr>
              <a:t>1</a:t>
            </a:r>
            <a:r>
              <a:rPr lang="ja-JP" altLang="en-US" sz="2400" dirty="0" err="1" smtClean="0">
                <a:latin typeface="ＭＳ ゴシック" panose="020B0609070205080204" pitchFamily="49" charset="-128"/>
                <a:ea typeface="ＭＳ ゴシック" panose="020B0609070205080204" pitchFamily="49" charset="-128"/>
              </a:rPr>
              <a:t>つの</a:t>
            </a:r>
            <a:r>
              <a:rPr lang="ja-JP" altLang="en-US" sz="2400" dirty="0" smtClean="0">
                <a:latin typeface="ＭＳ ゴシック" panose="020B0609070205080204" pitchFamily="49" charset="-128"/>
                <a:ea typeface="ＭＳ ゴシック" panose="020B0609070205080204" pitchFamily="49" charset="-128"/>
              </a:rPr>
              <a:t>インスタンスごとにファイルにする</a:t>
            </a:r>
            <a:endParaRPr lang="en-US" altLang="ja-JP" sz="2400" dirty="0" smtClean="0">
              <a:latin typeface="ＭＳ ゴシック" panose="020B0609070205080204" pitchFamily="49" charset="-128"/>
              <a:ea typeface="ＭＳ ゴシック" panose="020B0609070205080204" pitchFamily="49" charset="-128"/>
            </a:endParaRPr>
          </a:p>
          <a:p>
            <a:pPr marL="342900" indent="-342900">
              <a:lnSpc>
                <a:spcPct val="300000"/>
              </a:lnSpc>
              <a:buFont typeface="+mj-lt"/>
              <a:buAutoNum type="arabicPeriod"/>
            </a:pPr>
            <a:r>
              <a:rPr lang="ja-JP" altLang="en-US" sz="2400" dirty="0" smtClean="0">
                <a:latin typeface="ＭＳ ゴシック" panose="020B0609070205080204" pitchFamily="49" charset="-128"/>
                <a:ea typeface="ＭＳ ゴシック" panose="020B0609070205080204" pitchFamily="49" charset="-128"/>
              </a:rPr>
              <a:t>その</a:t>
            </a:r>
            <a:r>
              <a:rPr lang="ja-JP" altLang="en-US" sz="2400" dirty="0">
                <a:latin typeface="ＭＳ ゴシック" panose="020B0609070205080204" pitchFamily="49" charset="-128"/>
                <a:ea typeface="ＭＳ ゴシック" panose="020B0609070205080204" pitchFamily="49" charset="-128"/>
              </a:rPr>
              <a:t>ファイル</a:t>
            </a:r>
            <a:r>
              <a:rPr lang="ja-JP" altLang="en-US" sz="2400" dirty="0" smtClean="0">
                <a:latin typeface="ＭＳ ゴシック" panose="020B0609070205080204" pitchFamily="49" charset="-128"/>
                <a:ea typeface="ＭＳ ゴシック" panose="020B0609070205080204" pitchFamily="49" charset="-128"/>
              </a:rPr>
              <a:t>を</a:t>
            </a:r>
            <a:r>
              <a:rPr lang="en-US" altLang="ja-JP" sz="2400" dirty="0" smtClean="0">
                <a:latin typeface="ＭＳ ゴシック" panose="020B0609070205080204" pitchFamily="49" charset="-128"/>
                <a:ea typeface="ＭＳ ゴシック" panose="020B0609070205080204" pitchFamily="49" charset="-128"/>
              </a:rPr>
              <a:t>Word2vec</a:t>
            </a:r>
            <a:r>
              <a:rPr lang="ja-JP" altLang="en-US" sz="2400" dirty="0" smtClean="0">
                <a:latin typeface="ＭＳ ゴシック" panose="020B0609070205080204" pitchFamily="49" charset="-128"/>
                <a:ea typeface="ＭＳ ゴシック" panose="020B0609070205080204" pitchFamily="49" charset="-128"/>
              </a:rPr>
              <a:t>によってベクトル化する</a:t>
            </a:r>
            <a:endParaRPr lang="en-US" altLang="ja-JP" sz="2400" dirty="0" smtClean="0">
              <a:latin typeface="ＭＳ ゴシック" panose="020B0609070205080204" pitchFamily="49" charset="-128"/>
              <a:ea typeface="ＭＳ ゴシック" panose="020B0609070205080204" pitchFamily="49" charset="-128"/>
            </a:endParaRPr>
          </a:p>
        </p:txBody>
      </p:sp>
      <p:sp>
        <p:nvSpPr>
          <p:cNvPr id="6" name="テキスト ボックス 5"/>
          <p:cNvSpPr txBox="1"/>
          <p:nvPr/>
        </p:nvSpPr>
        <p:spPr>
          <a:xfrm>
            <a:off x="485775" y="1169631"/>
            <a:ext cx="5724644" cy="646331"/>
          </a:xfrm>
          <a:prstGeom prst="rect">
            <a:avLst/>
          </a:prstGeom>
          <a:noFill/>
        </p:spPr>
        <p:txBody>
          <a:bodyPr wrap="none" rtlCol="0">
            <a:spAutoFit/>
          </a:bodyPr>
          <a:lstStyle/>
          <a:p>
            <a:r>
              <a:rPr lang="ja-JP" altLang="en-US" sz="3600" dirty="0" smtClean="0">
                <a:latin typeface="ＭＳ ゴシック" panose="020B0609070205080204" pitchFamily="49" charset="-128"/>
                <a:ea typeface="ＭＳ ゴシック" panose="020B0609070205080204" pitchFamily="49" charset="-128"/>
              </a:rPr>
              <a:t>つぶやきをベクトル化</a:t>
            </a:r>
            <a:r>
              <a:rPr lang="ja-JP" altLang="en-US" sz="3600" dirty="0">
                <a:latin typeface="ＭＳ ゴシック" panose="020B0609070205080204" pitchFamily="49" charset="-128"/>
                <a:ea typeface="ＭＳ ゴシック" panose="020B0609070205080204" pitchFamily="49" charset="-128"/>
              </a:rPr>
              <a:t>する</a:t>
            </a:r>
          </a:p>
        </p:txBody>
      </p:sp>
      <p:sp>
        <p:nvSpPr>
          <p:cNvPr id="4" name="スライド番号プレースホルダー 3"/>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12</a:t>
            </a:fld>
            <a:endParaRPr kumimoji="1" lang="ja-JP" altLang="en-US">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76302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2596896" cy="707886"/>
          </a:xfrm>
          <a:prstGeom prst="rect">
            <a:avLst/>
          </a:prstGeom>
          <a:noFill/>
        </p:spPr>
        <p:txBody>
          <a:bodyPr wrap="square" rtlCol="0">
            <a:spAutoFit/>
          </a:bodyPr>
          <a:lstStyle/>
          <a:p>
            <a:r>
              <a:rPr lang="en-US" altLang="ja-JP" sz="4000" dirty="0">
                <a:latin typeface="ＭＳ ゴシック" panose="020B0609070205080204" pitchFamily="49" charset="-128"/>
                <a:ea typeface="ＭＳ ゴシック" panose="020B0609070205080204" pitchFamily="49" charset="-128"/>
              </a:rPr>
              <a:t>3</a:t>
            </a:r>
            <a:r>
              <a:rPr lang="en-US" altLang="ja-JP" sz="4000" dirty="0" smtClean="0">
                <a:latin typeface="ＭＳ ゴシック" panose="020B0609070205080204" pitchFamily="49" charset="-128"/>
                <a:ea typeface="ＭＳ ゴシック" panose="020B0609070205080204" pitchFamily="49" charset="-128"/>
              </a:rPr>
              <a:t>.</a:t>
            </a:r>
            <a:r>
              <a:rPr lang="ja-JP" altLang="en-US" sz="4000" dirty="0" smtClean="0">
                <a:latin typeface="ＭＳ ゴシック" panose="020B0609070205080204" pitchFamily="49" charset="-128"/>
                <a:ea typeface="ＭＳ ゴシック" panose="020B0609070205080204" pitchFamily="49" charset="-128"/>
              </a:rPr>
              <a:t>  手法</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テキスト ボックス 2"/>
          <p:cNvSpPr txBox="1"/>
          <p:nvPr/>
        </p:nvSpPr>
        <p:spPr>
          <a:xfrm>
            <a:off x="876680" y="2182465"/>
            <a:ext cx="9410319" cy="230832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ja-JP" altLang="en-US" sz="2400" dirty="0" smtClean="0">
                <a:latin typeface="ＭＳ ゴシック" panose="020B0609070205080204" pitchFamily="49" charset="-128"/>
                <a:ea typeface="ＭＳ ゴシック" panose="020B0609070205080204" pitchFamily="49" charset="-128"/>
              </a:rPr>
              <a:t>自然言語処理の手法の１つである</a:t>
            </a:r>
            <a:endParaRPr lang="en-US" altLang="ja-JP" sz="2400" dirty="0" smtClean="0">
              <a:latin typeface="ＭＳ ゴシック" panose="020B0609070205080204" pitchFamily="49" charset="-128"/>
              <a:ea typeface="ＭＳ ゴシック" panose="020B0609070205080204" pitchFamily="49" charset="-128"/>
            </a:endParaRPr>
          </a:p>
          <a:p>
            <a:pPr marL="342900" indent="-342900">
              <a:lnSpc>
                <a:spcPct val="200000"/>
              </a:lnSpc>
              <a:buFont typeface="Arial" panose="020B0604020202020204" pitchFamily="34" charset="0"/>
              <a:buChar char="•"/>
            </a:pPr>
            <a:r>
              <a:rPr lang="ja-JP" altLang="en-US" sz="2400" dirty="0" smtClean="0">
                <a:latin typeface="ＭＳ ゴシック" panose="020B0609070205080204" pitchFamily="49" charset="-128"/>
                <a:ea typeface="ＭＳ ゴシック" panose="020B0609070205080204" pitchFamily="49" charset="-128"/>
              </a:rPr>
              <a:t>単語の意味をベクトル表現ができる</a:t>
            </a:r>
            <a:endParaRPr lang="en-US" altLang="ja-JP" sz="2400" dirty="0" smtClean="0">
              <a:latin typeface="ＭＳ ゴシック" panose="020B0609070205080204" pitchFamily="49" charset="-128"/>
              <a:ea typeface="ＭＳ ゴシック" panose="020B0609070205080204" pitchFamily="49" charset="-128"/>
            </a:endParaRPr>
          </a:p>
          <a:p>
            <a:pPr marL="342900" indent="-342900">
              <a:lnSpc>
                <a:spcPct val="200000"/>
              </a:lnSpc>
              <a:buFont typeface="Arial" panose="020B0604020202020204" pitchFamily="34" charset="0"/>
              <a:buChar char="•"/>
            </a:pPr>
            <a:r>
              <a:rPr lang="ja-JP" altLang="en-US" sz="2400" dirty="0" smtClean="0">
                <a:latin typeface="ＭＳ ゴシック" panose="020B0609070205080204" pitchFamily="49" charset="-128"/>
                <a:ea typeface="ＭＳ ゴシック" panose="020B0609070205080204" pitchFamily="49" charset="-128"/>
              </a:rPr>
              <a:t>単語同士の足し算や引き算ができるようになる</a:t>
            </a:r>
            <a:endParaRPr lang="en-US" altLang="ja-JP" sz="2400" dirty="0" smtClean="0">
              <a:latin typeface="ＭＳ ゴシック" panose="020B0609070205080204" pitchFamily="49" charset="-128"/>
              <a:ea typeface="ＭＳ ゴシック" panose="020B0609070205080204" pitchFamily="49" charset="-128"/>
            </a:endParaRPr>
          </a:p>
        </p:txBody>
      </p:sp>
      <p:sp>
        <p:nvSpPr>
          <p:cNvPr id="6" name="テキスト ボックス 5"/>
          <p:cNvSpPr txBox="1"/>
          <p:nvPr/>
        </p:nvSpPr>
        <p:spPr>
          <a:xfrm>
            <a:off x="485775" y="1169631"/>
            <a:ext cx="2954655" cy="646331"/>
          </a:xfrm>
          <a:prstGeom prst="rect">
            <a:avLst/>
          </a:prstGeom>
          <a:noFill/>
        </p:spPr>
        <p:txBody>
          <a:bodyPr wrap="none" rtlCol="0">
            <a:spAutoFit/>
          </a:bodyPr>
          <a:lstStyle/>
          <a:p>
            <a:r>
              <a:rPr lang="en-US" altLang="ja-JP" sz="3600" dirty="0" smtClean="0">
                <a:latin typeface="ＭＳ ゴシック" panose="020B0609070205080204" pitchFamily="49" charset="-128"/>
                <a:ea typeface="ＭＳ ゴシック" panose="020B0609070205080204" pitchFamily="49" charset="-128"/>
              </a:rPr>
              <a:t>Word2vec</a:t>
            </a:r>
            <a:r>
              <a:rPr lang="ja-JP" altLang="en-US" sz="3600" dirty="0" smtClean="0">
                <a:latin typeface="ＭＳ ゴシック" panose="020B0609070205080204" pitchFamily="49" charset="-128"/>
                <a:ea typeface="ＭＳ ゴシック" panose="020B0609070205080204" pitchFamily="49" charset="-128"/>
              </a:rPr>
              <a:t>とは</a:t>
            </a:r>
            <a:endParaRPr lang="ja-JP" altLang="en-US" sz="3600" dirty="0">
              <a:latin typeface="ＭＳ ゴシック" panose="020B0609070205080204" pitchFamily="49" charset="-128"/>
              <a:ea typeface="ＭＳ ゴシック" panose="020B0609070205080204" pitchFamily="49" charset="-128"/>
            </a:endParaRPr>
          </a:p>
        </p:txBody>
      </p:sp>
      <p:sp>
        <p:nvSpPr>
          <p:cNvPr id="4" name="正方形/長方形 3"/>
          <p:cNvSpPr/>
          <p:nvPr/>
        </p:nvSpPr>
        <p:spPr>
          <a:xfrm>
            <a:off x="5075220" y="5348310"/>
            <a:ext cx="6278580" cy="523220"/>
          </a:xfrm>
          <a:prstGeom prst="rect">
            <a:avLst/>
          </a:prstGeom>
        </p:spPr>
        <p:txBody>
          <a:bodyPr wrap="square">
            <a:spAutoFit/>
          </a:bodyPr>
          <a:lstStyle/>
          <a:p>
            <a:r>
              <a:rPr lang="ja-JP" altLang="en-US" sz="2800" i="0" dirty="0" smtClean="0">
                <a:solidFill>
                  <a:srgbClr val="212121"/>
                </a:solidFill>
                <a:effectLst/>
                <a:latin typeface="ＭＳ ゴシック" panose="020B0609070205080204" pitchFamily="49" charset="-128"/>
                <a:ea typeface="ＭＳ ゴシック" panose="020B0609070205080204" pitchFamily="49" charset="-128"/>
              </a:rPr>
              <a:t>「王様」</a:t>
            </a:r>
            <a:r>
              <a:rPr lang="en-US" altLang="ja-JP" sz="2800" i="0" dirty="0" smtClean="0">
                <a:solidFill>
                  <a:srgbClr val="212121"/>
                </a:solidFill>
                <a:effectLst/>
                <a:latin typeface="ＭＳ ゴシック" panose="020B0609070205080204" pitchFamily="49" charset="-128"/>
                <a:ea typeface="ＭＳ ゴシック" panose="020B0609070205080204" pitchFamily="49" charset="-128"/>
              </a:rPr>
              <a:t>- </a:t>
            </a:r>
            <a:r>
              <a:rPr lang="ja-JP" altLang="en-US" sz="2800" i="0" dirty="0" smtClean="0">
                <a:solidFill>
                  <a:srgbClr val="212121"/>
                </a:solidFill>
                <a:effectLst/>
                <a:latin typeface="ＭＳ ゴシック" panose="020B0609070205080204" pitchFamily="49" charset="-128"/>
                <a:ea typeface="ＭＳ ゴシック" panose="020B0609070205080204" pitchFamily="49" charset="-128"/>
              </a:rPr>
              <a:t>「男」</a:t>
            </a:r>
            <a:r>
              <a:rPr lang="en-US" altLang="ja-JP" sz="2800" i="0" dirty="0" smtClean="0">
                <a:solidFill>
                  <a:srgbClr val="212121"/>
                </a:solidFill>
                <a:effectLst/>
                <a:latin typeface="ＭＳ ゴシック" panose="020B0609070205080204" pitchFamily="49" charset="-128"/>
                <a:ea typeface="ＭＳ ゴシック" panose="020B0609070205080204" pitchFamily="49" charset="-128"/>
              </a:rPr>
              <a:t>+ </a:t>
            </a:r>
            <a:r>
              <a:rPr lang="ja-JP" altLang="en-US" sz="2800" i="0" dirty="0" smtClean="0">
                <a:solidFill>
                  <a:srgbClr val="212121"/>
                </a:solidFill>
                <a:effectLst/>
                <a:latin typeface="ＭＳ ゴシック" panose="020B0609070205080204" pitchFamily="49" charset="-128"/>
                <a:ea typeface="ＭＳ ゴシック" panose="020B0609070205080204" pitchFamily="49" charset="-128"/>
              </a:rPr>
              <a:t>「女」</a:t>
            </a:r>
            <a:r>
              <a:rPr lang="en-US" altLang="ja-JP" sz="2800" i="0" dirty="0" smtClean="0">
                <a:solidFill>
                  <a:srgbClr val="212121"/>
                </a:solidFill>
                <a:effectLst/>
                <a:latin typeface="ＭＳ ゴシック" panose="020B0609070205080204" pitchFamily="49" charset="-128"/>
                <a:ea typeface="ＭＳ ゴシック" panose="020B0609070205080204" pitchFamily="49" charset="-128"/>
              </a:rPr>
              <a:t>= </a:t>
            </a:r>
            <a:r>
              <a:rPr lang="ja-JP" altLang="en-US" sz="2800" i="0" dirty="0" smtClean="0">
                <a:solidFill>
                  <a:srgbClr val="212121"/>
                </a:solidFill>
                <a:effectLst/>
                <a:latin typeface="ＭＳ ゴシック" panose="020B0609070205080204" pitchFamily="49" charset="-128"/>
                <a:ea typeface="ＭＳ ゴシック" panose="020B0609070205080204" pitchFamily="49" charset="-128"/>
              </a:rPr>
              <a:t>「女王」</a:t>
            </a:r>
            <a:endParaRPr lang="ja-JP" altLang="en-US" sz="2800" i="0" dirty="0">
              <a:solidFill>
                <a:srgbClr val="212121"/>
              </a:solidFill>
              <a:effectLst/>
              <a:latin typeface="ＭＳ ゴシック" panose="020B0609070205080204" pitchFamily="49" charset="-128"/>
              <a:ea typeface="ＭＳ ゴシック" panose="020B0609070205080204" pitchFamily="49" charset="-128"/>
            </a:endParaRPr>
          </a:p>
        </p:txBody>
      </p:sp>
      <p:sp>
        <p:nvSpPr>
          <p:cNvPr id="5" name="スライド番号プレースホルダー 4"/>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13</a:t>
            </a:fld>
            <a:endParaRPr kumimoji="1" lang="ja-JP" altLang="en-US">
              <a:latin typeface="ＭＳ ゴシック" panose="020B0609070205080204" pitchFamily="49" charset="-128"/>
              <a:ea typeface="ＭＳ ゴシック" panose="020B0609070205080204" pitchFamily="49"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612906335"/>
              </p:ext>
            </p:extLst>
          </p:nvPr>
        </p:nvGraphicFramePr>
        <p:xfrm>
          <a:off x="876680" y="4863490"/>
          <a:ext cx="3837052" cy="1492860"/>
        </p:xfrm>
        <a:graphic>
          <a:graphicData uri="http://schemas.openxmlformats.org/drawingml/2006/table">
            <a:tbl>
              <a:tblPr/>
              <a:tblGrid>
                <a:gridCol w="959263">
                  <a:extLst>
                    <a:ext uri="{9D8B030D-6E8A-4147-A177-3AD203B41FA5}">
                      <a16:colId xmlns:a16="http://schemas.microsoft.com/office/drawing/2014/main" val="1126752842"/>
                    </a:ext>
                  </a:extLst>
                </a:gridCol>
                <a:gridCol w="959263">
                  <a:extLst>
                    <a:ext uri="{9D8B030D-6E8A-4147-A177-3AD203B41FA5}">
                      <a16:colId xmlns:a16="http://schemas.microsoft.com/office/drawing/2014/main" val="1467698835"/>
                    </a:ext>
                  </a:extLst>
                </a:gridCol>
                <a:gridCol w="959263">
                  <a:extLst>
                    <a:ext uri="{9D8B030D-6E8A-4147-A177-3AD203B41FA5}">
                      <a16:colId xmlns:a16="http://schemas.microsoft.com/office/drawing/2014/main" val="2027185803"/>
                    </a:ext>
                  </a:extLst>
                </a:gridCol>
                <a:gridCol w="959263">
                  <a:extLst>
                    <a:ext uri="{9D8B030D-6E8A-4147-A177-3AD203B41FA5}">
                      <a16:colId xmlns:a16="http://schemas.microsoft.com/office/drawing/2014/main" val="2654235302"/>
                    </a:ext>
                  </a:extLst>
                </a:gridCol>
              </a:tblGrid>
              <a:tr h="373215">
                <a:tc>
                  <a:txBody>
                    <a:bodyPr/>
                    <a:lstStyle/>
                    <a:p>
                      <a:pPr algn="ctr"/>
                      <a:r>
                        <a:rPr lang="ja-JP" altLang="en-US" dirty="0">
                          <a:effectLst/>
                        </a:rPr>
                        <a:t>単語</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pPr algn="ctr"/>
                      <a:r>
                        <a:rPr lang="ja-JP" altLang="en-US" dirty="0">
                          <a:effectLst/>
                        </a:rPr>
                        <a:t>大きさ</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pPr algn="ctr"/>
                      <a:r>
                        <a:rPr lang="ja-JP" altLang="en-US" dirty="0">
                          <a:effectLst/>
                        </a:rPr>
                        <a:t>甘さ</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pPr algn="ctr"/>
                      <a:r>
                        <a:rPr lang="ja-JP" altLang="en-US">
                          <a:effectLst/>
                        </a:rPr>
                        <a:t>黄色さ</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FAFA"/>
                    </a:solidFill>
                  </a:tcPr>
                </a:tc>
                <a:extLst>
                  <a:ext uri="{0D108BD9-81ED-4DB2-BD59-A6C34878D82A}">
                    <a16:rowId xmlns:a16="http://schemas.microsoft.com/office/drawing/2014/main" val="1252018730"/>
                  </a:ext>
                </a:extLst>
              </a:tr>
              <a:tr h="373215">
                <a:tc>
                  <a:txBody>
                    <a:bodyPr/>
                    <a:lstStyle/>
                    <a:p>
                      <a:pPr algn="ctr"/>
                      <a:r>
                        <a:rPr lang="ja-JP" altLang="en-US">
                          <a:effectLst/>
                        </a:rPr>
                        <a:t>りんご</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dirty="0">
                          <a:effectLst/>
                        </a:rPr>
                        <a:t>0.23</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dirty="0">
                          <a:effectLst/>
                        </a:rPr>
                        <a:t>0.42</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a:effectLst/>
                        </a:rPr>
                        <a:t>0.02</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0112949"/>
                  </a:ext>
                </a:extLst>
              </a:tr>
              <a:tr h="373215">
                <a:tc>
                  <a:txBody>
                    <a:bodyPr/>
                    <a:lstStyle/>
                    <a:p>
                      <a:pPr algn="ctr"/>
                      <a:r>
                        <a:rPr lang="ja-JP" altLang="en-US">
                          <a:effectLst/>
                        </a:rPr>
                        <a:t>バナナ</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a:effectLst/>
                        </a:rPr>
                        <a:t>0.21</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dirty="0">
                          <a:effectLst/>
                        </a:rPr>
                        <a:t>0.73</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dirty="0">
                          <a:effectLst/>
                        </a:rPr>
                        <a:t>0.94</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8588670"/>
                  </a:ext>
                </a:extLst>
              </a:tr>
              <a:tr h="373215">
                <a:tc>
                  <a:txBody>
                    <a:bodyPr/>
                    <a:lstStyle/>
                    <a:p>
                      <a:pPr algn="ctr"/>
                      <a:r>
                        <a:rPr lang="ja-JP" altLang="en-US">
                          <a:effectLst/>
                        </a:rPr>
                        <a:t>車</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a:effectLst/>
                        </a:rPr>
                        <a:t>0.89</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a:effectLst/>
                        </a:rPr>
                        <a:t>0.04</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dirty="0">
                          <a:effectLst/>
                        </a:rPr>
                        <a:t>0.10</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546351"/>
                  </a:ext>
                </a:extLst>
              </a:tr>
            </a:tbl>
          </a:graphicData>
        </a:graphic>
      </p:graphicFrame>
    </p:spTree>
    <p:extLst>
      <p:ext uri="{BB962C8B-B14F-4D97-AF65-F5344CB8AC3E}">
        <p14:creationId xmlns:p14="http://schemas.microsoft.com/office/powerpoint/2010/main" val="825824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796" y="1344167"/>
            <a:ext cx="4528884" cy="4526353"/>
          </a:xfrm>
          <a:prstGeom prst="rect">
            <a:avLst/>
          </a:prstGeom>
        </p:spPr>
      </p:pic>
      <p:sp>
        <p:nvSpPr>
          <p:cNvPr id="4" name="テキスト ボックス 3"/>
          <p:cNvSpPr txBox="1"/>
          <p:nvPr/>
        </p:nvSpPr>
        <p:spPr>
          <a:xfrm>
            <a:off x="0" y="0"/>
            <a:ext cx="2596896" cy="707886"/>
          </a:xfrm>
          <a:prstGeom prst="rect">
            <a:avLst/>
          </a:prstGeom>
          <a:noFill/>
        </p:spPr>
        <p:txBody>
          <a:bodyPr wrap="square" rtlCol="0">
            <a:spAutoFit/>
          </a:bodyPr>
          <a:lstStyle/>
          <a:p>
            <a:r>
              <a:rPr lang="en-US" altLang="ja-JP" sz="4000" dirty="0" smtClean="0">
                <a:latin typeface="ＭＳ ゴシック" panose="020B0609070205080204" pitchFamily="49" charset="-128"/>
                <a:ea typeface="ＭＳ ゴシック" panose="020B0609070205080204" pitchFamily="49" charset="-128"/>
              </a:rPr>
              <a:t>4.</a:t>
            </a:r>
            <a:r>
              <a:rPr lang="ja-JP" altLang="en-US" sz="4000" dirty="0" smtClean="0">
                <a:latin typeface="ＭＳ ゴシック" panose="020B0609070205080204" pitchFamily="49" charset="-128"/>
                <a:ea typeface="ＭＳ ゴシック" panose="020B0609070205080204" pitchFamily="49" charset="-128"/>
              </a:rPr>
              <a:t>  結果</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6" name="正方形/長方形 5"/>
          <p:cNvSpPr/>
          <p:nvPr/>
        </p:nvSpPr>
        <p:spPr>
          <a:xfrm>
            <a:off x="1066450" y="5870520"/>
            <a:ext cx="3819525" cy="415498"/>
          </a:xfrm>
          <a:prstGeom prst="rect">
            <a:avLst/>
          </a:prstGeom>
        </p:spPr>
        <p:txBody>
          <a:bodyPr wrap="square">
            <a:spAutoFit/>
          </a:bodyPr>
          <a:lstStyle/>
          <a:p>
            <a:pPr algn="ctr"/>
            <a:r>
              <a:rPr lang="en-US" altLang="ja-JP" sz="1050" dirty="0" smtClean="0">
                <a:latin typeface="ＭＳ ゴシック" panose="020B0609070205080204" pitchFamily="49" charset="-128"/>
                <a:ea typeface="ＭＳ ゴシック" panose="020B0609070205080204" pitchFamily="49" charset="-128"/>
              </a:rPr>
              <a:t>Twitter</a:t>
            </a:r>
            <a:r>
              <a:rPr lang="ja-JP" altLang="en-US" sz="1050" dirty="0" smtClean="0">
                <a:latin typeface="ＭＳ ゴシック" panose="020B0609070205080204" pitchFamily="49" charset="-128"/>
                <a:ea typeface="ＭＳ ゴシック" panose="020B0609070205080204" pitchFamily="49" charset="-128"/>
              </a:rPr>
              <a:t>とサッカーの話題が中心のインスタンスを</a:t>
            </a:r>
            <a:endParaRPr lang="en-US" altLang="ja-JP" sz="1050" dirty="0" smtClean="0">
              <a:latin typeface="ＭＳ ゴシック" panose="020B0609070205080204" pitchFamily="49" charset="-128"/>
              <a:ea typeface="ＭＳ ゴシック" panose="020B0609070205080204" pitchFamily="49" charset="-128"/>
            </a:endParaRPr>
          </a:p>
          <a:p>
            <a:pPr algn="ctr"/>
            <a:r>
              <a:rPr lang="ja-JP" altLang="en-US" sz="1050" dirty="0" smtClean="0">
                <a:latin typeface="ＭＳ ゴシック" panose="020B0609070205080204" pitchFamily="49" charset="-128"/>
                <a:ea typeface="ＭＳ ゴシック" panose="020B0609070205080204" pitchFamily="49" charset="-128"/>
              </a:rPr>
              <a:t>主成分分析をした</a:t>
            </a:r>
            <a:r>
              <a:rPr lang="en-US" altLang="ja-JP" sz="1050" dirty="0" err="1" smtClean="0">
                <a:latin typeface="ＭＳ ゴシック" panose="020B0609070205080204" pitchFamily="49" charset="-128"/>
                <a:ea typeface="ＭＳ ゴシック" panose="020B0609070205080204" pitchFamily="49" charset="-128"/>
              </a:rPr>
              <a:t>biplot</a:t>
            </a:r>
            <a:endParaRPr lang="ja-JP" altLang="en-US" sz="1050" dirty="0">
              <a:latin typeface="ＭＳ ゴシック" panose="020B0609070205080204" pitchFamily="49" charset="-128"/>
              <a:ea typeface="ＭＳ ゴシック" panose="020B0609070205080204" pitchFamily="49"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923707976"/>
              </p:ext>
            </p:extLst>
          </p:nvPr>
        </p:nvGraphicFramePr>
        <p:xfrm>
          <a:off x="5440680" y="1344167"/>
          <a:ext cx="6162675" cy="2171700"/>
        </p:xfrm>
        <a:graphic>
          <a:graphicData uri="http://schemas.openxmlformats.org/drawingml/2006/table">
            <a:tbl>
              <a:tblPr>
                <a:tableStyleId>{5C22544A-7EE6-4342-B048-85BDC9FD1C3A}</a:tableStyleId>
              </a:tblPr>
              <a:tblGrid>
                <a:gridCol w="2080146">
                  <a:extLst>
                    <a:ext uri="{9D8B030D-6E8A-4147-A177-3AD203B41FA5}">
                      <a16:colId xmlns:a16="http://schemas.microsoft.com/office/drawing/2014/main" val="2323936469"/>
                    </a:ext>
                  </a:extLst>
                </a:gridCol>
                <a:gridCol w="1360843">
                  <a:extLst>
                    <a:ext uri="{9D8B030D-6E8A-4147-A177-3AD203B41FA5}">
                      <a16:colId xmlns:a16="http://schemas.microsoft.com/office/drawing/2014/main" val="1858861332"/>
                    </a:ext>
                  </a:extLst>
                </a:gridCol>
                <a:gridCol w="1360843">
                  <a:extLst>
                    <a:ext uri="{9D8B030D-6E8A-4147-A177-3AD203B41FA5}">
                      <a16:colId xmlns:a16="http://schemas.microsoft.com/office/drawing/2014/main" val="2867774726"/>
                    </a:ext>
                  </a:extLst>
                </a:gridCol>
                <a:gridCol w="1360843">
                  <a:extLst>
                    <a:ext uri="{9D8B030D-6E8A-4147-A177-3AD203B41FA5}">
                      <a16:colId xmlns:a16="http://schemas.microsoft.com/office/drawing/2014/main" val="1948023428"/>
                    </a:ext>
                  </a:extLst>
                </a:gridCol>
              </a:tblGrid>
              <a:tr h="736696">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800" u="none" strike="noStrike" dirty="0">
                          <a:effectLst/>
                        </a:rPr>
                        <a:t>第１主成分</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800" u="none" strike="noStrike" dirty="0">
                          <a:effectLst/>
                        </a:rPr>
                        <a:t>第２主成分</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800" u="none" strike="noStrike" dirty="0">
                          <a:effectLst/>
                        </a:rPr>
                        <a:t>第３主成分</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0637979"/>
                  </a:ext>
                </a:extLst>
              </a:tr>
              <a:tr h="717502">
                <a:tc>
                  <a:txBody>
                    <a:bodyPr/>
                    <a:lstStyle/>
                    <a:p>
                      <a:pPr algn="ctr" fontAlgn="ctr"/>
                      <a:r>
                        <a:rPr lang="en-US" sz="1600" u="none" strike="noStrike" dirty="0">
                          <a:effectLst/>
                        </a:rPr>
                        <a:t>mstdn-football.jp</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a:effectLst/>
                        </a:rPr>
                        <a:t>4.294551</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ja-JP" sz="2000" u="none" strike="noStrike" dirty="0">
                          <a:effectLst/>
                        </a:rPr>
                        <a:t>3.575886</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a:effectLst/>
                        </a:rPr>
                        <a:t>3.98415</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6028868"/>
                  </a:ext>
                </a:extLst>
              </a:tr>
              <a:tr h="717502">
                <a:tc>
                  <a:txBody>
                    <a:bodyPr/>
                    <a:lstStyle/>
                    <a:p>
                      <a:pPr algn="ctr" fontAlgn="ctr"/>
                      <a:r>
                        <a:rPr lang="en-US" altLang="ja-JP" sz="1600" u="none" strike="noStrike" dirty="0" smtClean="0">
                          <a:effectLst/>
                        </a:rPr>
                        <a:t>T</a:t>
                      </a:r>
                      <a:r>
                        <a:rPr lang="en-US" sz="1600" u="none" strike="noStrike" dirty="0" smtClean="0">
                          <a:effectLst/>
                        </a:rPr>
                        <a:t>witter</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a:effectLst/>
                        </a:rPr>
                        <a:t>5.580724</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a:effectLst/>
                        </a:rPr>
                        <a:t>4.976539</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a:effectLst/>
                        </a:rPr>
                        <a:t>3.296605</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6013815"/>
                  </a:ext>
                </a:extLst>
              </a:tr>
            </a:tbl>
          </a:graphicData>
        </a:graphic>
      </p:graphicFrame>
      <p:sp>
        <p:nvSpPr>
          <p:cNvPr id="16" name="楕円 15"/>
          <p:cNvSpPr/>
          <p:nvPr/>
        </p:nvSpPr>
        <p:spPr>
          <a:xfrm>
            <a:off x="10514646" y="2924175"/>
            <a:ext cx="1114426" cy="447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7" name="楕円 16"/>
          <p:cNvSpPr/>
          <p:nvPr/>
        </p:nvSpPr>
        <p:spPr>
          <a:xfrm>
            <a:off x="9149714" y="2206178"/>
            <a:ext cx="1114426" cy="447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8" name="楕円 17"/>
          <p:cNvSpPr/>
          <p:nvPr/>
        </p:nvSpPr>
        <p:spPr>
          <a:xfrm>
            <a:off x="7810499" y="2206179"/>
            <a:ext cx="1114426" cy="447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9" name="角丸四角形 18"/>
          <p:cNvSpPr/>
          <p:nvPr/>
        </p:nvSpPr>
        <p:spPr>
          <a:xfrm>
            <a:off x="5440680" y="3848101"/>
            <a:ext cx="6162675" cy="25082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2400" dirty="0">
                <a:solidFill>
                  <a:schemeClr val="tx1"/>
                </a:solidFill>
                <a:latin typeface="ＭＳ ゴシック" panose="020B0609070205080204" pitchFamily="49" charset="-128"/>
                <a:ea typeface="ＭＳ ゴシック" panose="020B0609070205080204" pitchFamily="49" charset="-128"/>
              </a:rPr>
              <a:t>第１</a:t>
            </a:r>
            <a:r>
              <a:rPr lang="ja-JP" altLang="en-US" sz="2400" dirty="0" smtClean="0">
                <a:solidFill>
                  <a:schemeClr val="tx1"/>
                </a:solidFill>
                <a:latin typeface="ＭＳ ゴシック" panose="020B0609070205080204" pitchFamily="49" charset="-128"/>
                <a:ea typeface="ＭＳ ゴシック" panose="020B0609070205080204" pitchFamily="49" charset="-128"/>
              </a:rPr>
              <a:t>主成分と</a:t>
            </a:r>
            <a:r>
              <a:rPr lang="ja-JP" altLang="en-US" sz="2400" dirty="0">
                <a:solidFill>
                  <a:schemeClr val="tx1"/>
                </a:solidFill>
                <a:latin typeface="ＭＳ ゴシック" panose="020B0609070205080204" pitchFamily="49" charset="-128"/>
                <a:ea typeface="ＭＳ ゴシック" panose="020B0609070205080204" pitchFamily="49" charset="-128"/>
              </a:rPr>
              <a:t>第２</a:t>
            </a:r>
            <a:r>
              <a:rPr lang="ja-JP" altLang="en-US" sz="2400" dirty="0" smtClean="0">
                <a:solidFill>
                  <a:schemeClr val="tx1"/>
                </a:solidFill>
                <a:latin typeface="ＭＳ ゴシック" panose="020B0609070205080204" pitchFamily="49" charset="-128"/>
                <a:ea typeface="ＭＳ ゴシック" panose="020B0609070205080204" pitchFamily="49" charset="-128"/>
              </a:rPr>
              <a:t>主成分の標準偏差は</a:t>
            </a:r>
            <a:endParaRPr lang="en-US" altLang="ja-JP" sz="2400" dirty="0">
              <a:solidFill>
                <a:schemeClr val="tx1"/>
              </a:solidFill>
              <a:latin typeface="ＭＳ ゴシック" panose="020B0609070205080204" pitchFamily="49" charset="-128"/>
              <a:ea typeface="ＭＳ ゴシック" panose="020B0609070205080204" pitchFamily="49" charset="-128"/>
            </a:endParaRPr>
          </a:p>
          <a:p>
            <a:pPr fontAlgn="ctr"/>
            <a:r>
              <a:rPr lang="en-US" altLang="ja-JP" sz="2400" dirty="0" smtClean="0">
                <a:solidFill>
                  <a:schemeClr val="tx1"/>
                </a:solidFill>
                <a:latin typeface="ＭＳ ゴシック" panose="020B0609070205080204" pitchFamily="49" charset="-128"/>
                <a:ea typeface="ＭＳ ゴシック" panose="020B0609070205080204" pitchFamily="49" charset="-128"/>
              </a:rPr>
              <a:t>mstdn-football.jp</a:t>
            </a:r>
            <a:r>
              <a:rPr lang="ja-JP" altLang="en-US" sz="2400" dirty="0" smtClean="0">
                <a:solidFill>
                  <a:schemeClr val="tx1"/>
                </a:solidFill>
                <a:latin typeface="ＭＳ ゴシック" panose="020B0609070205080204" pitchFamily="49" charset="-128"/>
                <a:ea typeface="ＭＳ ゴシック" panose="020B0609070205080204" pitchFamily="49" charset="-128"/>
              </a:rPr>
              <a:t>がバラつきが小さい</a:t>
            </a:r>
            <a:endParaRPr lang="en-US" altLang="ja-JP" sz="2400" dirty="0" smtClean="0">
              <a:solidFill>
                <a:schemeClr val="tx1"/>
              </a:solidFill>
              <a:latin typeface="ＭＳ ゴシック" panose="020B0609070205080204" pitchFamily="49" charset="-128"/>
              <a:ea typeface="ＭＳ ゴシック" panose="020B0609070205080204" pitchFamily="49" charset="-128"/>
            </a:endParaRPr>
          </a:p>
          <a:p>
            <a:pPr fontAlgn="ctr"/>
            <a:endParaRPr lang="en-US" altLang="ja-JP" sz="2400" dirty="0" smtClean="0">
              <a:solidFill>
                <a:schemeClr val="tx1"/>
              </a:solidFill>
              <a:latin typeface="ＭＳ ゴシック" panose="020B0609070205080204" pitchFamily="49" charset="-128"/>
              <a:ea typeface="ＭＳ ゴシック" panose="020B0609070205080204" pitchFamily="49" charset="-128"/>
            </a:endParaRPr>
          </a:p>
          <a:p>
            <a:pPr fontAlgn="ctr"/>
            <a:r>
              <a:rPr lang="ja-JP" altLang="en-US" sz="2400" dirty="0" smtClean="0">
                <a:solidFill>
                  <a:schemeClr val="tx1"/>
                </a:solidFill>
                <a:latin typeface="ＭＳ ゴシック" panose="020B0609070205080204" pitchFamily="49" charset="-128"/>
                <a:ea typeface="ＭＳ ゴシック" panose="020B0609070205080204" pitchFamily="49" charset="-128"/>
              </a:rPr>
              <a:t>第３主成分の標準偏差は</a:t>
            </a:r>
            <a:endParaRPr lang="en-US" altLang="ja-JP" sz="2400" dirty="0" smtClean="0">
              <a:solidFill>
                <a:schemeClr val="tx1"/>
              </a:solidFill>
              <a:latin typeface="ＭＳ ゴシック" panose="020B0609070205080204" pitchFamily="49" charset="-128"/>
              <a:ea typeface="ＭＳ ゴシック" panose="020B0609070205080204" pitchFamily="49" charset="-128"/>
            </a:endParaRPr>
          </a:p>
          <a:p>
            <a:pPr fontAlgn="ctr"/>
            <a:r>
              <a:rPr lang="en-US" altLang="ja-JP" sz="2400" dirty="0" smtClean="0">
                <a:solidFill>
                  <a:schemeClr val="tx1"/>
                </a:solidFill>
                <a:latin typeface="ＭＳ ゴシック" panose="020B0609070205080204" pitchFamily="49" charset="-128"/>
                <a:ea typeface="ＭＳ ゴシック" panose="020B0609070205080204" pitchFamily="49" charset="-128"/>
              </a:rPr>
              <a:t>Twitter</a:t>
            </a:r>
            <a:r>
              <a:rPr lang="ja-JP" altLang="en-US" sz="2400" dirty="0" smtClean="0">
                <a:solidFill>
                  <a:schemeClr val="tx1"/>
                </a:solidFill>
                <a:latin typeface="ＭＳ ゴシック" panose="020B0609070205080204" pitchFamily="49" charset="-128"/>
                <a:ea typeface="ＭＳ ゴシック" panose="020B0609070205080204" pitchFamily="49" charset="-128"/>
              </a:rPr>
              <a:t>がバラつきが小さい</a:t>
            </a:r>
            <a:endParaRPr lang="en-US" altLang="ja-JP" sz="2400" dirty="0">
              <a:solidFill>
                <a:schemeClr val="tx1"/>
              </a:solidFill>
              <a:latin typeface="ＭＳ ゴシック" panose="020B0609070205080204" pitchFamily="49" charset="-128"/>
              <a:ea typeface="ＭＳ ゴシック" panose="020B0609070205080204" pitchFamily="49" charset="-128"/>
            </a:endParaRPr>
          </a:p>
        </p:txBody>
      </p:sp>
      <p:sp>
        <p:nvSpPr>
          <p:cNvPr id="22" name="スライド番号プレースホルダー 21"/>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14</a:t>
            </a:fld>
            <a:endParaRPr kumimoji="1" lang="ja-JP" altLang="en-US">
              <a:latin typeface="ＭＳ ゴシック" panose="020B0609070205080204" pitchFamily="49" charset="-128"/>
              <a:ea typeface="ＭＳ ゴシック" panose="020B0609070205080204" pitchFamily="49" charset="-128"/>
            </a:endParaRPr>
          </a:p>
        </p:txBody>
      </p:sp>
      <p:sp>
        <p:nvSpPr>
          <p:cNvPr id="24" name="正方形/長方形 23"/>
          <p:cNvSpPr/>
          <p:nvPr/>
        </p:nvSpPr>
        <p:spPr>
          <a:xfrm>
            <a:off x="5440680" y="636281"/>
            <a:ext cx="1826141" cy="584775"/>
          </a:xfrm>
          <a:prstGeom prst="rect">
            <a:avLst/>
          </a:prstGeom>
        </p:spPr>
        <p:txBody>
          <a:bodyPr wrap="none">
            <a:spAutoFit/>
          </a:bodyPr>
          <a:lstStyle/>
          <a:p>
            <a:r>
              <a:rPr lang="ja-JP" altLang="en-US" sz="3200" dirty="0">
                <a:latin typeface="ＭＳ ゴシック" panose="020B0609070205080204" pitchFamily="49" charset="-128"/>
                <a:ea typeface="ＭＳ ゴシック" panose="020B0609070205080204" pitchFamily="49" charset="-128"/>
              </a:rPr>
              <a:t>標準偏差</a:t>
            </a:r>
            <a:endParaRPr lang="ja-JP" altLang="en-US" sz="3200" dirty="0"/>
          </a:p>
        </p:txBody>
      </p:sp>
    </p:spTree>
    <p:extLst>
      <p:ext uri="{BB962C8B-B14F-4D97-AF65-F5344CB8AC3E}">
        <p14:creationId xmlns:p14="http://schemas.microsoft.com/office/powerpoint/2010/main" val="1282310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160" y="1344167"/>
            <a:ext cx="4528881" cy="4526353"/>
          </a:xfrm>
          <a:prstGeom prst="rect">
            <a:avLst/>
          </a:prstGeom>
        </p:spPr>
      </p:pic>
      <p:sp>
        <p:nvSpPr>
          <p:cNvPr id="4" name="テキスト ボックス 3"/>
          <p:cNvSpPr txBox="1"/>
          <p:nvPr/>
        </p:nvSpPr>
        <p:spPr>
          <a:xfrm>
            <a:off x="0" y="0"/>
            <a:ext cx="2596896" cy="707886"/>
          </a:xfrm>
          <a:prstGeom prst="rect">
            <a:avLst/>
          </a:prstGeom>
          <a:noFill/>
        </p:spPr>
        <p:txBody>
          <a:bodyPr wrap="square" rtlCol="0">
            <a:spAutoFit/>
          </a:bodyPr>
          <a:lstStyle/>
          <a:p>
            <a:r>
              <a:rPr lang="en-US" altLang="ja-JP" sz="4000" dirty="0" smtClean="0">
                <a:latin typeface="ＭＳ ゴシック" panose="020B0609070205080204" pitchFamily="49" charset="-128"/>
                <a:ea typeface="ＭＳ ゴシック" panose="020B0609070205080204" pitchFamily="49" charset="-128"/>
              </a:rPr>
              <a:t>4.</a:t>
            </a:r>
            <a:r>
              <a:rPr lang="ja-JP" altLang="en-US" sz="4000" dirty="0" smtClean="0">
                <a:latin typeface="ＭＳ ゴシック" panose="020B0609070205080204" pitchFamily="49" charset="-128"/>
                <a:ea typeface="ＭＳ ゴシック" panose="020B0609070205080204" pitchFamily="49" charset="-128"/>
              </a:rPr>
              <a:t>  結果</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5" name="正方形/長方形 4"/>
          <p:cNvSpPr/>
          <p:nvPr/>
        </p:nvSpPr>
        <p:spPr>
          <a:xfrm>
            <a:off x="1104900" y="5870520"/>
            <a:ext cx="3771900" cy="415498"/>
          </a:xfrm>
          <a:prstGeom prst="rect">
            <a:avLst/>
          </a:prstGeom>
        </p:spPr>
        <p:txBody>
          <a:bodyPr wrap="square">
            <a:spAutoFit/>
          </a:bodyPr>
          <a:lstStyle/>
          <a:p>
            <a:pPr algn="ctr"/>
            <a:r>
              <a:rPr lang="en-US" altLang="ja-JP" sz="1050" dirty="0" smtClean="0">
                <a:latin typeface="ＭＳ ゴシック" panose="020B0609070205080204" pitchFamily="49" charset="-128"/>
                <a:ea typeface="ＭＳ ゴシック" panose="020B0609070205080204" pitchFamily="49" charset="-128"/>
              </a:rPr>
              <a:t>Twitter</a:t>
            </a:r>
            <a:r>
              <a:rPr lang="ja-JP" altLang="en-US" sz="1050" dirty="0" smtClean="0">
                <a:latin typeface="ＭＳ ゴシック" panose="020B0609070205080204" pitchFamily="49" charset="-128"/>
                <a:ea typeface="ＭＳ ゴシック" panose="020B0609070205080204" pitchFamily="49" charset="-128"/>
              </a:rPr>
              <a:t>とスポーツバイクの話題が中心のインスタンスを</a:t>
            </a:r>
            <a:endParaRPr lang="en-US" altLang="ja-JP" sz="1050" dirty="0" smtClean="0">
              <a:latin typeface="ＭＳ ゴシック" panose="020B0609070205080204" pitchFamily="49" charset="-128"/>
              <a:ea typeface="ＭＳ ゴシック" panose="020B0609070205080204" pitchFamily="49" charset="-128"/>
            </a:endParaRPr>
          </a:p>
          <a:p>
            <a:pPr algn="ctr"/>
            <a:r>
              <a:rPr lang="ja-JP" altLang="en-US" sz="1050" dirty="0" smtClean="0">
                <a:latin typeface="ＭＳ ゴシック" panose="020B0609070205080204" pitchFamily="49" charset="-128"/>
                <a:ea typeface="ＭＳ ゴシック" panose="020B0609070205080204" pitchFamily="49" charset="-128"/>
              </a:rPr>
              <a:t>主成分分析をした</a:t>
            </a:r>
            <a:r>
              <a:rPr lang="en-US" altLang="ja-JP" sz="1050" dirty="0" err="1" smtClean="0">
                <a:latin typeface="ＭＳ ゴシック" panose="020B0609070205080204" pitchFamily="49" charset="-128"/>
                <a:ea typeface="ＭＳ ゴシック" panose="020B0609070205080204" pitchFamily="49" charset="-128"/>
              </a:rPr>
              <a:t>biplot</a:t>
            </a:r>
            <a:endParaRPr lang="ja-JP" altLang="en-US" sz="1050" dirty="0">
              <a:latin typeface="ＭＳ ゴシック" panose="020B0609070205080204" pitchFamily="49" charset="-128"/>
              <a:ea typeface="ＭＳ ゴシック" panose="020B0609070205080204" pitchFamily="49"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2509761161"/>
              </p:ext>
            </p:extLst>
          </p:nvPr>
        </p:nvGraphicFramePr>
        <p:xfrm>
          <a:off x="5451041" y="1345309"/>
          <a:ext cx="6178985" cy="2171700"/>
        </p:xfrm>
        <a:graphic>
          <a:graphicData uri="http://schemas.openxmlformats.org/drawingml/2006/table">
            <a:tbl>
              <a:tblPr>
                <a:tableStyleId>{5C22544A-7EE6-4342-B048-85BDC9FD1C3A}</a:tableStyleId>
              </a:tblPr>
              <a:tblGrid>
                <a:gridCol w="2085650">
                  <a:extLst>
                    <a:ext uri="{9D8B030D-6E8A-4147-A177-3AD203B41FA5}">
                      <a16:colId xmlns:a16="http://schemas.microsoft.com/office/drawing/2014/main" val="571808086"/>
                    </a:ext>
                  </a:extLst>
                </a:gridCol>
                <a:gridCol w="1364445">
                  <a:extLst>
                    <a:ext uri="{9D8B030D-6E8A-4147-A177-3AD203B41FA5}">
                      <a16:colId xmlns:a16="http://schemas.microsoft.com/office/drawing/2014/main" val="1749603956"/>
                    </a:ext>
                  </a:extLst>
                </a:gridCol>
                <a:gridCol w="1364445">
                  <a:extLst>
                    <a:ext uri="{9D8B030D-6E8A-4147-A177-3AD203B41FA5}">
                      <a16:colId xmlns:a16="http://schemas.microsoft.com/office/drawing/2014/main" val="1429747007"/>
                    </a:ext>
                  </a:extLst>
                </a:gridCol>
                <a:gridCol w="1364445">
                  <a:extLst>
                    <a:ext uri="{9D8B030D-6E8A-4147-A177-3AD203B41FA5}">
                      <a16:colId xmlns:a16="http://schemas.microsoft.com/office/drawing/2014/main" val="647531338"/>
                    </a:ext>
                  </a:extLst>
                </a:gridCol>
              </a:tblGrid>
              <a:tr h="723900">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800" u="none" strike="noStrike" dirty="0">
                          <a:effectLst/>
                        </a:rPr>
                        <a:t>第１主成分</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800" u="none" strike="noStrike" dirty="0">
                          <a:effectLst/>
                        </a:rPr>
                        <a:t>第２主成分</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800" u="none" strike="noStrike" dirty="0">
                          <a:effectLst/>
                        </a:rPr>
                        <a:t>第３主成分</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8996427"/>
                  </a:ext>
                </a:extLst>
              </a:tr>
              <a:tr h="723900">
                <a:tc>
                  <a:txBody>
                    <a:bodyPr/>
                    <a:lstStyle/>
                    <a:p>
                      <a:pPr algn="ctr" fontAlgn="ctr"/>
                      <a:r>
                        <a:rPr lang="en-US" sz="1600" u="none" strike="noStrike" dirty="0" smtClean="0">
                          <a:effectLst/>
                        </a:rPr>
                        <a:t>bicyclemstdn.jp</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a:effectLst/>
                        </a:rPr>
                        <a:t>5.900664</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ja-JP" sz="2000" u="none" strike="noStrike" dirty="0">
                          <a:effectLst/>
                        </a:rPr>
                        <a:t>4.989181</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smtClean="0">
                          <a:effectLst/>
                        </a:rPr>
                        <a:t>3.212734</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8585994"/>
                  </a:ext>
                </a:extLst>
              </a:tr>
              <a:tr h="723900">
                <a:tc>
                  <a:txBody>
                    <a:bodyPr/>
                    <a:lstStyle/>
                    <a:p>
                      <a:pPr algn="ctr" fontAlgn="ctr"/>
                      <a:r>
                        <a:rPr lang="en-US" sz="1600" u="none" strike="noStrike" dirty="0">
                          <a:effectLst/>
                        </a:rPr>
                        <a:t>twitter</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a:effectLst/>
                        </a:rPr>
                        <a:t>4.560098</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a:effectLst/>
                        </a:rPr>
                        <a:t>5.312739</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a:effectLst/>
                        </a:rPr>
                        <a:t>4.209825</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7874501"/>
                  </a:ext>
                </a:extLst>
              </a:tr>
            </a:tbl>
          </a:graphicData>
        </a:graphic>
      </p:graphicFrame>
      <p:sp>
        <p:nvSpPr>
          <p:cNvPr id="12" name="楕円 11"/>
          <p:cNvSpPr/>
          <p:nvPr/>
        </p:nvSpPr>
        <p:spPr>
          <a:xfrm>
            <a:off x="7810499" y="2933700"/>
            <a:ext cx="1114426" cy="447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3" name="楕円 12"/>
          <p:cNvSpPr/>
          <p:nvPr/>
        </p:nvSpPr>
        <p:spPr>
          <a:xfrm>
            <a:off x="9163050" y="2209800"/>
            <a:ext cx="1114425" cy="447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4" name="楕円 13"/>
          <p:cNvSpPr/>
          <p:nvPr/>
        </p:nvSpPr>
        <p:spPr>
          <a:xfrm>
            <a:off x="10515600" y="2209800"/>
            <a:ext cx="1133476" cy="447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5" name="角丸四角形 14"/>
          <p:cNvSpPr/>
          <p:nvPr/>
        </p:nvSpPr>
        <p:spPr>
          <a:xfrm>
            <a:off x="5440680" y="3848101"/>
            <a:ext cx="6162675" cy="25082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2400" dirty="0">
                <a:solidFill>
                  <a:schemeClr val="tx1"/>
                </a:solidFill>
                <a:latin typeface="ＭＳ ゴシック" panose="020B0609070205080204" pitchFamily="49" charset="-128"/>
                <a:ea typeface="ＭＳ ゴシック" panose="020B0609070205080204" pitchFamily="49" charset="-128"/>
              </a:rPr>
              <a:t>第１</a:t>
            </a:r>
            <a:r>
              <a:rPr lang="ja-JP" altLang="en-US" sz="2400" dirty="0" smtClean="0">
                <a:solidFill>
                  <a:schemeClr val="tx1"/>
                </a:solidFill>
                <a:latin typeface="ＭＳ ゴシック" panose="020B0609070205080204" pitchFamily="49" charset="-128"/>
                <a:ea typeface="ＭＳ ゴシック" panose="020B0609070205080204" pitchFamily="49" charset="-128"/>
              </a:rPr>
              <a:t>主成分の標準偏差は</a:t>
            </a:r>
            <a:endParaRPr lang="en-US" altLang="ja-JP" sz="2400" dirty="0">
              <a:solidFill>
                <a:schemeClr val="tx1"/>
              </a:solidFill>
              <a:latin typeface="ＭＳ ゴシック" panose="020B0609070205080204" pitchFamily="49" charset="-128"/>
              <a:ea typeface="ＭＳ ゴシック" panose="020B0609070205080204" pitchFamily="49" charset="-128"/>
            </a:endParaRPr>
          </a:p>
          <a:p>
            <a:pPr fontAlgn="ctr"/>
            <a:r>
              <a:rPr lang="en-US" altLang="ja-JP" sz="2400" dirty="0" smtClean="0">
                <a:solidFill>
                  <a:schemeClr val="tx1"/>
                </a:solidFill>
                <a:latin typeface="ＭＳ ゴシック" panose="020B0609070205080204" pitchFamily="49" charset="-128"/>
                <a:ea typeface="ＭＳ ゴシック" panose="020B0609070205080204" pitchFamily="49" charset="-128"/>
              </a:rPr>
              <a:t>Twitter</a:t>
            </a:r>
            <a:r>
              <a:rPr lang="ja-JP" altLang="en-US" sz="2400" dirty="0">
                <a:solidFill>
                  <a:schemeClr val="tx1"/>
                </a:solidFill>
                <a:latin typeface="ＭＳ ゴシック" panose="020B0609070205080204" pitchFamily="49" charset="-128"/>
                <a:ea typeface="ＭＳ ゴシック" panose="020B0609070205080204" pitchFamily="49" charset="-128"/>
              </a:rPr>
              <a:t>の</a:t>
            </a:r>
            <a:r>
              <a:rPr lang="ja-JP" altLang="en-US" sz="2400" dirty="0" smtClean="0">
                <a:solidFill>
                  <a:schemeClr val="tx1"/>
                </a:solidFill>
                <a:latin typeface="ＭＳ ゴシック" panose="020B0609070205080204" pitchFamily="49" charset="-128"/>
                <a:ea typeface="ＭＳ ゴシック" panose="020B0609070205080204" pitchFamily="49" charset="-128"/>
              </a:rPr>
              <a:t>バラつきが小さい</a:t>
            </a:r>
            <a:endParaRPr lang="en-US" altLang="ja-JP" sz="2400" dirty="0" smtClean="0">
              <a:solidFill>
                <a:schemeClr val="tx1"/>
              </a:solidFill>
              <a:latin typeface="ＭＳ ゴシック" panose="020B0609070205080204" pitchFamily="49" charset="-128"/>
              <a:ea typeface="ＭＳ ゴシック" panose="020B0609070205080204" pitchFamily="49" charset="-128"/>
            </a:endParaRPr>
          </a:p>
          <a:p>
            <a:pPr fontAlgn="ctr"/>
            <a:endParaRPr lang="en-US" altLang="ja-JP" sz="2400" dirty="0" smtClean="0">
              <a:solidFill>
                <a:schemeClr val="tx1"/>
              </a:solidFill>
              <a:latin typeface="ＭＳ ゴシック" panose="020B0609070205080204" pitchFamily="49" charset="-128"/>
              <a:ea typeface="ＭＳ ゴシック" panose="020B0609070205080204" pitchFamily="49" charset="-128"/>
            </a:endParaRPr>
          </a:p>
          <a:p>
            <a:pPr fontAlgn="ctr"/>
            <a:r>
              <a:rPr lang="ja-JP" altLang="en-US" sz="2400" dirty="0" smtClean="0">
                <a:solidFill>
                  <a:schemeClr val="tx1"/>
                </a:solidFill>
                <a:latin typeface="ＭＳ ゴシック" panose="020B0609070205080204" pitchFamily="49" charset="-128"/>
                <a:ea typeface="ＭＳ ゴシック" panose="020B0609070205080204" pitchFamily="49" charset="-128"/>
              </a:rPr>
              <a:t>第２主成分と第３主成分の標準偏差は</a:t>
            </a:r>
            <a:endParaRPr lang="en-US" altLang="ja-JP" sz="2400" dirty="0" smtClean="0">
              <a:solidFill>
                <a:schemeClr val="tx1"/>
              </a:solidFill>
              <a:latin typeface="ＭＳ ゴシック" panose="020B0609070205080204" pitchFamily="49" charset="-128"/>
              <a:ea typeface="ＭＳ ゴシック" panose="020B0609070205080204" pitchFamily="49" charset="-128"/>
            </a:endParaRPr>
          </a:p>
          <a:p>
            <a:pPr fontAlgn="ctr"/>
            <a:r>
              <a:rPr lang="en-US" altLang="ja-JP" sz="2400" u="none" strike="noStrike" dirty="0" smtClean="0">
                <a:solidFill>
                  <a:schemeClr val="tx1"/>
                </a:solidFill>
                <a:effectLst/>
                <a:latin typeface="ＭＳ ゴシック" panose="020B0609070205080204" pitchFamily="49" charset="-128"/>
                <a:ea typeface="ＭＳ ゴシック" panose="020B0609070205080204" pitchFamily="49" charset="-128"/>
              </a:rPr>
              <a:t>bicyclemstdn.jp</a:t>
            </a:r>
            <a:r>
              <a:rPr lang="ja-JP" altLang="en-US" sz="2400" dirty="0">
                <a:solidFill>
                  <a:schemeClr val="tx1"/>
                </a:solidFill>
                <a:latin typeface="ＭＳ ゴシック" panose="020B0609070205080204" pitchFamily="49" charset="-128"/>
                <a:ea typeface="ＭＳ ゴシック" panose="020B0609070205080204" pitchFamily="49" charset="-128"/>
              </a:rPr>
              <a:t>の</a:t>
            </a:r>
            <a:r>
              <a:rPr lang="ja-JP" altLang="en-US" sz="2400" dirty="0" smtClean="0">
                <a:solidFill>
                  <a:schemeClr val="tx1"/>
                </a:solidFill>
                <a:latin typeface="ＭＳ ゴシック" panose="020B0609070205080204" pitchFamily="49" charset="-128"/>
                <a:ea typeface="ＭＳ ゴシック" panose="020B0609070205080204" pitchFamily="49" charset="-128"/>
              </a:rPr>
              <a:t>バラつきが小さい</a:t>
            </a:r>
            <a:endParaRPr lang="en-US" altLang="ja-JP" sz="2400" dirty="0">
              <a:solidFill>
                <a:schemeClr val="tx1"/>
              </a:solidFill>
              <a:latin typeface="ＭＳ ゴシック" panose="020B0609070205080204" pitchFamily="49" charset="-128"/>
              <a:ea typeface="ＭＳ ゴシック" panose="020B0609070205080204" pitchFamily="49" charset="-128"/>
            </a:endParaRPr>
          </a:p>
        </p:txBody>
      </p:sp>
      <p:sp>
        <p:nvSpPr>
          <p:cNvPr id="16" name="スライド番号プレースホルダー 15"/>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15</a:t>
            </a:fld>
            <a:endParaRPr kumimoji="1" lang="ja-JP" altLang="en-US">
              <a:latin typeface="ＭＳ ゴシック" panose="020B0609070205080204" pitchFamily="49" charset="-128"/>
              <a:ea typeface="ＭＳ ゴシック" panose="020B0609070205080204" pitchFamily="49" charset="-128"/>
            </a:endParaRPr>
          </a:p>
        </p:txBody>
      </p:sp>
      <p:sp>
        <p:nvSpPr>
          <p:cNvPr id="18" name="正方形/長方形 17"/>
          <p:cNvSpPr/>
          <p:nvPr/>
        </p:nvSpPr>
        <p:spPr>
          <a:xfrm>
            <a:off x="5440680" y="636281"/>
            <a:ext cx="1826141" cy="584775"/>
          </a:xfrm>
          <a:prstGeom prst="rect">
            <a:avLst/>
          </a:prstGeom>
        </p:spPr>
        <p:txBody>
          <a:bodyPr wrap="none">
            <a:spAutoFit/>
          </a:bodyPr>
          <a:lstStyle/>
          <a:p>
            <a:r>
              <a:rPr lang="ja-JP" altLang="en-US" sz="3200" dirty="0">
                <a:latin typeface="ＭＳ ゴシック" panose="020B0609070205080204" pitchFamily="49" charset="-128"/>
                <a:ea typeface="ＭＳ ゴシック" panose="020B0609070205080204" pitchFamily="49" charset="-128"/>
              </a:rPr>
              <a:t>標準偏差</a:t>
            </a:r>
            <a:endParaRPr lang="ja-JP" altLang="en-US" sz="3200" dirty="0"/>
          </a:p>
        </p:txBody>
      </p:sp>
    </p:spTree>
    <p:extLst>
      <p:ext uri="{BB962C8B-B14F-4D97-AF65-F5344CB8AC3E}">
        <p14:creationId xmlns:p14="http://schemas.microsoft.com/office/powerpoint/2010/main" val="1282417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96896" cy="707886"/>
          </a:xfrm>
          <a:prstGeom prst="rect">
            <a:avLst/>
          </a:prstGeom>
          <a:noFill/>
        </p:spPr>
        <p:txBody>
          <a:bodyPr wrap="square" rtlCol="0">
            <a:spAutoFit/>
          </a:bodyPr>
          <a:lstStyle/>
          <a:p>
            <a:r>
              <a:rPr lang="en-US" altLang="ja-JP" sz="4000" dirty="0" smtClean="0">
                <a:latin typeface="ＭＳ ゴシック" panose="020B0609070205080204" pitchFamily="49" charset="-128"/>
                <a:ea typeface="ＭＳ ゴシック" panose="020B0609070205080204" pitchFamily="49" charset="-128"/>
              </a:rPr>
              <a:t>4.</a:t>
            </a:r>
            <a:r>
              <a:rPr lang="ja-JP" altLang="en-US" sz="4000" dirty="0" smtClean="0">
                <a:latin typeface="ＭＳ ゴシック" panose="020B0609070205080204" pitchFamily="49" charset="-128"/>
                <a:ea typeface="ＭＳ ゴシック" panose="020B0609070205080204" pitchFamily="49" charset="-128"/>
              </a:rPr>
              <a:t>  結果</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5" name="正方形/長方形 4"/>
          <p:cNvSpPr/>
          <p:nvPr/>
        </p:nvSpPr>
        <p:spPr>
          <a:xfrm>
            <a:off x="1076325" y="5871662"/>
            <a:ext cx="3771900" cy="415498"/>
          </a:xfrm>
          <a:prstGeom prst="rect">
            <a:avLst/>
          </a:prstGeom>
        </p:spPr>
        <p:txBody>
          <a:bodyPr wrap="square">
            <a:spAutoFit/>
          </a:bodyPr>
          <a:lstStyle/>
          <a:p>
            <a:pPr algn="ctr"/>
            <a:r>
              <a:rPr lang="en-US" altLang="ja-JP" sz="1050" dirty="0" smtClean="0">
                <a:latin typeface="ＭＳ ゴシック" panose="020B0609070205080204" pitchFamily="49" charset="-128"/>
                <a:ea typeface="ＭＳ ゴシック" panose="020B0609070205080204" pitchFamily="49" charset="-128"/>
              </a:rPr>
              <a:t>Twitter</a:t>
            </a:r>
            <a:r>
              <a:rPr lang="ja-JP" altLang="en-US" sz="1050" dirty="0" smtClean="0">
                <a:latin typeface="ＭＳ ゴシック" panose="020B0609070205080204" pitchFamily="49" charset="-128"/>
                <a:ea typeface="ＭＳ ゴシック" panose="020B0609070205080204" pitchFamily="49" charset="-128"/>
              </a:rPr>
              <a:t>と釣りの話題が中心のインスタンスを</a:t>
            </a:r>
            <a:endParaRPr lang="en-US" altLang="ja-JP" sz="1050" dirty="0" smtClean="0">
              <a:latin typeface="ＭＳ ゴシック" panose="020B0609070205080204" pitchFamily="49" charset="-128"/>
              <a:ea typeface="ＭＳ ゴシック" panose="020B0609070205080204" pitchFamily="49" charset="-128"/>
            </a:endParaRPr>
          </a:p>
          <a:p>
            <a:pPr algn="ctr"/>
            <a:r>
              <a:rPr lang="ja-JP" altLang="en-US" sz="1050" dirty="0" smtClean="0">
                <a:latin typeface="ＭＳ ゴシック" panose="020B0609070205080204" pitchFamily="49" charset="-128"/>
                <a:ea typeface="ＭＳ ゴシック" panose="020B0609070205080204" pitchFamily="49" charset="-128"/>
              </a:rPr>
              <a:t>主成分分析をした</a:t>
            </a:r>
            <a:r>
              <a:rPr lang="en-US" altLang="ja-JP" sz="1050" dirty="0" err="1" smtClean="0">
                <a:latin typeface="ＭＳ ゴシック" panose="020B0609070205080204" pitchFamily="49" charset="-128"/>
                <a:ea typeface="ＭＳ ゴシック" panose="020B0609070205080204" pitchFamily="49" charset="-128"/>
              </a:rPr>
              <a:t>biplot</a:t>
            </a:r>
            <a:endParaRPr lang="ja-JP" altLang="en-US" sz="1050" dirty="0">
              <a:latin typeface="ＭＳ ゴシック" panose="020B0609070205080204" pitchFamily="49" charset="-128"/>
              <a:ea typeface="ＭＳ ゴシック" panose="020B0609070205080204" pitchFamily="49"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2052499592"/>
              </p:ext>
            </p:extLst>
          </p:nvPr>
        </p:nvGraphicFramePr>
        <p:xfrm>
          <a:off x="5451041" y="1345309"/>
          <a:ext cx="6178985" cy="2171700"/>
        </p:xfrm>
        <a:graphic>
          <a:graphicData uri="http://schemas.openxmlformats.org/drawingml/2006/table">
            <a:tbl>
              <a:tblPr>
                <a:tableStyleId>{5C22544A-7EE6-4342-B048-85BDC9FD1C3A}</a:tableStyleId>
              </a:tblPr>
              <a:tblGrid>
                <a:gridCol w="2085650">
                  <a:extLst>
                    <a:ext uri="{9D8B030D-6E8A-4147-A177-3AD203B41FA5}">
                      <a16:colId xmlns:a16="http://schemas.microsoft.com/office/drawing/2014/main" val="571808086"/>
                    </a:ext>
                  </a:extLst>
                </a:gridCol>
                <a:gridCol w="1364445">
                  <a:extLst>
                    <a:ext uri="{9D8B030D-6E8A-4147-A177-3AD203B41FA5}">
                      <a16:colId xmlns:a16="http://schemas.microsoft.com/office/drawing/2014/main" val="1749603956"/>
                    </a:ext>
                  </a:extLst>
                </a:gridCol>
                <a:gridCol w="1364445">
                  <a:extLst>
                    <a:ext uri="{9D8B030D-6E8A-4147-A177-3AD203B41FA5}">
                      <a16:colId xmlns:a16="http://schemas.microsoft.com/office/drawing/2014/main" val="1429747007"/>
                    </a:ext>
                  </a:extLst>
                </a:gridCol>
                <a:gridCol w="1364445">
                  <a:extLst>
                    <a:ext uri="{9D8B030D-6E8A-4147-A177-3AD203B41FA5}">
                      <a16:colId xmlns:a16="http://schemas.microsoft.com/office/drawing/2014/main" val="647531338"/>
                    </a:ext>
                  </a:extLst>
                </a:gridCol>
              </a:tblGrid>
              <a:tr h="723900">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800" u="none" strike="noStrike" dirty="0">
                          <a:effectLst/>
                        </a:rPr>
                        <a:t>第１主成分</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800" u="none" strike="noStrike" dirty="0">
                          <a:effectLst/>
                        </a:rPr>
                        <a:t>第２主成分</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800" u="none" strike="noStrike" dirty="0">
                          <a:effectLst/>
                        </a:rPr>
                        <a:t>第３主成分</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8996427"/>
                  </a:ext>
                </a:extLst>
              </a:tr>
              <a:tr h="723900">
                <a:tc>
                  <a:txBody>
                    <a:bodyPr/>
                    <a:lstStyle/>
                    <a:p>
                      <a:pPr algn="ctr" fontAlgn="ctr"/>
                      <a:r>
                        <a:rPr lang="en-US" sz="1600" u="none" strike="noStrike" dirty="0" err="1" smtClean="0">
                          <a:effectLst/>
                        </a:rPr>
                        <a:t>mastodon.fishing</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smtClean="0">
                          <a:effectLst/>
                        </a:rPr>
                        <a:t>5.437348</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ja-JP" sz="2000" u="none" strike="noStrike" dirty="0" smtClean="0">
                          <a:effectLst/>
                        </a:rPr>
                        <a:t>3.697082</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smtClean="0">
                          <a:effectLst/>
                        </a:rPr>
                        <a:t>3.303174</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8585994"/>
                  </a:ext>
                </a:extLst>
              </a:tr>
              <a:tr h="723900">
                <a:tc>
                  <a:txBody>
                    <a:bodyPr/>
                    <a:lstStyle/>
                    <a:p>
                      <a:pPr algn="ctr" fontAlgn="ctr"/>
                      <a:r>
                        <a:rPr lang="en-US" sz="1600" u="none" strike="noStrike" dirty="0">
                          <a:effectLst/>
                        </a:rPr>
                        <a:t>twitter</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smtClean="0">
                          <a:effectLst/>
                        </a:rPr>
                        <a:t>4.675981</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smtClean="0">
                          <a:effectLst/>
                        </a:rPr>
                        <a:t>5.138235</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2000" u="none" strike="noStrike" dirty="0" smtClean="0">
                          <a:effectLst/>
                        </a:rPr>
                        <a:t>4.496622</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7874501"/>
                  </a:ext>
                </a:extLst>
              </a:tr>
            </a:tbl>
          </a:graphicData>
        </a:graphic>
      </p:graphicFrame>
      <p:sp>
        <p:nvSpPr>
          <p:cNvPr id="12" name="楕円 11"/>
          <p:cNvSpPr/>
          <p:nvPr/>
        </p:nvSpPr>
        <p:spPr>
          <a:xfrm>
            <a:off x="7810499" y="2933700"/>
            <a:ext cx="1114426" cy="447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3" name="楕円 12"/>
          <p:cNvSpPr/>
          <p:nvPr/>
        </p:nvSpPr>
        <p:spPr>
          <a:xfrm>
            <a:off x="9163050" y="2209800"/>
            <a:ext cx="1114425" cy="447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4" name="楕円 13"/>
          <p:cNvSpPr/>
          <p:nvPr/>
        </p:nvSpPr>
        <p:spPr>
          <a:xfrm>
            <a:off x="10515600" y="2209800"/>
            <a:ext cx="1133476" cy="447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5" name="角丸四角形 14"/>
          <p:cNvSpPr/>
          <p:nvPr/>
        </p:nvSpPr>
        <p:spPr>
          <a:xfrm>
            <a:off x="5440680" y="3848101"/>
            <a:ext cx="6162675" cy="25082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2400" dirty="0">
                <a:solidFill>
                  <a:schemeClr val="tx1"/>
                </a:solidFill>
                <a:latin typeface="ＭＳ ゴシック" panose="020B0609070205080204" pitchFamily="49" charset="-128"/>
                <a:ea typeface="ＭＳ ゴシック" panose="020B0609070205080204" pitchFamily="49" charset="-128"/>
              </a:rPr>
              <a:t>第１</a:t>
            </a:r>
            <a:r>
              <a:rPr lang="ja-JP" altLang="en-US" sz="2400" dirty="0" smtClean="0">
                <a:solidFill>
                  <a:schemeClr val="tx1"/>
                </a:solidFill>
                <a:latin typeface="ＭＳ ゴシック" panose="020B0609070205080204" pitchFamily="49" charset="-128"/>
                <a:ea typeface="ＭＳ ゴシック" panose="020B0609070205080204" pitchFamily="49" charset="-128"/>
              </a:rPr>
              <a:t>主成分の標準偏差は</a:t>
            </a:r>
            <a:endParaRPr lang="en-US" altLang="ja-JP" sz="2400" dirty="0">
              <a:solidFill>
                <a:schemeClr val="tx1"/>
              </a:solidFill>
              <a:latin typeface="ＭＳ ゴシック" panose="020B0609070205080204" pitchFamily="49" charset="-128"/>
              <a:ea typeface="ＭＳ ゴシック" panose="020B0609070205080204" pitchFamily="49" charset="-128"/>
            </a:endParaRPr>
          </a:p>
          <a:p>
            <a:pPr fontAlgn="ctr"/>
            <a:r>
              <a:rPr lang="en-US" altLang="ja-JP" sz="2400" dirty="0" smtClean="0">
                <a:solidFill>
                  <a:schemeClr val="tx1"/>
                </a:solidFill>
                <a:latin typeface="ＭＳ ゴシック" panose="020B0609070205080204" pitchFamily="49" charset="-128"/>
                <a:ea typeface="ＭＳ ゴシック" panose="020B0609070205080204" pitchFamily="49" charset="-128"/>
              </a:rPr>
              <a:t>Twitter</a:t>
            </a:r>
            <a:r>
              <a:rPr lang="ja-JP" altLang="en-US" sz="2400" dirty="0">
                <a:solidFill>
                  <a:schemeClr val="tx1"/>
                </a:solidFill>
                <a:latin typeface="ＭＳ ゴシック" panose="020B0609070205080204" pitchFamily="49" charset="-128"/>
                <a:ea typeface="ＭＳ ゴシック" panose="020B0609070205080204" pitchFamily="49" charset="-128"/>
              </a:rPr>
              <a:t>の</a:t>
            </a:r>
            <a:r>
              <a:rPr lang="ja-JP" altLang="en-US" sz="2400" dirty="0" smtClean="0">
                <a:solidFill>
                  <a:schemeClr val="tx1"/>
                </a:solidFill>
                <a:latin typeface="ＭＳ ゴシック" panose="020B0609070205080204" pitchFamily="49" charset="-128"/>
                <a:ea typeface="ＭＳ ゴシック" panose="020B0609070205080204" pitchFamily="49" charset="-128"/>
              </a:rPr>
              <a:t>バラつきが小さい</a:t>
            </a:r>
            <a:endParaRPr lang="en-US" altLang="ja-JP" sz="2400" dirty="0" smtClean="0">
              <a:solidFill>
                <a:schemeClr val="tx1"/>
              </a:solidFill>
              <a:latin typeface="ＭＳ ゴシック" panose="020B0609070205080204" pitchFamily="49" charset="-128"/>
              <a:ea typeface="ＭＳ ゴシック" panose="020B0609070205080204" pitchFamily="49" charset="-128"/>
            </a:endParaRPr>
          </a:p>
          <a:p>
            <a:pPr fontAlgn="ctr"/>
            <a:endParaRPr lang="en-US" altLang="ja-JP" sz="2400" dirty="0" smtClean="0">
              <a:solidFill>
                <a:schemeClr val="tx1"/>
              </a:solidFill>
              <a:latin typeface="ＭＳ ゴシック" panose="020B0609070205080204" pitchFamily="49" charset="-128"/>
              <a:ea typeface="ＭＳ ゴシック" panose="020B0609070205080204" pitchFamily="49" charset="-128"/>
            </a:endParaRPr>
          </a:p>
          <a:p>
            <a:pPr fontAlgn="ctr"/>
            <a:r>
              <a:rPr lang="ja-JP" altLang="en-US" sz="2400" dirty="0" smtClean="0">
                <a:solidFill>
                  <a:schemeClr val="tx1"/>
                </a:solidFill>
                <a:latin typeface="ＭＳ ゴシック" panose="020B0609070205080204" pitchFamily="49" charset="-128"/>
                <a:ea typeface="ＭＳ ゴシック" panose="020B0609070205080204" pitchFamily="49" charset="-128"/>
              </a:rPr>
              <a:t>第２主成分と第３主成分の標準偏差は</a:t>
            </a:r>
            <a:endParaRPr lang="en-US" altLang="ja-JP" sz="2400" dirty="0" smtClean="0">
              <a:solidFill>
                <a:schemeClr val="tx1"/>
              </a:solidFill>
              <a:latin typeface="ＭＳ ゴシック" panose="020B0609070205080204" pitchFamily="49" charset="-128"/>
              <a:ea typeface="ＭＳ ゴシック" panose="020B0609070205080204" pitchFamily="49" charset="-128"/>
            </a:endParaRPr>
          </a:p>
          <a:p>
            <a:pPr fontAlgn="ctr"/>
            <a:r>
              <a:rPr lang="en-US" altLang="ja-JP" sz="2400" u="none" strike="noStrike" dirty="0" err="1" smtClean="0">
                <a:solidFill>
                  <a:schemeClr val="tx1"/>
                </a:solidFill>
                <a:effectLst/>
                <a:latin typeface="ＭＳ ゴシック" panose="020B0609070205080204" pitchFamily="49" charset="-128"/>
                <a:ea typeface="ＭＳ ゴシック" panose="020B0609070205080204" pitchFamily="49" charset="-128"/>
              </a:rPr>
              <a:t>mastodon.fishing</a:t>
            </a:r>
            <a:r>
              <a:rPr lang="ja-JP" altLang="en-US" sz="2400" dirty="0">
                <a:solidFill>
                  <a:schemeClr val="tx1"/>
                </a:solidFill>
                <a:latin typeface="ＭＳ ゴシック" panose="020B0609070205080204" pitchFamily="49" charset="-128"/>
                <a:ea typeface="ＭＳ ゴシック" panose="020B0609070205080204" pitchFamily="49" charset="-128"/>
              </a:rPr>
              <a:t>の</a:t>
            </a:r>
            <a:r>
              <a:rPr lang="ja-JP" altLang="en-US" sz="2400" dirty="0" smtClean="0">
                <a:solidFill>
                  <a:schemeClr val="tx1"/>
                </a:solidFill>
                <a:latin typeface="ＭＳ ゴシック" panose="020B0609070205080204" pitchFamily="49" charset="-128"/>
                <a:ea typeface="ＭＳ ゴシック" panose="020B0609070205080204" pitchFamily="49" charset="-128"/>
              </a:rPr>
              <a:t>バラつきが小さい</a:t>
            </a:r>
            <a:endParaRPr lang="en-US" altLang="ja-JP" sz="2400" dirty="0">
              <a:solidFill>
                <a:schemeClr val="tx1"/>
              </a:solidFill>
              <a:latin typeface="ＭＳ ゴシック" panose="020B0609070205080204" pitchFamily="49" charset="-128"/>
              <a:ea typeface="ＭＳ ゴシック" panose="020B0609070205080204" pitchFamily="49" charset="-128"/>
            </a:endParaRPr>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746" y="1345309"/>
            <a:ext cx="4528884" cy="4526353"/>
          </a:xfrm>
          <a:prstGeom prst="rect">
            <a:avLst/>
          </a:prstGeom>
          <a:noFill/>
        </p:spPr>
      </p:pic>
      <p:sp>
        <p:nvSpPr>
          <p:cNvPr id="1497" name="スライド番号プレースホルダー 1496"/>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16</a:t>
            </a:fld>
            <a:endParaRPr kumimoji="1" lang="ja-JP" altLang="en-US">
              <a:latin typeface="ＭＳ ゴシック" panose="020B0609070205080204" pitchFamily="49" charset="-128"/>
              <a:ea typeface="ＭＳ ゴシック" panose="020B0609070205080204" pitchFamily="49" charset="-128"/>
            </a:endParaRPr>
          </a:p>
        </p:txBody>
      </p:sp>
      <p:sp>
        <p:nvSpPr>
          <p:cNvPr id="1499" name="正方形/長方形 1498"/>
          <p:cNvSpPr/>
          <p:nvPr/>
        </p:nvSpPr>
        <p:spPr>
          <a:xfrm>
            <a:off x="5440680" y="636281"/>
            <a:ext cx="1826141" cy="584775"/>
          </a:xfrm>
          <a:prstGeom prst="rect">
            <a:avLst/>
          </a:prstGeom>
        </p:spPr>
        <p:txBody>
          <a:bodyPr wrap="none">
            <a:spAutoFit/>
          </a:bodyPr>
          <a:lstStyle/>
          <a:p>
            <a:r>
              <a:rPr lang="ja-JP" altLang="en-US" sz="3200" dirty="0">
                <a:latin typeface="ＭＳ ゴシック" panose="020B0609070205080204" pitchFamily="49" charset="-128"/>
                <a:ea typeface="ＭＳ ゴシック" panose="020B0609070205080204" pitchFamily="49" charset="-128"/>
              </a:rPr>
              <a:t>標準偏差</a:t>
            </a:r>
            <a:endParaRPr lang="ja-JP" altLang="en-US" sz="3200" dirty="0"/>
          </a:p>
        </p:txBody>
      </p:sp>
    </p:spTree>
    <p:extLst>
      <p:ext uri="{BB962C8B-B14F-4D97-AF65-F5344CB8AC3E}">
        <p14:creationId xmlns:p14="http://schemas.microsoft.com/office/powerpoint/2010/main" val="2202768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2596896" cy="707886"/>
          </a:xfrm>
          <a:prstGeom prst="rect">
            <a:avLst/>
          </a:prstGeom>
          <a:noFill/>
        </p:spPr>
        <p:txBody>
          <a:bodyPr wrap="square" rtlCol="0">
            <a:spAutoFit/>
          </a:bodyPr>
          <a:lstStyle/>
          <a:p>
            <a:r>
              <a:rPr lang="en-US" altLang="ja-JP" sz="4000" dirty="0">
                <a:latin typeface="ＭＳ ゴシック" panose="020B0609070205080204" pitchFamily="49" charset="-128"/>
                <a:ea typeface="ＭＳ ゴシック" panose="020B0609070205080204" pitchFamily="49" charset="-128"/>
              </a:rPr>
              <a:t>5</a:t>
            </a:r>
            <a:r>
              <a:rPr lang="en-US" altLang="ja-JP" sz="4000" dirty="0" smtClean="0">
                <a:latin typeface="ＭＳ ゴシック" panose="020B0609070205080204" pitchFamily="49" charset="-128"/>
                <a:ea typeface="ＭＳ ゴシック" panose="020B0609070205080204" pitchFamily="49" charset="-128"/>
              </a:rPr>
              <a:t>.</a:t>
            </a:r>
            <a:r>
              <a:rPr lang="ja-JP" altLang="en-US" sz="4000" dirty="0" smtClean="0">
                <a:latin typeface="ＭＳ ゴシック" panose="020B0609070205080204" pitchFamily="49" charset="-128"/>
                <a:ea typeface="ＭＳ ゴシック" panose="020B0609070205080204" pitchFamily="49" charset="-128"/>
              </a:rPr>
              <a:t>  考察</a:t>
            </a:r>
            <a:endParaRPr kumimoji="1" lang="ja-JP" altLang="en-US" sz="4000" dirty="0">
              <a:latin typeface="ＭＳ ゴシック" panose="020B0609070205080204" pitchFamily="49" charset="-128"/>
              <a:ea typeface="ＭＳ ゴシック" panose="020B0609070205080204" pitchFamily="49" charset="-128"/>
            </a:endParaRPr>
          </a:p>
        </p:txBody>
      </p:sp>
      <p:grpSp>
        <p:nvGrpSpPr>
          <p:cNvPr id="55" name="グループ化 54"/>
          <p:cNvGrpSpPr/>
          <p:nvPr/>
        </p:nvGrpSpPr>
        <p:grpSpPr>
          <a:xfrm>
            <a:off x="7463220" y="1046226"/>
            <a:ext cx="2869692" cy="2869692"/>
            <a:chOff x="7571232" y="3336667"/>
            <a:chExt cx="2752344" cy="2752344"/>
          </a:xfrm>
        </p:grpSpPr>
        <p:sp>
          <p:nvSpPr>
            <p:cNvPr id="7" name="加算 6"/>
            <p:cNvSpPr/>
            <p:nvPr/>
          </p:nvSpPr>
          <p:spPr>
            <a:xfrm>
              <a:off x="7571232" y="3336667"/>
              <a:ext cx="2752344" cy="2752344"/>
            </a:xfrm>
            <a:prstGeom prst="mathPlus">
              <a:avLst>
                <a:gd name="adj1" fmla="val 0"/>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9" name="フローチャート: 結合子 8"/>
            <p:cNvSpPr/>
            <p:nvPr/>
          </p:nvSpPr>
          <p:spPr>
            <a:xfrm>
              <a:off x="9322667" y="4261104"/>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0" name="フローチャート: 結合子 9"/>
            <p:cNvSpPr/>
            <p:nvPr/>
          </p:nvSpPr>
          <p:spPr>
            <a:xfrm>
              <a:off x="9180933" y="4349491"/>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2" name="フローチャート: 結合子 11"/>
            <p:cNvSpPr/>
            <p:nvPr/>
          </p:nvSpPr>
          <p:spPr>
            <a:xfrm>
              <a:off x="9345527" y="4349492"/>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3" name="フローチャート: 結合子 12"/>
            <p:cNvSpPr/>
            <p:nvPr/>
          </p:nvSpPr>
          <p:spPr>
            <a:xfrm>
              <a:off x="9485377" y="3965186"/>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5" name="フローチャート: 結合子 14"/>
            <p:cNvSpPr/>
            <p:nvPr/>
          </p:nvSpPr>
          <p:spPr>
            <a:xfrm>
              <a:off x="9377171" y="4010906"/>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6" name="フローチャート: 結合子 15"/>
            <p:cNvSpPr/>
            <p:nvPr/>
          </p:nvSpPr>
          <p:spPr>
            <a:xfrm>
              <a:off x="9476592" y="4311227"/>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7" name="フローチャート: 結合子 16"/>
            <p:cNvSpPr/>
            <p:nvPr/>
          </p:nvSpPr>
          <p:spPr>
            <a:xfrm>
              <a:off x="9531096" y="4089522"/>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8" name="フローチャート: 結合子 17"/>
            <p:cNvSpPr/>
            <p:nvPr/>
          </p:nvSpPr>
          <p:spPr>
            <a:xfrm>
              <a:off x="9281518" y="4474831"/>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9" name="フローチャート: 結合子 18"/>
            <p:cNvSpPr/>
            <p:nvPr/>
          </p:nvSpPr>
          <p:spPr>
            <a:xfrm>
              <a:off x="9576457" y="4221587"/>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20" name="フローチャート: 結合子 19"/>
            <p:cNvSpPr/>
            <p:nvPr/>
          </p:nvSpPr>
          <p:spPr>
            <a:xfrm>
              <a:off x="9240012" y="4033764"/>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21" name="フローチャート: 結合子 20"/>
            <p:cNvSpPr/>
            <p:nvPr/>
          </p:nvSpPr>
          <p:spPr>
            <a:xfrm>
              <a:off x="9331450" y="3885807"/>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22" name="フローチャート: 結合子 21"/>
            <p:cNvSpPr/>
            <p:nvPr/>
          </p:nvSpPr>
          <p:spPr>
            <a:xfrm>
              <a:off x="9531096" y="4429112"/>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23" name="フローチャート: 結合子 22"/>
            <p:cNvSpPr/>
            <p:nvPr/>
          </p:nvSpPr>
          <p:spPr>
            <a:xfrm>
              <a:off x="9445747" y="4126992"/>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24" name="フローチャート: 結合子 23"/>
            <p:cNvSpPr/>
            <p:nvPr/>
          </p:nvSpPr>
          <p:spPr>
            <a:xfrm>
              <a:off x="9308593" y="4114801"/>
              <a:ext cx="51355" cy="5135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40" name="フローチャート: 結合子 39"/>
            <p:cNvSpPr/>
            <p:nvPr/>
          </p:nvSpPr>
          <p:spPr>
            <a:xfrm>
              <a:off x="8364835" y="4460615"/>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41" name="フローチャート: 結合子 40"/>
            <p:cNvSpPr/>
            <p:nvPr/>
          </p:nvSpPr>
          <p:spPr>
            <a:xfrm>
              <a:off x="9091057" y="3875781"/>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42" name="フローチャート: 結合子 41"/>
            <p:cNvSpPr/>
            <p:nvPr/>
          </p:nvSpPr>
          <p:spPr>
            <a:xfrm>
              <a:off x="8553442" y="5356277"/>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43" name="フローチャート: 結合子 42"/>
            <p:cNvSpPr/>
            <p:nvPr/>
          </p:nvSpPr>
          <p:spPr>
            <a:xfrm>
              <a:off x="8613645" y="3909427"/>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44" name="フローチャート: 結合子 43"/>
            <p:cNvSpPr/>
            <p:nvPr/>
          </p:nvSpPr>
          <p:spPr>
            <a:xfrm>
              <a:off x="8689444" y="4427124"/>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45" name="フローチャート: 結合子 44"/>
            <p:cNvSpPr/>
            <p:nvPr/>
          </p:nvSpPr>
          <p:spPr>
            <a:xfrm>
              <a:off x="9279995" y="5175057"/>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46" name="フローチャート: 結合子 45"/>
            <p:cNvSpPr/>
            <p:nvPr/>
          </p:nvSpPr>
          <p:spPr>
            <a:xfrm>
              <a:off x="9013694" y="4605490"/>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47" name="フローチャート: 結合子 46"/>
            <p:cNvSpPr/>
            <p:nvPr/>
          </p:nvSpPr>
          <p:spPr>
            <a:xfrm>
              <a:off x="9762813" y="3826752"/>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48" name="フローチャート: 結合子 47"/>
            <p:cNvSpPr/>
            <p:nvPr/>
          </p:nvSpPr>
          <p:spPr>
            <a:xfrm>
              <a:off x="9408014" y="4605490"/>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49" name="フローチャート: 結合子 48"/>
            <p:cNvSpPr/>
            <p:nvPr/>
          </p:nvSpPr>
          <p:spPr>
            <a:xfrm>
              <a:off x="8539732" y="4175868"/>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50" name="フローチャート: 結合子 49"/>
            <p:cNvSpPr/>
            <p:nvPr/>
          </p:nvSpPr>
          <p:spPr>
            <a:xfrm>
              <a:off x="8198895" y="4064444"/>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51" name="フローチャート: 結合子 50"/>
            <p:cNvSpPr/>
            <p:nvPr/>
          </p:nvSpPr>
          <p:spPr>
            <a:xfrm>
              <a:off x="9345527" y="4860797"/>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52" name="フローチャート: 結合子 51"/>
            <p:cNvSpPr/>
            <p:nvPr/>
          </p:nvSpPr>
          <p:spPr>
            <a:xfrm>
              <a:off x="8659364" y="4962274"/>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53" name="フローチャート: 結合子 52"/>
            <p:cNvSpPr/>
            <p:nvPr/>
          </p:nvSpPr>
          <p:spPr>
            <a:xfrm>
              <a:off x="8244615" y="5022842"/>
              <a:ext cx="51355" cy="51355"/>
            </a:xfrm>
            <a:prstGeom prst="flowChartConnector">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54" name="楕円 53"/>
            <p:cNvSpPr/>
            <p:nvPr/>
          </p:nvSpPr>
          <p:spPr>
            <a:xfrm rot="18207188">
              <a:off x="9024723" y="3863701"/>
              <a:ext cx="776144" cy="7109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grpSp>
      <p:sp>
        <p:nvSpPr>
          <p:cNvPr id="57" name="角丸四角形 56"/>
          <p:cNvSpPr/>
          <p:nvPr/>
        </p:nvSpPr>
        <p:spPr>
          <a:xfrm>
            <a:off x="1042416" y="1046226"/>
            <a:ext cx="9749409" cy="28620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58" name="角丸四角形 57"/>
          <p:cNvSpPr/>
          <p:nvPr/>
        </p:nvSpPr>
        <p:spPr>
          <a:xfrm>
            <a:off x="1042416" y="4124551"/>
            <a:ext cx="9749409" cy="2608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latin typeface="ＭＳ ゴシック" panose="020B0609070205080204" pitchFamily="49" charset="-128"/>
                <a:ea typeface="ＭＳ ゴシック" panose="020B0609070205080204" pitchFamily="49" charset="-128"/>
              </a:rPr>
              <a:t>Word2vec</a:t>
            </a:r>
            <a:r>
              <a:rPr lang="ja-JP" altLang="en-US" sz="2400" dirty="0">
                <a:solidFill>
                  <a:schemeClr val="tx1"/>
                </a:solidFill>
                <a:latin typeface="ＭＳ ゴシック" panose="020B0609070205080204" pitchFamily="49" charset="-128"/>
                <a:ea typeface="ＭＳ ゴシック" panose="020B0609070205080204" pitchFamily="49" charset="-128"/>
              </a:rPr>
              <a:t>と主成分分析では，話題の違いを検出できないことがわかった</a:t>
            </a:r>
            <a:endParaRPr lang="en-US" altLang="ja-JP" sz="2400" dirty="0">
              <a:solidFill>
                <a:schemeClr val="tx1"/>
              </a:solidFill>
              <a:latin typeface="ＭＳ ゴシック" panose="020B0609070205080204" pitchFamily="49" charset="-128"/>
              <a:ea typeface="ＭＳ ゴシック" panose="020B0609070205080204" pitchFamily="49" charset="-128"/>
            </a:endParaRPr>
          </a:p>
          <a:p>
            <a:r>
              <a:rPr lang="ja-JP" altLang="en-US" sz="2400" dirty="0">
                <a:solidFill>
                  <a:schemeClr val="tx1"/>
                </a:solidFill>
                <a:latin typeface="ＭＳ ゴシック" panose="020B0609070205080204" pitchFamily="49" charset="-128"/>
                <a:ea typeface="ＭＳ ゴシック" panose="020B0609070205080204" pitchFamily="49" charset="-128"/>
              </a:rPr>
              <a:t>今後の課題として、つぶやき単体ではなく大量のつぶやきをまとめてベクトル化する手法を試みると結果は変わる</a:t>
            </a:r>
            <a:r>
              <a:rPr lang="ja-JP" altLang="en-US" sz="2400" dirty="0" smtClean="0">
                <a:solidFill>
                  <a:schemeClr val="tx1"/>
                </a:solidFill>
                <a:latin typeface="ＭＳ ゴシック" panose="020B0609070205080204" pitchFamily="49" charset="-128"/>
                <a:ea typeface="ＭＳ ゴシック" panose="020B0609070205080204" pitchFamily="49" charset="-128"/>
              </a:rPr>
              <a:t>だろう</a:t>
            </a:r>
            <a:endParaRPr lang="ja-JP" altLang="en-US" sz="2400" dirty="0">
              <a:solidFill>
                <a:schemeClr val="tx1"/>
              </a:solidFill>
              <a:latin typeface="ＭＳ ゴシック" panose="020B0609070205080204" pitchFamily="49" charset="-128"/>
              <a:ea typeface="ＭＳ ゴシック" panose="020B0609070205080204" pitchFamily="49" charset="-128"/>
            </a:endParaRPr>
          </a:p>
        </p:txBody>
      </p:sp>
      <p:sp>
        <p:nvSpPr>
          <p:cNvPr id="61" name="テキスト ボックス 60"/>
          <p:cNvSpPr txBox="1"/>
          <p:nvPr/>
        </p:nvSpPr>
        <p:spPr>
          <a:xfrm>
            <a:off x="1161962" y="1740371"/>
            <a:ext cx="5906090" cy="1569660"/>
          </a:xfrm>
          <a:prstGeom prst="rect">
            <a:avLst/>
          </a:prstGeom>
          <a:noFill/>
        </p:spPr>
        <p:txBody>
          <a:bodyPr wrap="square" rtlCol="0">
            <a:spAutoFit/>
          </a:bodyPr>
          <a:lstStyle/>
          <a:p>
            <a:r>
              <a:rPr lang="en-US" altLang="ja-JP" sz="2400" dirty="0" smtClean="0">
                <a:latin typeface="ＭＳ ゴシック" panose="020B0609070205080204" pitchFamily="49" charset="-128"/>
                <a:ea typeface="ＭＳ ゴシック" panose="020B0609070205080204" pitchFamily="49" charset="-128"/>
              </a:rPr>
              <a:t>Twitter</a:t>
            </a:r>
            <a:r>
              <a:rPr lang="ja-JP" altLang="en-US" sz="2400" dirty="0">
                <a:latin typeface="ＭＳ ゴシック" panose="020B0609070205080204" pitchFamily="49" charset="-128"/>
                <a:ea typeface="ＭＳ ゴシック" panose="020B0609070205080204" pitchFamily="49" charset="-128"/>
              </a:rPr>
              <a:t>のつぶやきは拡散</a:t>
            </a:r>
            <a:r>
              <a:rPr lang="ja-JP" altLang="en-US" sz="2400" dirty="0" smtClean="0">
                <a:latin typeface="ＭＳ ゴシック" panose="020B0609070205080204" pitchFamily="49" charset="-128"/>
                <a:ea typeface="ＭＳ ゴシック" panose="020B0609070205080204" pitchFamily="49" charset="-128"/>
              </a:rPr>
              <a:t>し、</a:t>
            </a:r>
            <a:endParaRPr lang="en-US" altLang="ja-JP" sz="2400" dirty="0">
              <a:latin typeface="ＭＳ ゴシック" panose="020B0609070205080204" pitchFamily="49" charset="-128"/>
              <a:ea typeface="ＭＳ ゴシック" panose="020B0609070205080204" pitchFamily="49" charset="-128"/>
            </a:endParaRPr>
          </a:p>
          <a:p>
            <a:r>
              <a:rPr lang="en-US" altLang="ja-JP" sz="2400" dirty="0">
                <a:latin typeface="ＭＳ ゴシック" panose="020B0609070205080204" pitchFamily="49" charset="-128"/>
                <a:ea typeface="ＭＳ ゴシック" panose="020B0609070205080204" pitchFamily="49" charset="-128"/>
              </a:rPr>
              <a:t>Mastodon</a:t>
            </a:r>
            <a:r>
              <a:rPr lang="ja-JP" altLang="en-US" sz="2400" dirty="0">
                <a:latin typeface="ＭＳ ゴシック" panose="020B0609070205080204" pitchFamily="49" charset="-128"/>
                <a:ea typeface="ＭＳ ゴシック" panose="020B0609070205080204" pitchFamily="49" charset="-128"/>
              </a:rPr>
              <a:t>のつぶやきは局所</a:t>
            </a:r>
            <a:r>
              <a:rPr lang="ja-JP" altLang="en-US" sz="2400" dirty="0" smtClean="0">
                <a:latin typeface="ＭＳ ゴシック" panose="020B0609070205080204" pitchFamily="49" charset="-128"/>
                <a:ea typeface="ＭＳ ゴシック" panose="020B0609070205080204" pitchFamily="49" charset="-128"/>
              </a:rPr>
              <a:t>化すると</a:t>
            </a:r>
            <a:endParaRPr lang="en-US" altLang="ja-JP" sz="2400" dirty="0" smtClean="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予想したのだが、分析</a:t>
            </a:r>
            <a:r>
              <a:rPr lang="ja-JP" altLang="en-US" sz="2400" dirty="0">
                <a:latin typeface="ＭＳ ゴシック" panose="020B0609070205080204" pitchFamily="49" charset="-128"/>
                <a:ea typeface="ＭＳ ゴシック" panose="020B0609070205080204" pitchFamily="49" charset="-128"/>
              </a:rPr>
              <a:t>結果に明確な違いは</a:t>
            </a:r>
            <a:r>
              <a:rPr lang="ja-JP" altLang="en-US" sz="2400" dirty="0" smtClean="0">
                <a:latin typeface="ＭＳ ゴシック" panose="020B0609070205080204" pitchFamily="49" charset="-128"/>
                <a:ea typeface="ＭＳ ゴシック" panose="020B0609070205080204" pitchFamily="49" charset="-128"/>
              </a:rPr>
              <a:t>見られなかった</a:t>
            </a:r>
            <a:endParaRPr lang="ja-JP" altLang="en-US" sz="2400" dirty="0">
              <a:latin typeface="ＭＳ ゴシック" panose="020B0609070205080204" pitchFamily="49" charset="-128"/>
              <a:ea typeface="ＭＳ ゴシック" panose="020B0609070205080204" pitchFamily="49" charset="-128"/>
            </a:endParaRPr>
          </a:p>
        </p:txBody>
      </p:sp>
      <p:sp>
        <p:nvSpPr>
          <p:cNvPr id="62" name="スライド番号プレースホルダー 61"/>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17</a:t>
            </a:fld>
            <a:endParaRPr kumimoji="1" lang="ja-JP" altLang="en-US">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404725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2596896" cy="707886"/>
          </a:xfrm>
          <a:prstGeom prst="rect">
            <a:avLst/>
          </a:prstGeom>
          <a:noFill/>
        </p:spPr>
        <p:txBody>
          <a:bodyPr wrap="square" rtlCol="0">
            <a:spAutoFit/>
          </a:bodyPr>
          <a:lstStyle/>
          <a:p>
            <a:r>
              <a:rPr lang="en-US" altLang="ja-JP" sz="4000" dirty="0" smtClean="0">
                <a:latin typeface="ＭＳ ゴシック" panose="020B0609070205080204" pitchFamily="49" charset="-128"/>
                <a:ea typeface="ＭＳ ゴシック" panose="020B0609070205080204" pitchFamily="49" charset="-128"/>
              </a:rPr>
              <a:t>6.</a:t>
            </a:r>
            <a:r>
              <a:rPr lang="ja-JP" altLang="en-US" sz="4000" dirty="0" smtClean="0">
                <a:latin typeface="ＭＳ ゴシック" panose="020B0609070205080204" pitchFamily="49" charset="-128"/>
                <a:ea typeface="ＭＳ ゴシック" panose="020B0609070205080204" pitchFamily="49" charset="-128"/>
              </a:rPr>
              <a:t>  結論</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正方形/長方形 2"/>
          <p:cNvSpPr/>
          <p:nvPr/>
        </p:nvSpPr>
        <p:spPr>
          <a:xfrm>
            <a:off x="1533525" y="2551837"/>
            <a:ext cx="8572500" cy="1754326"/>
          </a:xfrm>
          <a:prstGeom prst="rect">
            <a:avLst/>
          </a:prstGeom>
        </p:spPr>
        <p:txBody>
          <a:bodyPr wrap="square">
            <a:spAutoFit/>
          </a:bodyPr>
          <a:lstStyle/>
          <a:p>
            <a:r>
              <a:rPr lang="ja-JP" altLang="en-US" sz="3600" dirty="0" smtClean="0">
                <a:latin typeface="ＭＳ ゴシック" panose="020B0609070205080204" pitchFamily="49" charset="-128"/>
                <a:ea typeface="ＭＳ ゴシック" panose="020B0609070205080204" pitchFamily="49" charset="-128"/>
              </a:rPr>
              <a:t>本研究で用いたWord2vecと主成分分析という手法で話題の広さの違いを識別することは困難だということがわかった</a:t>
            </a:r>
            <a:endParaRPr lang="ja-JP" altLang="en-US" sz="3600"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18</a:t>
            </a:fld>
            <a:endParaRPr kumimoji="1" lang="ja-JP" altLang="en-US">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873358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96896" cy="707886"/>
          </a:xfrm>
          <a:prstGeom prst="rect">
            <a:avLst/>
          </a:prstGeom>
          <a:noFill/>
        </p:spPr>
        <p:txBody>
          <a:bodyPr wrap="square" rtlCol="0">
            <a:spAutoFit/>
          </a:bodyPr>
          <a:lstStyle/>
          <a:p>
            <a:r>
              <a:rPr lang="en-US" altLang="ja-JP" sz="4000" dirty="0">
                <a:latin typeface="ＭＳ ゴシック" panose="020B0609070205080204" pitchFamily="49" charset="-128"/>
                <a:ea typeface="ＭＳ ゴシック" panose="020B0609070205080204" pitchFamily="49" charset="-128"/>
              </a:rPr>
              <a:t>1</a:t>
            </a:r>
            <a:r>
              <a:rPr lang="en-US" altLang="ja-JP" sz="4000" dirty="0" smtClean="0">
                <a:latin typeface="ＭＳ ゴシック" panose="020B0609070205080204" pitchFamily="49" charset="-128"/>
                <a:ea typeface="ＭＳ ゴシック" panose="020B0609070205080204" pitchFamily="49" charset="-128"/>
              </a:rPr>
              <a:t>.</a:t>
            </a:r>
            <a:r>
              <a:rPr lang="ja-JP" altLang="en-US" sz="4000" dirty="0" smtClean="0">
                <a:latin typeface="ＭＳ ゴシック" panose="020B0609070205080204" pitchFamily="49" charset="-128"/>
                <a:ea typeface="ＭＳ ゴシック" panose="020B0609070205080204" pitchFamily="49" charset="-128"/>
              </a:rPr>
              <a:t>  </a:t>
            </a:r>
            <a:r>
              <a:rPr kumimoji="1" lang="ja-JP" altLang="en-US" sz="4000" dirty="0" smtClean="0">
                <a:latin typeface="ＭＳ ゴシック" panose="020B0609070205080204" pitchFamily="49" charset="-128"/>
                <a:ea typeface="ＭＳ ゴシック" panose="020B0609070205080204" pitchFamily="49" charset="-128"/>
              </a:rPr>
              <a:t>序論</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2" name="スライド番号プレースホルダー 1"/>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2</a:t>
            </a:fld>
            <a:endParaRPr kumimoji="1" lang="ja-JP" altLang="en-US">
              <a:latin typeface="ＭＳ ゴシック" panose="020B0609070205080204" pitchFamily="49" charset="-128"/>
              <a:ea typeface="ＭＳ ゴシック" panose="020B0609070205080204" pitchFamily="49" charset="-128"/>
            </a:endParaRPr>
          </a:p>
        </p:txBody>
      </p:sp>
      <p:sp>
        <p:nvSpPr>
          <p:cNvPr id="3" name="角丸四角形 2"/>
          <p:cNvSpPr/>
          <p:nvPr/>
        </p:nvSpPr>
        <p:spPr>
          <a:xfrm>
            <a:off x="1085850" y="1523999"/>
            <a:ext cx="9582150" cy="15906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latin typeface="ＭＳ ゴシック" panose="020B0609070205080204" pitchFamily="49" charset="-128"/>
                <a:ea typeface="ＭＳ ゴシック" panose="020B0609070205080204" pitchFamily="49" charset="-128"/>
              </a:rPr>
              <a:t>スマートフォンなどの普及に</a:t>
            </a:r>
            <a:r>
              <a:rPr lang="ja-JP" altLang="en-US" sz="2400" dirty="0" smtClean="0">
                <a:solidFill>
                  <a:schemeClr val="tx1"/>
                </a:solidFill>
                <a:latin typeface="ＭＳ ゴシック" panose="020B0609070205080204" pitchFamily="49" charset="-128"/>
                <a:ea typeface="ＭＳ ゴシック" panose="020B0609070205080204" pitchFamily="49" charset="-128"/>
              </a:rPr>
              <a:t>よって手軽</a:t>
            </a:r>
            <a:r>
              <a:rPr lang="ja-JP" altLang="en-US" sz="2400" dirty="0">
                <a:solidFill>
                  <a:schemeClr val="tx1"/>
                </a:solidFill>
                <a:latin typeface="ＭＳ ゴシック" panose="020B0609070205080204" pitchFamily="49" charset="-128"/>
                <a:ea typeface="ＭＳ ゴシック" panose="020B0609070205080204" pitchFamily="49" charset="-128"/>
              </a:rPr>
              <a:t>にインターネットへの接続が可能に</a:t>
            </a:r>
            <a:r>
              <a:rPr lang="ja-JP" altLang="en-US" sz="2400" dirty="0" smtClean="0">
                <a:solidFill>
                  <a:schemeClr val="tx1"/>
                </a:solidFill>
                <a:latin typeface="ＭＳ ゴシック" panose="020B0609070205080204" pitchFamily="49" charset="-128"/>
                <a:ea typeface="ＭＳ ゴシック" panose="020B0609070205080204" pitchFamily="49" charset="-128"/>
              </a:rPr>
              <a:t>なり、</a:t>
            </a:r>
            <a:r>
              <a:rPr lang="en-US" altLang="ja-JP" sz="2400" dirty="0" smtClean="0">
                <a:solidFill>
                  <a:schemeClr val="tx1"/>
                </a:solidFill>
                <a:latin typeface="ＭＳ ゴシック" panose="020B0609070205080204" pitchFamily="49" charset="-128"/>
                <a:ea typeface="ＭＳ ゴシック" panose="020B0609070205080204" pitchFamily="49" charset="-128"/>
              </a:rPr>
              <a:t>Twitter</a:t>
            </a:r>
            <a:r>
              <a:rPr lang="ja-JP" altLang="en-US" sz="2400" dirty="0" smtClean="0">
                <a:solidFill>
                  <a:schemeClr val="tx1"/>
                </a:solidFill>
                <a:latin typeface="ＭＳ ゴシック" panose="020B0609070205080204" pitchFamily="49" charset="-128"/>
                <a:ea typeface="ＭＳ ゴシック" panose="020B0609070205080204" pitchFamily="49" charset="-128"/>
              </a:rPr>
              <a:t>などの</a:t>
            </a:r>
            <a:r>
              <a:rPr lang="en-US" altLang="ja-JP" sz="2400" dirty="0" smtClean="0">
                <a:solidFill>
                  <a:schemeClr val="tx1"/>
                </a:solidFill>
                <a:latin typeface="ＭＳ ゴシック" panose="020B0609070205080204" pitchFamily="49" charset="-128"/>
                <a:ea typeface="ＭＳ ゴシック" panose="020B0609070205080204" pitchFamily="49" charset="-128"/>
              </a:rPr>
              <a:t>SNS</a:t>
            </a:r>
            <a:r>
              <a:rPr lang="ja-JP" altLang="en-US" sz="2400" dirty="0" smtClean="0">
                <a:solidFill>
                  <a:schemeClr val="tx1"/>
                </a:solidFill>
                <a:latin typeface="ＭＳ ゴシック" panose="020B0609070205080204" pitchFamily="49" charset="-128"/>
                <a:ea typeface="ＭＳ ゴシック" panose="020B0609070205080204" pitchFamily="49" charset="-128"/>
              </a:rPr>
              <a:t>が注目されるようになった</a:t>
            </a:r>
            <a:endParaRPr lang="en-US" altLang="ja-JP" sz="2400" dirty="0" smtClean="0">
              <a:solidFill>
                <a:schemeClr val="tx1"/>
              </a:solidFill>
              <a:latin typeface="ＭＳ ゴシック" panose="020B0609070205080204" pitchFamily="49" charset="-128"/>
              <a:ea typeface="ＭＳ ゴシック" panose="020B0609070205080204" pitchFamily="49" charset="-128"/>
            </a:endParaRPr>
          </a:p>
        </p:txBody>
      </p:sp>
      <p:sp>
        <p:nvSpPr>
          <p:cNvPr id="5" name="下矢印 4"/>
          <p:cNvSpPr/>
          <p:nvPr/>
        </p:nvSpPr>
        <p:spPr>
          <a:xfrm>
            <a:off x="4617910" y="3693089"/>
            <a:ext cx="2228850"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6" name="角丸四角形 5"/>
          <p:cNvSpPr/>
          <p:nvPr/>
        </p:nvSpPr>
        <p:spPr>
          <a:xfrm>
            <a:off x="1085850" y="4657724"/>
            <a:ext cx="9582150" cy="13275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US" altLang="ja-JP" sz="2800" dirty="0" smtClean="0">
                <a:solidFill>
                  <a:schemeClr val="tx1"/>
                </a:solidFill>
                <a:latin typeface="ＭＳ ゴシック" panose="020B0609070205080204" pitchFamily="49" charset="-128"/>
                <a:ea typeface="ＭＳ ゴシック" panose="020B0609070205080204" pitchFamily="49" charset="-128"/>
              </a:rPr>
              <a:t>Mastodon</a:t>
            </a:r>
            <a:r>
              <a:rPr lang="ja-JP" altLang="en-US" sz="2800" dirty="0">
                <a:solidFill>
                  <a:schemeClr val="tx1"/>
                </a:solidFill>
                <a:latin typeface="ＭＳ ゴシック" panose="020B0609070205080204" pitchFamily="49" charset="-128"/>
                <a:ea typeface="ＭＳ ゴシック" panose="020B0609070205080204" pitchFamily="49" charset="-128"/>
              </a:rPr>
              <a:t>という新たな</a:t>
            </a:r>
            <a:r>
              <a:rPr lang="en-US" altLang="ja-JP" sz="2800" dirty="0">
                <a:solidFill>
                  <a:schemeClr val="tx1"/>
                </a:solidFill>
                <a:latin typeface="ＭＳ ゴシック" panose="020B0609070205080204" pitchFamily="49" charset="-128"/>
                <a:ea typeface="ＭＳ ゴシック" panose="020B0609070205080204" pitchFamily="49" charset="-128"/>
              </a:rPr>
              <a:t>SNS</a:t>
            </a:r>
            <a:r>
              <a:rPr lang="ja-JP" altLang="en-US" sz="2800" dirty="0">
                <a:solidFill>
                  <a:schemeClr val="tx1"/>
                </a:solidFill>
                <a:latin typeface="ＭＳ ゴシック" panose="020B0609070205080204" pitchFamily="49" charset="-128"/>
                <a:ea typeface="ＭＳ ゴシック" panose="020B0609070205080204" pitchFamily="49" charset="-128"/>
              </a:rPr>
              <a:t>の利用者が増えてきて</a:t>
            </a:r>
            <a:r>
              <a:rPr lang="ja-JP" altLang="en-US" sz="2800" dirty="0" smtClean="0">
                <a:solidFill>
                  <a:schemeClr val="tx1"/>
                </a:solidFill>
                <a:latin typeface="ＭＳ ゴシック" panose="020B0609070205080204" pitchFamily="49" charset="-128"/>
                <a:ea typeface="ＭＳ ゴシック" panose="020B0609070205080204" pitchFamily="49" charset="-128"/>
              </a:rPr>
              <a:t>いる</a:t>
            </a:r>
            <a:endParaRPr lang="en-US" altLang="ja-JP" sz="28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490951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96896" cy="707886"/>
          </a:xfrm>
          <a:prstGeom prst="rect">
            <a:avLst/>
          </a:prstGeom>
          <a:noFill/>
        </p:spPr>
        <p:txBody>
          <a:bodyPr wrap="square" rtlCol="0">
            <a:spAutoFit/>
          </a:bodyPr>
          <a:lstStyle/>
          <a:p>
            <a:r>
              <a:rPr lang="en-US" altLang="ja-JP" sz="4000" dirty="0">
                <a:latin typeface="ＭＳ ゴシック" panose="020B0609070205080204" pitchFamily="49" charset="-128"/>
                <a:ea typeface="ＭＳ ゴシック" panose="020B0609070205080204" pitchFamily="49" charset="-128"/>
              </a:rPr>
              <a:t>1</a:t>
            </a:r>
            <a:r>
              <a:rPr lang="en-US" altLang="ja-JP" sz="4000" dirty="0" smtClean="0">
                <a:latin typeface="ＭＳ ゴシック" panose="020B0609070205080204" pitchFamily="49" charset="-128"/>
                <a:ea typeface="ＭＳ ゴシック" panose="020B0609070205080204" pitchFamily="49" charset="-128"/>
              </a:rPr>
              <a:t>.</a:t>
            </a:r>
            <a:r>
              <a:rPr lang="ja-JP" altLang="en-US" sz="4000" dirty="0" smtClean="0">
                <a:latin typeface="ＭＳ ゴシック" panose="020B0609070205080204" pitchFamily="49" charset="-128"/>
                <a:ea typeface="ＭＳ ゴシック" panose="020B0609070205080204" pitchFamily="49" charset="-128"/>
              </a:rPr>
              <a:t>  </a:t>
            </a:r>
            <a:r>
              <a:rPr kumimoji="1" lang="ja-JP" altLang="en-US" sz="4000" dirty="0" smtClean="0">
                <a:latin typeface="ＭＳ ゴシック" panose="020B0609070205080204" pitchFamily="49" charset="-128"/>
                <a:ea typeface="ＭＳ ゴシック" panose="020B0609070205080204" pitchFamily="49" charset="-128"/>
              </a:rPr>
              <a:t>序論</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69" name="テキスト ボックス 68"/>
          <p:cNvSpPr txBox="1"/>
          <p:nvPr/>
        </p:nvSpPr>
        <p:spPr>
          <a:xfrm>
            <a:off x="179640" y="1061829"/>
            <a:ext cx="2141601" cy="707886"/>
          </a:xfrm>
          <a:prstGeom prst="rect">
            <a:avLst/>
          </a:prstGeom>
          <a:noFill/>
        </p:spPr>
        <p:txBody>
          <a:bodyPr wrap="square" rtlCol="0">
            <a:spAutoFit/>
          </a:bodyPr>
          <a:lstStyle/>
          <a:p>
            <a:r>
              <a:rPr lang="en-US" altLang="ja-JP" sz="4000" dirty="0" smtClean="0">
                <a:latin typeface="ＭＳ ゴシック" panose="020B0609070205080204" pitchFamily="49" charset="-128"/>
                <a:ea typeface="ＭＳ ゴシック" panose="020B0609070205080204" pitchFamily="49" charset="-128"/>
              </a:rPr>
              <a:t>Twitter</a:t>
            </a:r>
            <a:endParaRPr lang="en-US" altLang="ja-JP" sz="4000" dirty="0">
              <a:latin typeface="ＭＳ ゴシック" panose="020B0609070205080204" pitchFamily="49" charset="-128"/>
              <a:ea typeface="ＭＳ ゴシック" panose="020B0609070205080204" pitchFamily="49" charset="-128"/>
            </a:endParaRPr>
          </a:p>
        </p:txBody>
      </p:sp>
      <p:sp>
        <p:nvSpPr>
          <p:cNvPr id="5" name="テキスト ボックス 4"/>
          <p:cNvSpPr txBox="1"/>
          <p:nvPr/>
        </p:nvSpPr>
        <p:spPr>
          <a:xfrm>
            <a:off x="6216838" y="1061829"/>
            <a:ext cx="2943225" cy="707886"/>
          </a:xfrm>
          <a:prstGeom prst="rect">
            <a:avLst/>
          </a:prstGeom>
          <a:noFill/>
        </p:spPr>
        <p:txBody>
          <a:bodyPr wrap="square" rtlCol="0">
            <a:spAutoFit/>
          </a:bodyPr>
          <a:lstStyle/>
          <a:p>
            <a:r>
              <a:rPr lang="en-US" altLang="ja-JP" sz="4000" dirty="0" smtClean="0">
                <a:latin typeface="ＭＳ ゴシック" panose="020B0609070205080204" pitchFamily="49" charset="-128"/>
                <a:ea typeface="ＭＳ ゴシック" panose="020B0609070205080204" pitchFamily="49" charset="-128"/>
              </a:rPr>
              <a:t>Mastodon</a:t>
            </a:r>
            <a:endParaRPr lang="en-US" altLang="ja-JP" sz="4000" dirty="0">
              <a:latin typeface="ＭＳ ゴシック" panose="020B0609070205080204" pitchFamily="49" charset="-128"/>
              <a:ea typeface="ＭＳ ゴシック" panose="020B0609070205080204" pitchFamily="49" charset="-128"/>
            </a:endParaRPr>
          </a:p>
        </p:txBody>
      </p:sp>
      <p:sp>
        <p:nvSpPr>
          <p:cNvPr id="8" name="スライド番号プレースホルダー 7"/>
          <p:cNvSpPr>
            <a:spLocks noGrp="1"/>
          </p:cNvSpPr>
          <p:nvPr>
            <p:ph type="sldNum" sz="quarter" idx="12"/>
          </p:nvPr>
        </p:nvSpPr>
        <p:spPr/>
        <p:txBody>
          <a:bodyPr/>
          <a:lstStyle/>
          <a:p>
            <a:fld id="{FF2B5369-8B34-4B0C-9B49-8A1963DD706B}" type="slidenum">
              <a:rPr kumimoji="1" lang="ja-JP" altLang="en-US" sz="2200" smtClean="0">
                <a:latin typeface="ＭＳ ゴシック" panose="020B0609070205080204" pitchFamily="49" charset="-128"/>
                <a:ea typeface="ＭＳ ゴシック" panose="020B0609070205080204" pitchFamily="49" charset="-128"/>
              </a:rPr>
              <a:t>3</a:t>
            </a:fld>
            <a:endParaRPr kumimoji="1" lang="ja-JP" altLang="en-US" sz="2200" dirty="0">
              <a:latin typeface="ＭＳ ゴシック" panose="020B0609070205080204" pitchFamily="49" charset="-128"/>
              <a:ea typeface="ＭＳ ゴシック" panose="020B0609070205080204" pitchFamily="49" charset="-128"/>
            </a:endParaRPr>
          </a:p>
        </p:txBody>
      </p:sp>
      <p:sp>
        <p:nvSpPr>
          <p:cNvPr id="73" name="角丸四角形 72"/>
          <p:cNvSpPr/>
          <p:nvPr/>
        </p:nvSpPr>
        <p:spPr>
          <a:xfrm>
            <a:off x="189165" y="1952625"/>
            <a:ext cx="5630610" cy="895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200" dirty="0" smtClean="0">
                <a:solidFill>
                  <a:schemeClr val="tx1"/>
                </a:solidFill>
                <a:latin typeface="ＭＳ ゴシック" panose="020B0609070205080204" pitchFamily="49" charset="-128"/>
                <a:ea typeface="ＭＳ ゴシック" panose="020B0609070205080204" pitchFamily="49" charset="-128"/>
              </a:rPr>
              <a:t>Twitter</a:t>
            </a:r>
            <a:r>
              <a:rPr lang="ja-JP" altLang="en-US" sz="2200" dirty="0">
                <a:solidFill>
                  <a:schemeClr val="tx1"/>
                </a:solidFill>
                <a:latin typeface="ＭＳ ゴシック" panose="020B0609070205080204" pitchFamily="49" charset="-128"/>
                <a:ea typeface="ＭＳ ゴシック" panose="020B0609070205080204" pitchFamily="49" charset="-128"/>
              </a:rPr>
              <a:t>社が開始した</a:t>
            </a:r>
            <a:r>
              <a:rPr lang="en-US" altLang="ja-JP" sz="2200" dirty="0">
                <a:solidFill>
                  <a:schemeClr val="tx1"/>
                </a:solidFill>
                <a:latin typeface="ＭＳ ゴシック" panose="020B0609070205080204" pitchFamily="49" charset="-128"/>
                <a:ea typeface="ＭＳ ゴシック" panose="020B0609070205080204" pitchFamily="49" charset="-128"/>
              </a:rPr>
              <a:t>SNS</a:t>
            </a:r>
            <a:r>
              <a:rPr lang="ja-JP" altLang="en-US" sz="2200" dirty="0">
                <a:solidFill>
                  <a:schemeClr val="tx1"/>
                </a:solidFill>
                <a:latin typeface="ＭＳ ゴシック" panose="020B0609070205080204" pitchFamily="49" charset="-128"/>
                <a:ea typeface="ＭＳ ゴシック" panose="020B0609070205080204" pitchFamily="49" charset="-128"/>
              </a:rPr>
              <a:t>で</a:t>
            </a:r>
            <a:r>
              <a:rPr lang="ja-JP" altLang="en-US" sz="2200" dirty="0" smtClean="0">
                <a:solidFill>
                  <a:schemeClr val="tx1"/>
                </a:solidFill>
                <a:latin typeface="ＭＳ ゴシック" panose="020B0609070205080204" pitchFamily="49" charset="-128"/>
                <a:ea typeface="ＭＳ ゴシック" panose="020B0609070205080204" pitchFamily="49" charset="-128"/>
              </a:rPr>
              <a:t>ある</a:t>
            </a:r>
            <a:endParaRPr lang="en-US" altLang="ja-JP" sz="2200" dirty="0">
              <a:solidFill>
                <a:schemeClr val="tx1"/>
              </a:solidFill>
              <a:latin typeface="ＭＳ ゴシック" panose="020B0609070205080204" pitchFamily="49" charset="-128"/>
              <a:ea typeface="ＭＳ ゴシック" panose="020B0609070205080204" pitchFamily="49" charset="-128"/>
            </a:endParaRPr>
          </a:p>
        </p:txBody>
      </p:sp>
      <p:sp>
        <p:nvSpPr>
          <p:cNvPr id="74" name="角丸四角形 73"/>
          <p:cNvSpPr/>
          <p:nvPr/>
        </p:nvSpPr>
        <p:spPr>
          <a:xfrm>
            <a:off x="189165" y="3082438"/>
            <a:ext cx="5630610" cy="895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200" dirty="0" smtClean="0">
                <a:solidFill>
                  <a:schemeClr val="tx1"/>
                </a:solidFill>
                <a:latin typeface="ＭＳ ゴシック" panose="020B0609070205080204" pitchFamily="49" charset="-128"/>
                <a:ea typeface="ＭＳ ゴシック" panose="020B0609070205080204" pitchFamily="49" charset="-128"/>
              </a:rPr>
              <a:t>Twitter</a:t>
            </a:r>
            <a:r>
              <a:rPr lang="ja-JP" altLang="en-US" sz="2200" dirty="0">
                <a:solidFill>
                  <a:schemeClr val="tx1"/>
                </a:solidFill>
                <a:latin typeface="ＭＳ ゴシック" panose="020B0609070205080204" pitchFamily="49" charset="-128"/>
                <a:ea typeface="ＭＳ ゴシック" panose="020B0609070205080204" pitchFamily="49" charset="-128"/>
              </a:rPr>
              <a:t>のサーバがあり</a:t>
            </a:r>
            <a:r>
              <a:rPr lang="ja-JP" altLang="en-US" sz="2200" dirty="0" smtClean="0">
                <a:solidFill>
                  <a:schemeClr val="tx1"/>
                </a:solidFill>
                <a:latin typeface="ＭＳ ゴシック" panose="020B0609070205080204" pitchFamily="49" charset="-128"/>
                <a:ea typeface="ＭＳ ゴシック" panose="020B0609070205080204" pitchFamily="49" charset="-128"/>
              </a:rPr>
              <a:t>，それ</a:t>
            </a:r>
            <a:r>
              <a:rPr lang="ja-JP" altLang="en-US" sz="2200" dirty="0">
                <a:solidFill>
                  <a:schemeClr val="tx1"/>
                </a:solidFill>
                <a:latin typeface="ＭＳ ゴシック" panose="020B0609070205080204" pitchFamily="49" charset="-128"/>
                <a:ea typeface="ＭＳ ゴシック" panose="020B0609070205080204" pitchFamily="49" charset="-128"/>
              </a:rPr>
              <a:t>にログイン</a:t>
            </a:r>
            <a:r>
              <a:rPr lang="ja-JP" altLang="en-US" sz="2200" dirty="0" smtClean="0">
                <a:solidFill>
                  <a:schemeClr val="tx1"/>
                </a:solidFill>
                <a:latin typeface="ＭＳ ゴシック" panose="020B0609070205080204" pitchFamily="49" charset="-128"/>
                <a:ea typeface="ＭＳ ゴシック" panose="020B0609070205080204" pitchFamily="49" charset="-128"/>
              </a:rPr>
              <a:t>する</a:t>
            </a:r>
            <a:endParaRPr lang="en-US" altLang="ja-JP" sz="2200" dirty="0">
              <a:latin typeface="ＭＳ ゴシック" panose="020B0609070205080204" pitchFamily="49" charset="-128"/>
              <a:ea typeface="ＭＳ ゴシック" panose="020B0609070205080204" pitchFamily="49" charset="-128"/>
            </a:endParaRPr>
          </a:p>
        </p:txBody>
      </p:sp>
      <p:sp>
        <p:nvSpPr>
          <p:cNvPr id="75" name="角丸四角形 74"/>
          <p:cNvSpPr/>
          <p:nvPr/>
        </p:nvSpPr>
        <p:spPr>
          <a:xfrm>
            <a:off x="189165" y="4212251"/>
            <a:ext cx="5630610" cy="895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200" dirty="0" smtClean="0">
                <a:solidFill>
                  <a:schemeClr val="tx1"/>
                </a:solidFill>
                <a:latin typeface="ＭＳ ゴシック" panose="020B0609070205080204" pitchFamily="49" charset="-128"/>
                <a:ea typeface="ＭＳ ゴシック" panose="020B0609070205080204" pitchFamily="49" charset="-128"/>
              </a:rPr>
              <a:t>Twitter</a:t>
            </a:r>
            <a:r>
              <a:rPr lang="ja-JP" altLang="en-US" sz="2200" dirty="0">
                <a:solidFill>
                  <a:schemeClr val="tx1"/>
                </a:solidFill>
                <a:latin typeface="ＭＳ ゴシック" panose="020B0609070205080204" pitchFamily="49" charset="-128"/>
                <a:ea typeface="ＭＳ ゴシック" panose="020B0609070205080204" pitchFamily="49" charset="-128"/>
              </a:rPr>
              <a:t>社がサーバを管理して</a:t>
            </a:r>
            <a:r>
              <a:rPr lang="ja-JP" altLang="en-US" sz="2200" dirty="0" smtClean="0">
                <a:solidFill>
                  <a:schemeClr val="tx1"/>
                </a:solidFill>
                <a:latin typeface="ＭＳ ゴシック" panose="020B0609070205080204" pitchFamily="49" charset="-128"/>
                <a:ea typeface="ＭＳ ゴシック" panose="020B0609070205080204" pitchFamily="49" charset="-128"/>
              </a:rPr>
              <a:t>いる</a:t>
            </a:r>
            <a:endParaRPr lang="en-US" altLang="ja-JP" sz="2200" dirty="0">
              <a:solidFill>
                <a:schemeClr val="tx1"/>
              </a:solidFill>
              <a:latin typeface="ＭＳ ゴシック" panose="020B0609070205080204" pitchFamily="49" charset="-128"/>
              <a:ea typeface="ＭＳ ゴシック" panose="020B0609070205080204" pitchFamily="49" charset="-128"/>
            </a:endParaRPr>
          </a:p>
        </p:txBody>
      </p:sp>
      <p:sp>
        <p:nvSpPr>
          <p:cNvPr id="76" name="角丸四角形 75"/>
          <p:cNvSpPr/>
          <p:nvPr/>
        </p:nvSpPr>
        <p:spPr>
          <a:xfrm>
            <a:off x="179640" y="5342064"/>
            <a:ext cx="5630610" cy="895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200" dirty="0">
                <a:solidFill>
                  <a:schemeClr val="tx1"/>
                </a:solidFill>
                <a:latin typeface="ＭＳ ゴシック" panose="020B0609070205080204" pitchFamily="49" charset="-128"/>
                <a:ea typeface="ＭＳ ゴシック" panose="020B0609070205080204" pitchFamily="49" charset="-128"/>
              </a:rPr>
              <a:t>話題が幅広く自由で</a:t>
            </a:r>
            <a:r>
              <a:rPr lang="ja-JP" altLang="en-US" sz="2200" dirty="0" smtClean="0">
                <a:solidFill>
                  <a:schemeClr val="tx1"/>
                </a:solidFill>
                <a:latin typeface="ＭＳ ゴシック" panose="020B0609070205080204" pitchFamily="49" charset="-128"/>
                <a:ea typeface="ＭＳ ゴシック" panose="020B0609070205080204" pitchFamily="49" charset="-128"/>
              </a:rPr>
              <a:t>ある</a:t>
            </a:r>
            <a:endParaRPr lang="en-US" altLang="ja-JP" sz="2200" dirty="0">
              <a:solidFill>
                <a:schemeClr val="tx1"/>
              </a:solidFill>
              <a:latin typeface="ＭＳ ゴシック" panose="020B0609070205080204" pitchFamily="49" charset="-128"/>
              <a:ea typeface="ＭＳ ゴシック" panose="020B0609070205080204" pitchFamily="49" charset="-128"/>
            </a:endParaRPr>
          </a:p>
        </p:txBody>
      </p:sp>
      <p:sp>
        <p:nvSpPr>
          <p:cNvPr id="77" name="角丸四角形 76"/>
          <p:cNvSpPr/>
          <p:nvPr/>
        </p:nvSpPr>
        <p:spPr>
          <a:xfrm>
            <a:off x="6216838" y="1946587"/>
            <a:ext cx="5630610" cy="895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200" dirty="0">
                <a:solidFill>
                  <a:schemeClr val="tx1"/>
                </a:solidFill>
                <a:latin typeface="ＭＳ ゴシック" panose="020B0609070205080204" pitchFamily="49" charset="-128"/>
                <a:ea typeface="ＭＳ ゴシック" panose="020B0609070205080204" pitchFamily="49" charset="-128"/>
              </a:rPr>
              <a:t>Mastodon</a:t>
            </a:r>
            <a:r>
              <a:rPr lang="ja-JP" altLang="en-US" sz="2200" dirty="0">
                <a:solidFill>
                  <a:schemeClr val="tx1"/>
                </a:solidFill>
                <a:latin typeface="ＭＳ ゴシック" panose="020B0609070205080204" pitchFamily="49" charset="-128"/>
                <a:ea typeface="ＭＳ ゴシック" panose="020B0609070205080204" pitchFamily="49" charset="-128"/>
              </a:rPr>
              <a:t>という</a:t>
            </a:r>
            <a:r>
              <a:rPr lang="ja-JP" altLang="en-US" sz="2200" dirty="0" smtClean="0">
                <a:solidFill>
                  <a:schemeClr val="tx1"/>
                </a:solidFill>
                <a:latin typeface="ＭＳ ゴシック" panose="020B0609070205080204" pitchFamily="49" charset="-128"/>
                <a:ea typeface="ＭＳ ゴシック" panose="020B0609070205080204" pitchFamily="49" charset="-128"/>
              </a:rPr>
              <a:t>オープンソース</a:t>
            </a:r>
            <a:endParaRPr lang="en-US" altLang="ja-JP" sz="2200" dirty="0" smtClean="0">
              <a:solidFill>
                <a:schemeClr val="tx1"/>
              </a:solidFill>
              <a:latin typeface="ＭＳ ゴシック" panose="020B0609070205080204" pitchFamily="49" charset="-128"/>
              <a:ea typeface="ＭＳ ゴシック" panose="020B0609070205080204" pitchFamily="49" charset="-128"/>
            </a:endParaRPr>
          </a:p>
          <a:p>
            <a:r>
              <a:rPr lang="ja-JP" altLang="en-US" sz="2200" dirty="0" smtClean="0">
                <a:solidFill>
                  <a:schemeClr val="tx1"/>
                </a:solidFill>
                <a:latin typeface="ＭＳ ゴシック" panose="020B0609070205080204" pitchFamily="49" charset="-128"/>
                <a:ea typeface="ＭＳ ゴシック" panose="020B0609070205080204" pitchFamily="49" charset="-128"/>
              </a:rPr>
              <a:t>ソフトウェア</a:t>
            </a:r>
            <a:r>
              <a:rPr lang="ja-JP" altLang="en-US" sz="2200" dirty="0">
                <a:solidFill>
                  <a:schemeClr val="tx1"/>
                </a:solidFill>
                <a:latin typeface="ＭＳ ゴシック" panose="020B0609070205080204" pitchFamily="49" charset="-128"/>
                <a:ea typeface="ＭＳ ゴシック" panose="020B0609070205080204" pitchFamily="49" charset="-128"/>
              </a:rPr>
              <a:t>から作成する</a:t>
            </a:r>
            <a:r>
              <a:rPr lang="en-US" altLang="ja-JP" sz="2200" dirty="0">
                <a:solidFill>
                  <a:schemeClr val="tx1"/>
                </a:solidFill>
                <a:latin typeface="ＭＳ ゴシック" panose="020B0609070205080204" pitchFamily="49" charset="-128"/>
                <a:ea typeface="ＭＳ ゴシック" panose="020B0609070205080204" pitchFamily="49" charset="-128"/>
              </a:rPr>
              <a:t>SNS</a:t>
            </a:r>
            <a:r>
              <a:rPr lang="ja-JP" altLang="en-US" sz="2200" dirty="0">
                <a:solidFill>
                  <a:schemeClr val="tx1"/>
                </a:solidFill>
                <a:latin typeface="ＭＳ ゴシック" panose="020B0609070205080204" pitchFamily="49" charset="-128"/>
                <a:ea typeface="ＭＳ ゴシック" panose="020B0609070205080204" pitchFamily="49" charset="-128"/>
              </a:rPr>
              <a:t>で</a:t>
            </a:r>
            <a:r>
              <a:rPr lang="ja-JP" altLang="en-US" sz="2200" dirty="0" smtClean="0">
                <a:solidFill>
                  <a:schemeClr val="tx1"/>
                </a:solidFill>
                <a:latin typeface="ＭＳ ゴシック" panose="020B0609070205080204" pitchFamily="49" charset="-128"/>
                <a:ea typeface="ＭＳ ゴシック" panose="020B0609070205080204" pitchFamily="49" charset="-128"/>
              </a:rPr>
              <a:t>ある</a:t>
            </a:r>
            <a:endParaRPr lang="en-US" altLang="ja-JP" sz="2200" dirty="0">
              <a:solidFill>
                <a:schemeClr val="tx1"/>
              </a:solidFill>
              <a:latin typeface="ＭＳ ゴシック" panose="020B0609070205080204" pitchFamily="49" charset="-128"/>
              <a:ea typeface="ＭＳ ゴシック" panose="020B0609070205080204" pitchFamily="49" charset="-128"/>
            </a:endParaRPr>
          </a:p>
        </p:txBody>
      </p:sp>
      <p:sp>
        <p:nvSpPr>
          <p:cNvPr id="78" name="角丸四角形 77"/>
          <p:cNvSpPr/>
          <p:nvPr/>
        </p:nvSpPr>
        <p:spPr>
          <a:xfrm>
            <a:off x="6216838" y="3082438"/>
            <a:ext cx="5630610" cy="895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200" dirty="0">
                <a:solidFill>
                  <a:schemeClr val="tx1"/>
                </a:solidFill>
                <a:latin typeface="ＭＳ ゴシック" panose="020B0609070205080204" pitchFamily="49" charset="-128"/>
                <a:ea typeface="ＭＳ ゴシック" panose="020B0609070205080204" pitchFamily="49" charset="-128"/>
              </a:rPr>
              <a:t>インスタンスと呼ばれるサーバが複数あり，自身で選びログイン</a:t>
            </a:r>
            <a:r>
              <a:rPr lang="ja-JP" altLang="en-US" sz="2200" dirty="0" smtClean="0">
                <a:solidFill>
                  <a:schemeClr val="tx1"/>
                </a:solidFill>
                <a:latin typeface="ＭＳ ゴシック" panose="020B0609070205080204" pitchFamily="49" charset="-128"/>
                <a:ea typeface="ＭＳ ゴシック" panose="020B0609070205080204" pitchFamily="49" charset="-128"/>
              </a:rPr>
              <a:t>する</a:t>
            </a:r>
            <a:endParaRPr lang="en-US" altLang="ja-JP" sz="2200" dirty="0">
              <a:solidFill>
                <a:schemeClr val="tx1"/>
              </a:solidFill>
              <a:latin typeface="ＭＳ ゴシック" panose="020B0609070205080204" pitchFamily="49" charset="-128"/>
              <a:ea typeface="ＭＳ ゴシック" panose="020B0609070205080204" pitchFamily="49" charset="-128"/>
            </a:endParaRPr>
          </a:p>
        </p:txBody>
      </p:sp>
      <p:sp>
        <p:nvSpPr>
          <p:cNvPr id="79" name="角丸四角形 78"/>
          <p:cNvSpPr/>
          <p:nvPr/>
        </p:nvSpPr>
        <p:spPr>
          <a:xfrm>
            <a:off x="6216838" y="5342064"/>
            <a:ext cx="5630610" cy="895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200" dirty="0">
                <a:solidFill>
                  <a:schemeClr val="tx1"/>
                </a:solidFill>
                <a:latin typeface="ＭＳ ゴシック" panose="020B0609070205080204" pitchFamily="49" charset="-128"/>
                <a:ea typeface="ＭＳ ゴシック" panose="020B0609070205080204" pitchFamily="49" charset="-128"/>
              </a:rPr>
              <a:t>インスタンスによって，話題が限定されて</a:t>
            </a:r>
            <a:r>
              <a:rPr lang="ja-JP" altLang="en-US" sz="2200" dirty="0" smtClean="0">
                <a:solidFill>
                  <a:schemeClr val="tx1"/>
                </a:solidFill>
                <a:latin typeface="ＭＳ ゴシック" panose="020B0609070205080204" pitchFamily="49" charset="-128"/>
                <a:ea typeface="ＭＳ ゴシック" panose="020B0609070205080204" pitchFamily="49" charset="-128"/>
              </a:rPr>
              <a:t>いる</a:t>
            </a:r>
            <a:endParaRPr lang="en-US" altLang="ja-JP" sz="2200" dirty="0">
              <a:solidFill>
                <a:schemeClr val="tx1"/>
              </a:solidFill>
              <a:latin typeface="ＭＳ ゴシック" panose="020B0609070205080204" pitchFamily="49" charset="-128"/>
              <a:ea typeface="ＭＳ ゴシック" panose="020B0609070205080204" pitchFamily="49" charset="-128"/>
            </a:endParaRPr>
          </a:p>
        </p:txBody>
      </p:sp>
      <p:sp>
        <p:nvSpPr>
          <p:cNvPr id="80" name="角丸四角形 79"/>
          <p:cNvSpPr/>
          <p:nvPr/>
        </p:nvSpPr>
        <p:spPr>
          <a:xfrm>
            <a:off x="6216838" y="4212251"/>
            <a:ext cx="5630610" cy="895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200" dirty="0">
                <a:solidFill>
                  <a:schemeClr val="tx1"/>
                </a:solidFill>
                <a:latin typeface="ＭＳ ゴシック" panose="020B0609070205080204" pitchFamily="49" charset="-128"/>
                <a:ea typeface="ＭＳ ゴシック" panose="020B0609070205080204" pitchFamily="49" charset="-128"/>
              </a:rPr>
              <a:t>それぞれのインスタンスの運用者によってサーバが管理されて</a:t>
            </a:r>
            <a:r>
              <a:rPr lang="ja-JP" altLang="en-US" sz="2200" dirty="0" smtClean="0">
                <a:solidFill>
                  <a:schemeClr val="tx1"/>
                </a:solidFill>
                <a:latin typeface="ＭＳ ゴシック" panose="020B0609070205080204" pitchFamily="49" charset="-128"/>
                <a:ea typeface="ＭＳ ゴシック" panose="020B0609070205080204" pitchFamily="49" charset="-128"/>
              </a:rPr>
              <a:t>いる</a:t>
            </a:r>
            <a:endParaRPr lang="en-US" altLang="ja-JP" sz="22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323527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96896" cy="707886"/>
          </a:xfrm>
          <a:prstGeom prst="rect">
            <a:avLst/>
          </a:prstGeom>
          <a:noFill/>
        </p:spPr>
        <p:txBody>
          <a:bodyPr wrap="square" rtlCol="0">
            <a:spAutoFit/>
          </a:bodyPr>
          <a:lstStyle/>
          <a:p>
            <a:r>
              <a:rPr lang="en-US" altLang="ja-JP" sz="4000" dirty="0">
                <a:latin typeface="ＭＳ ゴシック" panose="020B0609070205080204" pitchFamily="49" charset="-128"/>
                <a:ea typeface="ＭＳ ゴシック" panose="020B0609070205080204" pitchFamily="49" charset="-128"/>
              </a:rPr>
              <a:t>1</a:t>
            </a:r>
            <a:r>
              <a:rPr lang="en-US" altLang="ja-JP" sz="4000" dirty="0" smtClean="0">
                <a:latin typeface="ＭＳ ゴシック" panose="020B0609070205080204" pitchFamily="49" charset="-128"/>
                <a:ea typeface="ＭＳ ゴシック" panose="020B0609070205080204" pitchFamily="49" charset="-128"/>
              </a:rPr>
              <a:t>.</a:t>
            </a:r>
            <a:r>
              <a:rPr lang="ja-JP" altLang="en-US" sz="4000" dirty="0" smtClean="0">
                <a:latin typeface="ＭＳ ゴシック" panose="020B0609070205080204" pitchFamily="49" charset="-128"/>
                <a:ea typeface="ＭＳ ゴシック" panose="020B0609070205080204" pitchFamily="49" charset="-128"/>
              </a:rPr>
              <a:t>  </a:t>
            </a:r>
            <a:r>
              <a:rPr kumimoji="1" lang="ja-JP" altLang="en-US" sz="4000" dirty="0" smtClean="0">
                <a:latin typeface="ＭＳ ゴシック" panose="020B0609070205080204" pitchFamily="49" charset="-128"/>
                <a:ea typeface="ＭＳ ゴシック" panose="020B0609070205080204" pitchFamily="49" charset="-128"/>
              </a:rPr>
              <a:t>序論</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69" name="テキスト ボックス 68"/>
          <p:cNvSpPr txBox="1"/>
          <p:nvPr/>
        </p:nvSpPr>
        <p:spPr>
          <a:xfrm>
            <a:off x="553973" y="1061829"/>
            <a:ext cx="2141601" cy="707886"/>
          </a:xfrm>
          <a:prstGeom prst="rect">
            <a:avLst/>
          </a:prstGeom>
          <a:noFill/>
        </p:spPr>
        <p:txBody>
          <a:bodyPr wrap="square" rtlCol="0">
            <a:spAutoFit/>
          </a:bodyPr>
          <a:lstStyle/>
          <a:p>
            <a:r>
              <a:rPr lang="en-US" altLang="ja-JP" sz="4000" dirty="0" smtClean="0">
                <a:latin typeface="ＭＳ ゴシック" panose="020B0609070205080204" pitchFamily="49" charset="-128"/>
                <a:ea typeface="ＭＳ ゴシック" panose="020B0609070205080204" pitchFamily="49" charset="-128"/>
              </a:rPr>
              <a:t>Twitter</a:t>
            </a:r>
            <a:endParaRPr lang="en-US" altLang="ja-JP" sz="4000" dirty="0">
              <a:latin typeface="ＭＳ ゴシック" panose="020B0609070205080204" pitchFamily="49" charset="-128"/>
              <a:ea typeface="ＭＳ ゴシック" panose="020B0609070205080204" pitchFamily="49" charset="-128"/>
            </a:endParaRPr>
          </a:p>
        </p:txBody>
      </p:sp>
      <p:sp>
        <p:nvSpPr>
          <p:cNvPr id="5" name="テキスト ボックス 4"/>
          <p:cNvSpPr txBox="1"/>
          <p:nvPr/>
        </p:nvSpPr>
        <p:spPr>
          <a:xfrm>
            <a:off x="6216838" y="1061829"/>
            <a:ext cx="2943225" cy="707886"/>
          </a:xfrm>
          <a:prstGeom prst="rect">
            <a:avLst/>
          </a:prstGeom>
          <a:noFill/>
        </p:spPr>
        <p:txBody>
          <a:bodyPr wrap="square" rtlCol="0">
            <a:spAutoFit/>
          </a:bodyPr>
          <a:lstStyle/>
          <a:p>
            <a:r>
              <a:rPr lang="en-US" altLang="ja-JP" sz="4000" dirty="0" smtClean="0">
                <a:latin typeface="ＭＳ ゴシック" panose="020B0609070205080204" pitchFamily="49" charset="-128"/>
                <a:ea typeface="ＭＳ ゴシック" panose="020B0609070205080204" pitchFamily="49" charset="-128"/>
              </a:rPr>
              <a:t>Mastodon</a:t>
            </a:r>
            <a:endParaRPr lang="en-US" altLang="ja-JP" sz="4000" dirty="0">
              <a:latin typeface="ＭＳ ゴシック" panose="020B0609070205080204" pitchFamily="49" charset="-128"/>
              <a:ea typeface="ＭＳ ゴシック" panose="020B0609070205080204" pitchFamily="49" charset="-128"/>
            </a:endParaRPr>
          </a:p>
        </p:txBody>
      </p:sp>
      <p:grpSp>
        <p:nvGrpSpPr>
          <p:cNvPr id="75" name="グループ化 74"/>
          <p:cNvGrpSpPr/>
          <p:nvPr/>
        </p:nvGrpSpPr>
        <p:grpSpPr>
          <a:xfrm>
            <a:off x="553973" y="2002860"/>
            <a:ext cx="4672837" cy="3993120"/>
            <a:chOff x="2983038" y="5214845"/>
            <a:chExt cx="4672837" cy="3993120"/>
          </a:xfrm>
        </p:grpSpPr>
        <p:grpSp>
          <p:nvGrpSpPr>
            <p:cNvPr id="76" name="グループ化 75"/>
            <p:cNvGrpSpPr/>
            <p:nvPr/>
          </p:nvGrpSpPr>
          <p:grpSpPr>
            <a:xfrm>
              <a:off x="2983038" y="5214845"/>
              <a:ext cx="4672837" cy="3072919"/>
              <a:chOff x="10328886" y="5468225"/>
              <a:chExt cx="7465466" cy="4814773"/>
            </a:xfrm>
          </p:grpSpPr>
          <p:grpSp>
            <p:nvGrpSpPr>
              <p:cNvPr id="78" name="グループ化 77"/>
              <p:cNvGrpSpPr/>
              <p:nvPr/>
            </p:nvGrpSpPr>
            <p:grpSpPr>
              <a:xfrm>
                <a:off x="12534900" y="6336653"/>
                <a:ext cx="3137097" cy="3086100"/>
                <a:chOff x="13127835" y="6515100"/>
                <a:chExt cx="3137097" cy="3086100"/>
              </a:xfrm>
            </p:grpSpPr>
            <p:sp>
              <p:nvSpPr>
                <p:cNvPr id="89" name="六角形 88"/>
                <p:cNvSpPr/>
                <p:nvPr/>
              </p:nvSpPr>
              <p:spPr>
                <a:xfrm>
                  <a:off x="13701773" y="7358536"/>
                  <a:ext cx="1981200" cy="1404464"/>
                </a:xfrm>
                <a:prstGeom prst="hexagon">
                  <a:avLst/>
                </a:prstGeom>
                <a:solidFill>
                  <a:schemeClr val="bg1"/>
                </a:solid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サーバ</a:t>
                  </a:r>
                </a:p>
              </p:txBody>
            </p:sp>
            <p:cxnSp>
              <p:nvCxnSpPr>
                <p:cNvPr id="90" name="直線矢印コネクタ 89"/>
                <p:cNvCxnSpPr/>
                <p:nvPr/>
              </p:nvCxnSpPr>
              <p:spPr>
                <a:xfrm flipV="1">
                  <a:off x="14692373" y="6515100"/>
                  <a:ext cx="0" cy="8434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4692373" y="8763000"/>
                  <a:ext cx="0" cy="838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5547239" y="8464407"/>
                  <a:ext cx="717693" cy="7176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flipV="1">
                  <a:off x="15547239" y="6982326"/>
                  <a:ext cx="709673" cy="7096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H="1" flipV="1">
                  <a:off x="13127835" y="6982326"/>
                  <a:ext cx="709673" cy="7096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H="1">
                  <a:off x="13127835" y="8464407"/>
                  <a:ext cx="709673" cy="7096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79" name="楕円 78"/>
              <p:cNvSpPr/>
              <p:nvPr/>
            </p:nvSpPr>
            <p:spPr>
              <a:xfrm>
                <a:off x="13244571" y="5468225"/>
                <a:ext cx="1709731" cy="838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latin typeface="ＭＳ ゴシック" panose="020B0609070205080204" pitchFamily="49" charset="-128"/>
                    <a:ea typeface="ＭＳ ゴシック" panose="020B0609070205080204" pitchFamily="49" charset="-128"/>
                  </a:rPr>
                  <a:t>ユーザ</a:t>
                </a:r>
              </a:p>
            </p:txBody>
          </p:sp>
          <p:sp>
            <p:nvSpPr>
              <p:cNvPr id="80" name="楕円 79"/>
              <p:cNvSpPr/>
              <p:nvPr/>
            </p:nvSpPr>
            <p:spPr>
              <a:xfrm>
                <a:off x="11254861" y="8935519"/>
                <a:ext cx="1709731" cy="838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latin typeface="ＭＳ ゴシック" panose="020B0609070205080204" pitchFamily="49" charset="-128"/>
                    <a:ea typeface="ＭＳ ゴシック" panose="020B0609070205080204" pitchFamily="49" charset="-128"/>
                  </a:rPr>
                  <a:t>ユーザ</a:t>
                </a:r>
              </a:p>
            </p:txBody>
          </p:sp>
          <p:sp>
            <p:nvSpPr>
              <p:cNvPr id="81" name="楕円 80"/>
              <p:cNvSpPr/>
              <p:nvPr/>
            </p:nvSpPr>
            <p:spPr>
              <a:xfrm>
                <a:off x="11252602" y="6000550"/>
                <a:ext cx="1709730" cy="8382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latin typeface="ＭＳ ゴシック" panose="020B0609070205080204" pitchFamily="49" charset="-128"/>
                    <a:ea typeface="ＭＳ ゴシック" panose="020B0609070205080204" pitchFamily="49" charset="-128"/>
                  </a:rPr>
                  <a:t>ユーザ</a:t>
                </a:r>
              </a:p>
            </p:txBody>
          </p:sp>
          <p:sp>
            <p:nvSpPr>
              <p:cNvPr id="82" name="楕円 81"/>
              <p:cNvSpPr/>
              <p:nvPr/>
            </p:nvSpPr>
            <p:spPr>
              <a:xfrm>
                <a:off x="13244571" y="9444798"/>
                <a:ext cx="1709731" cy="838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latin typeface="ＭＳ ゴシック" panose="020B0609070205080204" pitchFamily="49" charset="-128"/>
                    <a:ea typeface="ＭＳ ゴシック" panose="020B0609070205080204" pitchFamily="49" charset="-128"/>
                  </a:rPr>
                  <a:t>ユーザ</a:t>
                </a:r>
              </a:p>
            </p:txBody>
          </p:sp>
          <p:sp>
            <p:nvSpPr>
              <p:cNvPr id="83" name="楕円 82"/>
              <p:cNvSpPr/>
              <p:nvPr/>
            </p:nvSpPr>
            <p:spPr>
              <a:xfrm>
                <a:off x="15236544" y="6000550"/>
                <a:ext cx="1709731" cy="8382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latin typeface="ＭＳ ゴシック" panose="020B0609070205080204" pitchFamily="49" charset="-128"/>
                    <a:ea typeface="ＭＳ ゴシック" panose="020B0609070205080204" pitchFamily="49" charset="-128"/>
                  </a:rPr>
                  <a:t>ユーザ</a:t>
                </a:r>
              </a:p>
            </p:txBody>
          </p:sp>
          <p:sp>
            <p:nvSpPr>
              <p:cNvPr id="84" name="楕円 83"/>
              <p:cNvSpPr/>
              <p:nvPr/>
            </p:nvSpPr>
            <p:spPr>
              <a:xfrm>
                <a:off x="15234878" y="8935519"/>
                <a:ext cx="1709731" cy="838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latin typeface="ＭＳ ゴシック" panose="020B0609070205080204" pitchFamily="49" charset="-128"/>
                    <a:ea typeface="ＭＳ ゴシック" panose="020B0609070205080204" pitchFamily="49" charset="-128"/>
                  </a:rPr>
                  <a:t>ユーザ</a:t>
                </a:r>
              </a:p>
            </p:txBody>
          </p:sp>
          <p:cxnSp>
            <p:nvCxnSpPr>
              <p:cNvPr id="85" name="直線矢印コネクタ 84"/>
              <p:cNvCxnSpPr/>
              <p:nvPr/>
            </p:nvCxnSpPr>
            <p:spPr>
              <a:xfrm>
                <a:off x="15102593" y="7888053"/>
                <a:ext cx="96194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flipH="1">
                <a:off x="12054314" y="7888053"/>
                <a:ext cx="103882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楕円 86"/>
              <p:cNvSpPr/>
              <p:nvPr/>
            </p:nvSpPr>
            <p:spPr>
              <a:xfrm>
                <a:off x="10328886" y="7458273"/>
                <a:ext cx="1709731" cy="838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latin typeface="ＭＳ ゴシック" panose="020B0609070205080204" pitchFamily="49" charset="-128"/>
                    <a:ea typeface="ＭＳ ゴシック" panose="020B0609070205080204" pitchFamily="49" charset="-128"/>
                  </a:rPr>
                  <a:t>ユーザ</a:t>
                </a:r>
              </a:p>
            </p:txBody>
          </p:sp>
          <p:sp>
            <p:nvSpPr>
              <p:cNvPr id="88" name="楕円 87"/>
              <p:cNvSpPr/>
              <p:nvPr/>
            </p:nvSpPr>
            <p:spPr>
              <a:xfrm>
                <a:off x="16084621" y="7459366"/>
                <a:ext cx="1709731" cy="838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latin typeface="ＭＳ ゴシック" panose="020B0609070205080204" pitchFamily="49" charset="-128"/>
                    <a:ea typeface="ＭＳ ゴシック" panose="020B0609070205080204" pitchFamily="49" charset="-128"/>
                  </a:rPr>
                  <a:t>ユーザ</a:t>
                </a:r>
              </a:p>
            </p:txBody>
          </p:sp>
        </p:grpSp>
        <p:sp>
          <p:nvSpPr>
            <p:cNvPr id="77" name="テキスト ボックス 76"/>
            <p:cNvSpPr txBox="1"/>
            <p:nvPr/>
          </p:nvSpPr>
          <p:spPr>
            <a:xfrm>
              <a:off x="3971229" y="8500079"/>
              <a:ext cx="2749471" cy="707886"/>
            </a:xfrm>
            <a:prstGeom prst="rect">
              <a:avLst/>
            </a:prstGeom>
            <a:noFill/>
          </p:spPr>
          <p:txBody>
            <a:bodyPr wrap="none" rtlCol="0">
              <a:spAutoFit/>
            </a:bodyPr>
            <a:lstStyle/>
            <a:p>
              <a:r>
                <a:rPr kumimoji="1" lang="ja-JP" altLang="en-US" sz="4000" dirty="0" smtClean="0">
                  <a:latin typeface="ＭＳ ゴシック" panose="020B0609070205080204" pitchFamily="49" charset="-128"/>
                  <a:ea typeface="ＭＳ ゴシック" panose="020B0609070205080204" pitchFamily="49" charset="-128"/>
                </a:rPr>
                <a:t>中央集権型</a:t>
              </a:r>
              <a:endParaRPr kumimoji="1" lang="en-US" altLang="ja-JP" sz="4000" dirty="0" smtClean="0">
                <a:latin typeface="ＭＳ ゴシック" panose="020B0609070205080204" pitchFamily="49" charset="-128"/>
                <a:ea typeface="ＭＳ ゴシック" panose="020B0609070205080204" pitchFamily="49" charset="-128"/>
              </a:endParaRPr>
            </a:p>
          </p:txBody>
        </p:sp>
      </p:grpSp>
      <p:grpSp>
        <p:nvGrpSpPr>
          <p:cNvPr id="96" name="グループ化 95"/>
          <p:cNvGrpSpPr/>
          <p:nvPr/>
        </p:nvGrpSpPr>
        <p:grpSpPr>
          <a:xfrm>
            <a:off x="6216838" y="2021478"/>
            <a:ext cx="4877719" cy="3974502"/>
            <a:chOff x="15078844" y="5297105"/>
            <a:chExt cx="4877719" cy="3974502"/>
          </a:xfrm>
        </p:grpSpPr>
        <p:sp>
          <p:nvSpPr>
            <p:cNvPr id="97" name="テキスト ボックス 96"/>
            <p:cNvSpPr txBox="1"/>
            <p:nvPr/>
          </p:nvSpPr>
          <p:spPr>
            <a:xfrm>
              <a:off x="16506941" y="8563721"/>
              <a:ext cx="2060179" cy="707886"/>
            </a:xfrm>
            <a:prstGeom prst="rect">
              <a:avLst/>
            </a:prstGeom>
            <a:noFill/>
          </p:spPr>
          <p:txBody>
            <a:bodyPr wrap="square" rtlCol="0">
              <a:spAutoFit/>
            </a:bodyPr>
            <a:lstStyle/>
            <a:p>
              <a:pPr algn="ctr"/>
              <a:r>
                <a:rPr kumimoji="1" lang="ja-JP" altLang="en-US" sz="4000" dirty="0" smtClean="0">
                  <a:latin typeface="ＭＳ ゴシック" panose="020B0609070205080204" pitchFamily="49" charset="-128"/>
                  <a:ea typeface="ＭＳ ゴシック" panose="020B0609070205080204" pitchFamily="49" charset="-128"/>
                </a:rPr>
                <a:t>分散型</a:t>
              </a:r>
              <a:endParaRPr kumimoji="1" lang="en-US" altLang="ja-JP" sz="4000" dirty="0" smtClean="0">
                <a:latin typeface="ＭＳ ゴシック" panose="020B0609070205080204" pitchFamily="49" charset="-128"/>
                <a:ea typeface="ＭＳ ゴシック" panose="020B0609070205080204" pitchFamily="49" charset="-128"/>
              </a:endParaRPr>
            </a:p>
          </p:txBody>
        </p:sp>
        <p:grpSp>
          <p:nvGrpSpPr>
            <p:cNvPr id="98" name="グループ化 97"/>
            <p:cNvGrpSpPr/>
            <p:nvPr/>
          </p:nvGrpSpPr>
          <p:grpSpPr>
            <a:xfrm>
              <a:off x="15078844" y="5297105"/>
              <a:ext cx="4877719" cy="3102162"/>
              <a:chOff x="15231600" y="4723145"/>
              <a:chExt cx="4877719" cy="3102162"/>
            </a:xfrm>
          </p:grpSpPr>
          <p:grpSp>
            <p:nvGrpSpPr>
              <p:cNvPr id="99" name="グループ化 98"/>
              <p:cNvGrpSpPr/>
              <p:nvPr/>
            </p:nvGrpSpPr>
            <p:grpSpPr>
              <a:xfrm>
                <a:off x="15231600" y="4723145"/>
                <a:ext cx="4877719" cy="3102162"/>
                <a:chOff x="15231600" y="4723145"/>
                <a:chExt cx="4877719" cy="3102162"/>
              </a:xfrm>
            </p:grpSpPr>
            <p:sp>
              <p:nvSpPr>
                <p:cNvPr id="102" name="六角形 101"/>
                <p:cNvSpPr/>
                <p:nvPr/>
              </p:nvSpPr>
              <p:spPr>
                <a:xfrm>
                  <a:off x="17258400" y="5350063"/>
                  <a:ext cx="855238" cy="512157"/>
                </a:xfrm>
                <a:prstGeom prst="hexagon">
                  <a:avLst/>
                </a:prstGeom>
                <a:solidFill>
                  <a:schemeClr val="bg1"/>
                </a:solid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200" b="1" dirty="0">
                      <a:solidFill>
                        <a:schemeClr val="tx1"/>
                      </a:solidFill>
                      <a:latin typeface="ＭＳ ゴシック" panose="020B0609070205080204" pitchFamily="49" charset="-128"/>
                      <a:ea typeface="ＭＳ ゴシック" panose="020B0609070205080204" pitchFamily="49" charset="-128"/>
                    </a:rPr>
                    <a:t>サーバ</a:t>
                  </a:r>
                </a:p>
              </p:txBody>
            </p:sp>
            <p:cxnSp>
              <p:nvCxnSpPr>
                <p:cNvPr id="103" name="直線矢印コネクタ 102"/>
                <p:cNvCxnSpPr>
                  <a:endCxn id="106" idx="4"/>
                </p:cNvCxnSpPr>
                <p:nvPr/>
              </p:nvCxnSpPr>
              <p:spPr>
                <a:xfrm flipV="1">
                  <a:off x="17686019" y="5028806"/>
                  <a:ext cx="4007" cy="31346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flipV="1">
                  <a:off x="18078785" y="5212872"/>
                  <a:ext cx="306349" cy="2587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H="1" flipV="1">
                  <a:off x="17034384" y="5212872"/>
                  <a:ext cx="306349" cy="2587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楕円 105"/>
                <p:cNvSpPr/>
                <p:nvPr/>
              </p:nvSpPr>
              <p:spPr>
                <a:xfrm>
                  <a:off x="17321000" y="4723145"/>
                  <a:ext cx="738051" cy="3056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100" dirty="0">
                      <a:solidFill>
                        <a:schemeClr val="tx1"/>
                      </a:solidFill>
                      <a:latin typeface="ＭＳ ゴシック" panose="020B0609070205080204" pitchFamily="49" charset="-128"/>
                      <a:ea typeface="ＭＳ ゴシック" panose="020B0609070205080204" pitchFamily="49" charset="-128"/>
                    </a:rPr>
                    <a:t>ユーザ</a:t>
                  </a:r>
                </a:p>
              </p:txBody>
            </p:sp>
            <p:sp>
              <p:nvSpPr>
                <p:cNvPr id="107" name="楕円 106"/>
                <p:cNvSpPr/>
                <p:nvPr/>
              </p:nvSpPr>
              <p:spPr>
                <a:xfrm>
                  <a:off x="16480845" y="4919929"/>
                  <a:ext cx="738051" cy="3056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100" dirty="0">
                      <a:solidFill>
                        <a:schemeClr val="tx1"/>
                      </a:solidFill>
                      <a:latin typeface="ＭＳ ゴシック" panose="020B0609070205080204" pitchFamily="49" charset="-128"/>
                      <a:ea typeface="ＭＳ ゴシック" panose="020B0609070205080204" pitchFamily="49" charset="-128"/>
                    </a:rPr>
                    <a:t>ユーザ</a:t>
                  </a:r>
                </a:p>
              </p:txBody>
            </p:sp>
            <p:sp>
              <p:nvSpPr>
                <p:cNvPr id="108" name="楕円 107"/>
                <p:cNvSpPr/>
                <p:nvPr/>
              </p:nvSpPr>
              <p:spPr>
                <a:xfrm>
                  <a:off x="18200619" y="4919929"/>
                  <a:ext cx="738051" cy="30566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100" dirty="0">
                      <a:latin typeface="ＭＳ ゴシック" panose="020B0609070205080204" pitchFamily="49" charset="-128"/>
                      <a:ea typeface="ＭＳ ゴシック" panose="020B0609070205080204" pitchFamily="49" charset="-128"/>
                    </a:rPr>
                    <a:t>ユーザ</a:t>
                  </a:r>
                </a:p>
              </p:txBody>
            </p:sp>
            <p:grpSp>
              <p:nvGrpSpPr>
                <p:cNvPr id="109" name="グループ化 108"/>
                <p:cNvGrpSpPr/>
                <p:nvPr/>
              </p:nvGrpSpPr>
              <p:grpSpPr>
                <a:xfrm>
                  <a:off x="15231600" y="5578879"/>
                  <a:ext cx="2057973" cy="1375938"/>
                  <a:chOff x="2711928" y="11803670"/>
                  <a:chExt cx="4110192" cy="2765125"/>
                </a:xfrm>
              </p:grpSpPr>
              <p:grpSp>
                <p:nvGrpSpPr>
                  <p:cNvPr id="129" name="グループ化 128"/>
                  <p:cNvGrpSpPr/>
                  <p:nvPr/>
                </p:nvGrpSpPr>
                <p:grpSpPr>
                  <a:xfrm>
                    <a:off x="4619215" y="12392382"/>
                    <a:ext cx="2202905" cy="1606203"/>
                    <a:chOff x="13127835" y="6982326"/>
                    <a:chExt cx="2555141" cy="2191754"/>
                  </a:xfrm>
                </p:grpSpPr>
                <p:sp>
                  <p:nvSpPr>
                    <p:cNvPr id="134" name="六角形 133"/>
                    <p:cNvSpPr/>
                    <p:nvPr/>
                  </p:nvSpPr>
                  <p:spPr>
                    <a:xfrm>
                      <a:off x="13701776" y="7358535"/>
                      <a:ext cx="1981200" cy="1404464"/>
                    </a:xfrm>
                    <a:prstGeom prst="hexagon">
                      <a:avLst/>
                    </a:prstGeom>
                    <a:solidFill>
                      <a:schemeClr val="bg1"/>
                    </a:solid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45720" rIns="54000" bIns="45720" numCol="1" spcCol="0" rtlCol="0" fromWordArt="0" anchor="ctr" anchorCtr="0" forceAA="0" compatLnSpc="1">
                      <a:prstTxWarp prst="textNoShape">
                        <a:avLst/>
                      </a:prstTxWarp>
                      <a:noAutofit/>
                    </a:bodyPr>
                    <a:lstStyle/>
                    <a:p>
                      <a:pPr algn="ctr"/>
                      <a:r>
                        <a:rPr lang="ja-JP" altLang="en-US" sz="1200" b="1" dirty="0">
                          <a:solidFill>
                            <a:schemeClr val="tx1"/>
                          </a:solidFill>
                          <a:latin typeface="ＭＳ ゴシック" panose="020B0609070205080204" pitchFamily="49" charset="-128"/>
                          <a:ea typeface="ＭＳ ゴシック" panose="020B0609070205080204" pitchFamily="49" charset="-128"/>
                        </a:rPr>
                        <a:t>サーバ</a:t>
                      </a:r>
                    </a:p>
                  </p:txBody>
                </p:sp>
                <p:cxnSp>
                  <p:nvCxnSpPr>
                    <p:cNvPr id="135" name="直線矢印コネクタ 134"/>
                    <p:cNvCxnSpPr/>
                    <p:nvPr/>
                  </p:nvCxnSpPr>
                  <p:spPr>
                    <a:xfrm flipH="1" flipV="1">
                      <a:off x="13127835" y="6982326"/>
                      <a:ext cx="709673" cy="7096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flipH="1">
                      <a:off x="13127835" y="8464407"/>
                      <a:ext cx="709673" cy="7096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30" name="楕円 129"/>
                  <p:cNvSpPr/>
                  <p:nvPr/>
                </p:nvSpPr>
                <p:spPr>
                  <a:xfrm>
                    <a:off x="3481398" y="13954529"/>
                    <a:ext cx="1474038" cy="61426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100" dirty="0">
                        <a:solidFill>
                          <a:schemeClr val="tx1"/>
                        </a:solidFill>
                        <a:latin typeface="ＭＳ ゴシック" panose="020B0609070205080204" pitchFamily="49" charset="-128"/>
                        <a:ea typeface="ＭＳ ゴシック" panose="020B0609070205080204" pitchFamily="49" charset="-128"/>
                      </a:rPr>
                      <a:t>ユーザ</a:t>
                    </a:r>
                  </a:p>
                </p:txBody>
              </p:sp>
              <p:sp>
                <p:nvSpPr>
                  <p:cNvPr id="131" name="楕円 130"/>
                  <p:cNvSpPr/>
                  <p:nvPr/>
                </p:nvSpPr>
                <p:spPr>
                  <a:xfrm>
                    <a:off x="3481251" y="11803670"/>
                    <a:ext cx="1474038" cy="6142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100" dirty="0">
                        <a:solidFill>
                          <a:schemeClr val="tx1"/>
                        </a:solidFill>
                        <a:latin typeface="ＭＳ ゴシック" panose="020B0609070205080204" pitchFamily="49" charset="-128"/>
                        <a:ea typeface="ＭＳ ゴシック" panose="020B0609070205080204" pitchFamily="49" charset="-128"/>
                      </a:rPr>
                      <a:t>ユーザ</a:t>
                    </a:r>
                  </a:p>
                </p:txBody>
              </p:sp>
              <p:cxnSp>
                <p:nvCxnSpPr>
                  <p:cNvPr id="132" name="直線矢印コネクタ 131"/>
                  <p:cNvCxnSpPr>
                    <a:stCxn id="134" idx="3"/>
                  </p:cNvCxnSpPr>
                  <p:nvPr/>
                </p:nvCxnSpPr>
                <p:spPr>
                  <a:xfrm flipH="1">
                    <a:off x="4218417" y="13182705"/>
                    <a:ext cx="89562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3" name="楕円 132"/>
                  <p:cNvSpPr/>
                  <p:nvPr/>
                </p:nvSpPr>
                <p:spPr>
                  <a:xfrm>
                    <a:off x="2711928" y="12866951"/>
                    <a:ext cx="1474038" cy="6142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100" dirty="0">
                        <a:solidFill>
                          <a:schemeClr val="tx1"/>
                        </a:solidFill>
                        <a:latin typeface="ＭＳ ゴシック" panose="020B0609070205080204" pitchFamily="49" charset="-128"/>
                        <a:ea typeface="ＭＳ ゴシック" panose="020B0609070205080204" pitchFamily="49" charset="-128"/>
                      </a:rPr>
                      <a:t>ユーザ</a:t>
                    </a:r>
                  </a:p>
                </p:txBody>
              </p:sp>
            </p:grpSp>
            <p:grpSp>
              <p:nvGrpSpPr>
                <p:cNvPr id="110" name="グループ化 109"/>
                <p:cNvGrpSpPr/>
                <p:nvPr/>
              </p:nvGrpSpPr>
              <p:grpSpPr>
                <a:xfrm>
                  <a:off x="18090000" y="5580320"/>
                  <a:ext cx="2019319" cy="1374498"/>
                  <a:chOff x="12903743" y="6215608"/>
                  <a:chExt cx="4032993" cy="2762231"/>
                </a:xfrm>
              </p:grpSpPr>
              <p:grpSp>
                <p:nvGrpSpPr>
                  <p:cNvPr id="121" name="グループ化 120"/>
                  <p:cNvGrpSpPr/>
                  <p:nvPr/>
                </p:nvGrpSpPr>
                <p:grpSpPr>
                  <a:xfrm>
                    <a:off x="12903743" y="6796665"/>
                    <a:ext cx="2224863" cy="1616843"/>
                    <a:chOff x="13609609" y="6989313"/>
                    <a:chExt cx="2580609" cy="2206273"/>
                  </a:xfrm>
                </p:grpSpPr>
                <p:sp>
                  <p:nvSpPr>
                    <p:cNvPr id="126" name="六角形 125"/>
                    <p:cNvSpPr/>
                    <p:nvPr/>
                  </p:nvSpPr>
                  <p:spPr>
                    <a:xfrm>
                      <a:off x="13609609" y="7370335"/>
                      <a:ext cx="1981201" cy="1404463"/>
                    </a:xfrm>
                    <a:prstGeom prst="hexagon">
                      <a:avLst/>
                    </a:prstGeom>
                    <a:solidFill>
                      <a:schemeClr val="bg1"/>
                    </a:solid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45720" rIns="54000" bIns="45720" numCol="1" spcCol="0" rtlCol="0" fromWordArt="0" anchor="ctr" anchorCtr="0" forceAA="0" compatLnSpc="1">
                      <a:prstTxWarp prst="textNoShape">
                        <a:avLst/>
                      </a:prstTxWarp>
                      <a:noAutofit/>
                    </a:bodyPr>
                    <a:lstStyle/>
                    <a:p>
                      <a:pPr algn="ctr"/>
                      <a:r>
                        <a:rPr lang="ja-JP" altLang="en-US" sz="1200" b="1" dirty="0">
                          <a:solidFill>
                            <a:schemeClr val="tx1"/>
                          </a:solidFill>
                          <a:latin typeface="ＭＳ ゴシック" panose="020B0609070205080204" pitchFamily="49" charset="-128"/>
                          <a:ea typeface="ＭＳ ゴシック" panose="020B0609070205080204" pitchFamily="49" charset="-128"/>
                        </a:rPr>
                        <a:t>サーバ</a:t>
                      </a:r>
                    </a:p>
                  </p:txBody>
                </p:sp>
                <p:cxnSp>
                  <p:nvCxnSpPr>
                    <p:cNvPr id="127" name="直線矢印コネクタ 126"/>
                    <p:cNvCxnSpPr/>
                    <p:nvPr/>
                  </p:nvCxnSpPr>
                  <p:spPr>
                    <a:xfrm>
                      <a:off x="15472526" y="8477892"/>
                      <a:ext cx="717692" cy="71769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V="1">
                      <a:off x="15480491" y="6989313"/>
                      <a:ext cx="709672" cy="7096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2" name="楕円 121"/>
                  <p:cNvSpPr/>
                  <p:nvPr/>
                </p:nvSpPr>
                <p:spPr>
                  <a:xfrm>
                    <a:off x="14794696" y="6215608"/>
                    <a:ext cx="1474039" cy="614265"/>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100" dirty="0">
                        <a:latin typeface="ＭＳ ゴシック" panose="020B0609070205080204" pitchFamily="49" charset="-128"/>
                        <a:ea typeface="ＭＳ ゴシック" panose="020B0609070205080204" pitchFamily="49" charset="-128"/>
                      </a:rPr>
                      <a:t>ユーザ</a:t>
                    </a:r>
                  </a:p>
                </p:txBody>
              </p:sp>
              <p:sp>
                <p:nvSpPr>
                  <p:cNvPr id="123" name="楕円 122"/>
                  <p:cNvSpPr/>
                  <p:nvPr/>
                </p:nvSpPr>
                <p:spPr>
                  <a:xfrm>
                    <a:off x="14819226" y="8363574"/>
                    <a:ext cx="1474038" cy="6142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100" dirty="0">
                        <a:solidFill>
                          <a:schemeClr val="tx1"/>
                        </a:solidFill>
                        <a:latin typeface="ＭＳ ゴシック" panose="020B0609070205080204" pitchFamily="49" charset="-128"/>
                        <a:ea typeface="ＭＳ ゴシック" panose="020B0609070205080204" pitchFamily="49" charset="-128"/>
                      </a:rPr>
                      <a:t>ユーザ</a:t>
                    </a:r>
                  </a:p>
                </p:txBody>
              </p:sp>
              <p:cxnSp>
                <p:nvCxnSpPr>
                  <p:cNvPr id="124" name="直線矢印コネクタ 123"/>
                  <p:cNvCxnSpPr/>
                  <p:nvPr/>
                </p:nvCxnSpPr>
                <p:spPr>
                  <a:xfrm flipV="1">
                    <a:off x="14611824" y="7595968"/>
                    <a:ext cx="829331" cy="92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楕円 124"/>
                  <p:cNvSpPr/>
                  <p:nvPr/>
                </p:nvSpPr>
                <p:spPr>
                  <a:xfrm>
                    <a:off x="15462698" y="7275995"/>
                    <a:ext cx="1474038" cy="6142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100" dirty="0">
                        <a:solidFill>
                          <a:schemeClr val="tx1"/>
                        </a:solidFill>
                        <a:latin typeface="ＭＳ ゴシック" panose="020B0609070205080204" pitchFamily="49" charset="-128"/>
                        <a:ea typeface="ＭＳ ゴシック" panose="020B0609070205080204" pitchFamily="49" charset="-128"/>
                      </a:rPr>
                      <a:t>ユーザ</a:t>
                    </a:r>
                  </a:p>
                </p:txBody>
              </p:sp>
            </p:grpSp>
            <p:sp>
              <p:nvSpPr>
                <p:cNvPr id="111" name="六角形 110"/>
                <p:cNvSpPr/>
                <p:nvPr/>
              </p:nvSpPr>
              <p:spPr>
                <a:xfrm>
                  <a:off x="17259200" y="6682574"/>
                  <a:ext cx="855238" cy="512157"/>
                </a:xfrm>
                <a:prstGeom prst="hexagon">
                  <a:avLst/>
                </a:prstGeom>
                <a:solidFill>
                  <a:schemeClr val="bg1"/>
                </a:solid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45720" rIns="54000" bIns="45720" numCol="1" spcCol="0" rtlCol="0" fromWordArt="0" anchor="ctr" anchorCtr="0" forceAA="0" compatLnSpc="1">
                  <a:prstTxWarp prst="textNoShape">
                    <a:avLst/>
                  </a:prstTxWarp>
                  <a:noAutofit/>
                </a:bodyPr>
                <a:lstStyle/>
                <a:p>
                  <a:pPr algn="ctr"/>
                  <a:r>
                    <a:rPr lang="ja-JP" altLang="en-US" sz="1200" b="1" dirty="0">
                      <a:solidFill>
                        <a:schemeClr val="tx1"/>
                      </a:solidFill>
                      <a:latin typeface="ＭＳ ゴシック" panose="020B0609070205080204" pitchFamily="49" charset="-128"/>
                      <a:ea typeface="ＭＳ ゴシック" panose="020B0609070205080204" pitchFamily="49" charset="-128"/>
                    </a:rPr>
                    <a:t>サーバ</a:t>
                  </a:r>
                </a:p>
              </p:txBody>
            </p:sp>
            <p:cxnSp>
              <p:nvCxnSpPr>
                <p:cNvPr id="112" name="直線矢印コネクタ 111"/>
                <p:cNvCxnSpPr>
                  <a:endCxn id="119" idx="0"/>
                </p:cNvCxnSpPr>
                <p:nvPr/>
              </p:nvCxnSpPr>
              <p:spPr>
                <a:xfrm flipH="1">
                  <a:off x="17682075" y="7194731"/>
                  <a:ext cx="4743" cy="32491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18055844" y="7085845"/>
                  <a:ext cx="309811" cy="26171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flipH="1">
                  <a:off x="17011444" y="7085845"/>
                  <a:ext cx="306349" cy="2587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15" name="グループ化 114"/>
                <p:cNvGrpSpPr/>
                <p:nvPr/>
              </p:nvGrpSpPr>
              <p:grpSpPr>
                <a:xfrm>
                  <a:off x="16480800" y="7332199"/>
                  <a:ext cx="2450867" cy="493108"/>
                  <a:chOff x="13624505" y="10362322"/>
                  <a:chExt cx="4894883" cy="990964"/>
                </a:xfrm>
              </p:grpSpPr>
              <p:sp>
                <p:nvSpPr>
                  <p:cNvPr id="118" name="楕円 117"/>
                  <p:cNvSpPr/>
                  <p:nvPr/>
                </p:nvSpPr>
                <p:spPr>
                  <a:xfrm>
                    <a:off x="13624505" y="10364334"/>
                    <a:ext cx="1474039" cy="614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100" dirty="0">
                        <a:solidFill>
                          <a:schemeClr val="tx1"/>
                        </a:solidFill>
                        <a:latin typeface="ＭＳ ゴシック" panose="020B0609070205080204" pitchFamily="49" charset="-128"/>
                        <a:ea typeface="ＭＳ ゴシック" panose="020B0609070205080204" pitchFamily="49" charset="-128"/>
                      </a:rPr>
                      <a:t>ユーザ</a:t>
                    </a:r>
                  </a:p>
                </p:txBody>
              </p:sp>
              <p:sp>
                <p:nvSpPr>
                  <p:cNvPr id="119" name="楕円 118"/>
                  <p:cNvSpPr/>
                  <p:nvPr/>
                </p:nvSpPr>
                <p:spPr>
                  <a:xfrm>
                    <a:off x="15286679" y="10739019"/>
                    <a:ext cx="1474037" cy="614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100" dirty="0">
                        <a:solidFill>
                          <a:schemeClr val="tx1"/>
                        </a:solidFill>
                        <a:latin typeface="ＭＳ ゴシック" panose="020B0609070205080204" pitchFamily="49" charset="-128"/>
                        <a:ea typeface="ＭＳ ゴシック" panose="020B0609070205080204" pitchFamily="49" charset="-128"/>
                      </a:rPr>
                      <a:t>ユーザ</a:t>
                    </a:r>
                  </a:p>
                </p:txBody>
              </p:sp>
              <p:sp>
                <p:nvSpPr>
                  <p:cNvPr id="120" name="楕円 119"/>
                  <p:cNvSpPr/>
                  <p:nvPr/>
                </p:nvSpPr>
                <p:spPr>
                  <a:xfrm>
                    <a:off x="17058127" y="10362322"/>
                    <a:ext cx="1461261" cy="614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ja-JP" altLang="en-US" sz="1100" dirty="0">
                        <a:solidFill>
                          <a:schemeClr val="tx1"/>
                        </a:solidFill>
                        <a:latin typeface="ＭＳ ゴシック" panose="020B0609070205080204" pitchFamily="49" charset="-128"/>
                        <a:ea typeface="ＭＳ ゴシック" panose="020B0609070205080204" pitchFamily="49" charset="-128"/>
                      </a:rPr>
                      <a:t>ユーザ</a:t>
                    </a:r>
                  </a:p>
                </p:txBody>
              </p:sp>
            </p:grpSp>
            <p:cxnSp>
              <p:nvCxnSpPr>
                <p:cNvPr id="116" name="直線矢印コネクタ 115"/>
                <p:cNvCxnSpPr>
                  <a:stCxn id="102" idx="0"/>
                </p:cNvCxnSpPr>
                <p:nvPr/>
              </p:nvCxnSpPr>
              <p:spPr>
                <a:xfrm>
                  <a:off x="18113638" y="5606142"/>
                  <a:ext cx="403982" cy="3833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111" idx="0"/>
                </p:cNvCxnSpPr>
                <p:nvPr/>
              </p:nvCxnSpPr>
              <p:spPr>
                <a:xfrm flipV="1">
                  <a:off x="18114438" y="6536628"/>
                  <a:ext cx="403182" cy="4020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00" name="直線矢印コネクタ 99"/>
              <p:cNvCxnSpPr>
                <a:stCxn id="126" idx="3"/>
              </p:cNvCxnSpPr>
              <p:nvPr/>
            </p:nvCxnSpPr>
            <p:spPr>
              <a:xfrm flipH="1">
                <a:off x="17289573" y="6264479"/>
                <a:ext cx="800428" cy="37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flipV="1">
                <a:off x="17682075" y="5859595"/>
                <a:ext cx="262" cy="80949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 name="スライド番号プレースホルダー 1"/>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4</a:t>
            </a:fld>
            <a:endParaRPr kumimoji="1" lang="ja-JP" altLang="en-US">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24234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96896" cy="707886"/>
          </a:xfrm>
          <a:prstGeom prst="rect">
            <a:avLst/>
          </a:prstGeom>
          <a:noFill/>
        </p:spPr>
        <p:txBody>
          <a:bodyPr wrap="square" rtlCol="0">
            <a:spAutoFit/>
          </a:bodyPr>
          <a:lstStyle/>
          <a:p>
            <a:r>
              <a:rPr lang="en-US" altLang="ja-JP" sz="4000" dirty="0">
                <a:latin typeface="ＭＳ ゴシック" panose="020B0609070205080204" pitchFamily="49" charset="-128"/>
                <a:ea typeface="ＭＳ ゴシック" panose="020B0609070205080204" pitchFamily="49" charset="-128"/>
              </a:rPr>
              <a:t>1</a:t>
            </a:r>
            <a:r>
              <a:rPr lang="en-US" altLang="ja-JP" sz="4000" dirty="0" smtClean="0">
                <a:latin typeface="ＭＳ ゴシック" panose="020B0609070205080204" pitchFamily="49" charset="-128"/>
                <a:ea typeface="ＭＳ ゴシック" panose="020B0609070205080204" pitchFamily="49" charset="-128"/>
              </a:rPr>
              <a:t>.</a:t>
            </a:r>
            <a:r>
              <a:rPr lang="ja-JP" altLang="en-US" sz="4000" dirty="0" smtClean="0">
                <a:latin typeface="ＭＳ ゴシック" panose="020B0609070205080204" pitchFamily="49" charset="-128"/>
                <a:ea typeface="ＭＳ ゴシック" panose="020B0609070205080204" pitchFamily="49" charset="-128"/>
              </a:rPr>
              <a:t>  </a:t>
            </a:r>
            <a:r>
              <a:rPr kumimoji="1" lang="ja-JP" altLang="en-US" sz="4000" dirty="0" smtClean="0">
                <a:latin typeface="ＭＳ ゴシック" panose="020B0609070205080204" pitchFamily="49" charset="-128"/>
                <a:ea typeface="ＭＳ ゴシック" panose="020B0609070205080204" pitchFamily="49" charset="-128"/>
              </a:rPr>
              <a:t>序論</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67" name="テキスト ボックス 66"/>
          <p:cNvSpPr txBox="1"/>
          <p:nvPr/>
        </p:nvSpPr>
        <p:spPr>
          <a:xfrm>
            <a:off x="877824" y="2139327"/>
            <a:ext cx="10833475" cy="2277547"/>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altLang="ja-JP" sz="2400" dirty="0" smtClean="0">
                <a:solidFill>
                  <a:schemeClr val="tx1"/>
                </a:solidFill>
                <a:latin typeface="ＭＳ ゴシック" panose="020B0609070205080204" pitchFamily="49" charset="-128"/>
                <a:ea typeface="ＭＳ ゴシック" panose="020B0609070205080204" pitchFamily="49" charset="-128"/>
              </a:rPr>
              <a:t>Mastodon</a:t>
            </a:r>
            <a:r>
              <a:rPr lang="ja-JP" altLang="en-US" sz="2400" dirty="0" smtClean="0">
                <a:solidFill>
                  <a:schemeClr val="tx1"/>
                </a:solidFill>
                <a:latin typeface="ＭＳ ゴシック" panose="020B0609070205080204" pitchFamily="49" charset="-128"/>
                <a:ea typeface="ＭＳ ゴシック" panose="020B0609070205080204" pitchFamily="49" charset="-128"/>
              </a:rPr>
              <a:t>から</a:t>
            </a:r>
            <a:r>
              <a:rPr lang="ja-JP" altLang="en-US" sz="2400" dirty="0" smtClean="0">
                <a:latin typeface="ＭＳ ゴシック" panose="020B0609070205080204" pitchFamily="49" charset="-128"/>
                <a:ea typeface="ＭＳ ゴシック" panose="020B0609070205080204" pitchFamily="49" charset="-128"/>
              </a:rPr>
              <a:t>作成する</a:t>
            </a:r>
            <a:r>
              <a:rPr lang="en-US" altLang="ja-JP" sz="2400" dirty="0" smtClean="0">
                <a:latin typeface="ＭＳ ゴシック" panose="020B0609070205080204" pitchFamily="49" charset="-128"/>
                <a:ea typeface="ＭＳ ゴシック" panose="020B0609070205080204" pitchFamily="49" charset="-128"/>
              </a:rPr>
              <a:t>SNS</a:t>
            </a:r>
            <a:r>
              <a:rPr lang="ja-JP" altLang="en-US" sz="2400" dirty="0" smtClean="0">
                <a:latin typeface="ＭＳ ゴシック" panose="020B0609070205080204" pitchFamily="49" charset="-128"/>
                <a:ea typeface="ＭＳ ゴシック" panose="020B0609070205080204" pitchFamily="49" charset="-128"/>
              </a:rPr>
              <a:t>である</a:t>
            </a:r>
            <a:endParaRPr lang="en-US" altLang="ja-JP" sz="2400" dirty="0" smtClean="0">
              <a:latin typeface="ＭＳ ゴシック" panose="020B0609070205080204" pitchFamily="49" charset="-128"/>
              <a:ea typeface="ＭＳ ゴシック" panose="020B0609070205080204" pitchFamily="49" charset="-128"/>
            </a:endParaRPr>
          </a:p>
          <a:p>
            <a:pPr marL="457200" indent="-457200">
              <a:buFont typeface="Arial" panose="020B0604020202020204" pitchFamily="34" charset="0"/>
              <a:buChar char="•"/>
            </a:pPr>
            <a:r>
              <a:rPr lang="ja-JP" altLang="en-US" sz="2400" dirty="0" smtClean="0">
                <a:latin typeface="ＭＳ ゴシック" panose="020B0609070205080204" pitchFamily="49" charset="-128"/>
                <a:ea typeface="ＭＳ ゴシック" panose="020B0609070205080204" pitchFamily="49" charset="-128"/>
              </a:rPr>
              <a:t>インスタンスの</a:t>
            </a:r>
            <a:r>
              <a:rPr lang="en-US" altLang="ja-JP" sz="2400" dirty="0" smtClean="0">
                <a:latin typeface="ＭＳ ゴシック" panose="020B0609070205080204" pitchFamily="49" charset="-128"/>
                <a:ea typeface="ＭＳ ゴシック" panose="020B0609070205080204" pitchFamily="49" charset="-128"/>
              </a:rPr>
              <a:t>1</a:t>
            </a:r>
            <a:r>
              <a:rPr lang="ja-JP" altLang="en-US" sz="2400" dirty="0" smtClean="0">
                <a:latin typeface="ＭＳ ゴシック" panose="020B0609070205080204" pitchFamily="49" charset="-128"/>
                <a:ea typeface="ＭＳ ゴシック" panose="020B0609070205080204" pitchFamily="49" charset="-128"/>
              </a:rPr>
              <a:t>つ</a:t>
            </a:r>
            <a:r>
              <a:rPr lang="en-US" altLang="ja-JP" sz="2400" dirty="0">
                <a:latin typeface="ＭＳ ゴシック" panose="020B0609070205080204" pitchFamily="49" charset="-128"/>
                <a:ea typeface="ＭＳ ゴシック" panose="020B0609070205080204" pitchFamily="49" charset="-128"/>
              </a:rPr>
              <a:t>1</a:t>
            </a:r>
            <a:r>
              <a:rPr lang="ja-JP" altLang="en-US" sz="2400" dirty="0" err="1" smtClean="0">
                <a:latin typeface="ＭＳ ゴシック" panose="020B0609070205080204" pitchFamily="49" charset="-128"/>
                <a:ea typeface="ＭＳ ゴシック" panose="020B0609070205080204" pitchFamily="49" charset="-128"/>
              </a:rPr>
              <a:t>つに</a:t>
            </a:r>
            <a:r>
              <a:rPr lang="ja-JP" altLang="en-US" sz="2400" dirty="0" smtClean="0">
                <a:latin typeface="ＭＳ ゴシック" panose="020B0609070205080204" pitchFamily="49" charset="-128"/>
                <a:ea typeface="ＭＳ ゴシック" panose="020B0609070205080204" pitchFamily="49" charset="-128"/>
              </a:rPr>
              <a:t>名前があり、それらが</a:t>
            </a:r>
            <a:r>
              <a:rPr lang="en-US" altLang="ja-JP" sz="2400" dirty="0" smtClean="0">
                <a:latin typeface="ＭＳ ゴシック" panose="020B0609070205080204" pitchFamily="49" charset="-128"/>
                <a:ea typeface="ＭＳ ゴシック" panose="020B0609070205080204" pitchFamily="49" charset="-128"/>
              </a:rPr>
              <a:t>Twitter</a:t>
            </a:r>
            <a:r>
              <a:rPr lang="ja-JP" altLang="en-US" sz="2400" dirty="0" smtClean="0">
                <a:latin typeface="ＭＳ ゴシック" panose="020B0609070205080204" pitchFamily="49" charset="-128"/>
                <a:ea typeface="ＭＳ ゴシック" panose="020B0609070205080204" pitchFamily="49" charset="-128"/>
              </a:rPr>
              <a:t>と同じ</a:t>
            </a:r>
            <a:r>
              <a:rPr lang="en-US" altLang="ja-JP" sz="2400" dirty="0" smtClean="0">
                <a:latin typeface="ＭＳ ゴシック" panose="020B0609070205080204" pitchFamily="49" charset="-128"/>
                <a:ea typeface="ＭＳ ゴシック" panose="020B0609070205080204" pitchFamily="49" charset="-128"/>
              </a:rPr>
              <a:t>SNS</a:t>
            </a:r>
            <a:r>
              <a:rPr lang="ja-JP" altLang="en-US" sz="2400" dirty="0" smtClean="0">
                <a:latin typeface="ＭＳ ゴシック" panose="020B0609070205080204" pitchFamily="49" charset="-128"/>
                <a:ea typeface="ＭＳ ゴシック" panose="020B0609070205080204" pitchFamily="49" charset="-128"/>
              </a:rPr>
              <a:t>であ</a:t>
            </a:r>
            <a:r>
              <a:rPr lang="ja-JP" altLang="en-US" sz="2400" dirty="0">
                <a:latin typeface="ＭＳ ゴシック" panose="020B0609070205080204" pitchFamily="49" charset="-128"/>
                <a:ea typeface="ＭＳ ゴシック" panose="020B0609070205080204" pitchFamily="49" charset="-128"/>
              </a:rPr>
              <a:t>る</a:t>
            </a:r>
            <a:endParaRPr lang="en-US" altLang="ja-JP" sz="2400" dirty="0" smtClean="0">
              <a:latin typeface="ＭＳ ゴシック" panose="020B0609070205080204" pitchFamily="49" charset="-128"/>
              <a:ea typeface="ＭＳ ゴシック" panose="020B0609070205080204" pitchFamily="49" charset="-128"/>
            </a:endParaRPr>
          </a:p>
          <a:p>
            <a:pPr marL="1257300" lvl="1" indent="-342900">
              <a:lnSpc>
                <a:spcPct val="150000"/>
              </a:lnSpc>
              <a:buSzPct val="80000"/>
              <a:buFont typeface="Arial" panose="020B0604020202020204" pitchFamily="34" charset="0"/>
              <a:buChar char="•"/>
            </a:pPr>
            <a:r>
              <a:rPr lang="en-US" altLang="ja-JP" sz="2400" u="none" strike="noStrike" dirty="0" smtClean="0">
                <a:effectLst/>
                <a:latin typeface="ＭＳ ゴシック" panose="020B0609070205080204" pitchFamily="49" charset="-128"/>
                <a:ea typeface="ＭＳ ゴシック" panose="020B0609070205080204" pitchFamily="49" charset="-128"/>
              </a:rPr>
              <a:t>mstdn-football.jp</a:t>
            </a:r>
            <a:r>
              <a:rPr lang="ja-JP" altLang="en-US" sz="2400" u="none" strike="noStrike" dirty="0" smtClean="0">
                <a:effectLst/>
                <a:latin typeface="ＭＳ ゴシック" panose="020B0609070205080204" pitchFamily="49" charset="-128"/>
                <a:ea typeface="ＭＳ ゴシック" panose="020B0609070205080204" pitchFamily="49" charset="-128"/>
              </a:rPr>
              <a:t>→サッカーが話題の</a:t>
            </a:r>
            <a:r>
              <a:rPr lang="en-US" altLang="ja-JP" sz="2400" u="none" strike="noStrike" dirty="0" smtClean="0">
                <a:effectLst/>
                <a:latin typeface="ＭＳ ゴシック" panose="020B0609070205080204" pitchFamily="49" charset="-128"/>
                <a:ea typeface="ＭＳ ゴシック" panose="020B0609070205080204" pitchFamily="49" charset="-128"/>
              </a:rPr>
              <a:t>SNS</a:t>
            </a:r>
            <a:endParaRPr lang="en-US" altLang="ja-JP" sz="2400" dirty="0">
              <a:solidFill>
                <a:srgbClr val="000000"/>
              </a:solidFill>
              <a:latin typeface="ＭＳ ゴシック" panose="020B0609070205080204" pitchFamily="49" charset="-128"/>
              <a:ea typeface="ＭＳ ゴシック" panose="020B0609070205080204" pitchFamily="49" charset="-128"/>
            </a:endParaRPr>
          </a:p>
          <a:p>
            <a:pPr marL="1257300" lvl="1" indent="-342900">
              <a:buSzPct val="80000"/>
              <a:buFont typeface="Arial" panose="020B0604020202020204" pitchFamily="34" charset="0"/>
              <a:buChar char="•"/>
            </a:pPr>
            <a:r>
              <a:rPr lang="en-US" altLang="ja-JP" sz="2400" u="none" strike="noStrike" dirty="0" smtClean="0">
                <a:effectLst/>
                <a:latin typeface="ＭＳ ゴシック" panose="020B0609070205080204" pitchFamily="49" charset="-128"/>
                <a:ea typeface="ＭＳ ゴシック" panose="020B0609070205080204" pitchFamily="49" charset="-128"/>
              </a:rPr>
              <a:t>bicyclemstdn.jp</a:t>
            </a:r>
            <a:r>
              <a:rPr lang="ja-JP" altLang="en-US" sz="2400" u="none" strike="noStrike" dirty="0" smtClean="0">
                <a:effectLst/>
                <a:latin typeface="ＭＳ ゴシック" panose="020B0609070205080204" pitchFamily="49" charset="-128"/>
                <a:ea typeface="ＭＳ ゴシック" panose="020B0609070205080204" pitchFamily="49" charset="-128"/>
              </a:rPr>
              <a:t>→スポーツバイクが話題の</a:t>
            </a:r>
            <a:r>
              <a:rPr lang="en-US" altLang="ja-JP" sz="2400" u="none" strike="noStrike" dirty="0" smtClean="0">
                <a:effectLst/>
                <a:latin typeface="ＭＳ ゴシック" panose="020B0609070205080204" pitchFamily="49" charset="-128"/>
                <a:ea typeface="ＭＳ ゴシック" panose="020B0609070205080204" pitchFamily="49" charset="-128"/>
              </a:rPr>
              <a:t>SNS</a:t>
            </a:r>
          </a:p>
          <a:p>
            <a:pPr marL="1257300" lvl="1" indent="-342900">
              <a:buSzPct val="80000"/>
              <a:buFont typeface="Arial" panose="020B0604020202020204" pitchFamily="34" charset="0"/>
              <a:buChar char="•"/>
            </a:pPr>
            <a:r>
              <a:rPr lang="en-US" altLang="ja-JP" sz="2400" dirty="0" err="1" smtClean="0">
                <a:solidFill>
                  <a:schemeClr val="tx1"/>
                </a:solidFill>
                <a:latin typeface="ＭＳ ゴシック" panose="020B0609070205080204" pitchFamily="49" charset="-128"/>
                <a:ea typeface="ＭＳ ゴシック" panose="020B0609070205080204" pitchFamily="49" charset="-128"/>
              </a:rPr>
              <a:t>mastodon.fishing</a:t>
            </a:r>
            <a:r>
              <a:rPr lang="ja-JP" altLang="en-US" sz="2400" dirty="0" smtClean="0">
                <a:solidFill>
                  <a:schemeClr val="tx1"/>
                </a:solidFill>
                <a:latin typeface="ＭＳ ゴシック" panose="020B0609070205080204" pitchFamily="49" charset="-128"/>
                <a:ea typeface="ＭＳ ゴシック" panose="020B0609070205080204" pitchFamily="49" charset="-128"/>
              </a:rPr>
              <a:t>→釣りが話題の</a:t>
            </a:r>
            <a:r>
              <a:rPr lang="en-US" altLang="ja-JP" sz="2400" dirty="0" smtClean="0">
                <a:solidFill>
                  <a:schemeClr val="tx1"/>
                </a:solidFill>
                <a:latin typeface="ＭＳ ゴシック" panose="020B0609070205080204" pitchFamily="49" charset="-128"/>
                <a:ea typeface="ＭＳ ゴシック" panose="020B0609070205080204" pitchFamily="49" charset="-128"/>
              </a:rPr>
              <a:t>SNS</a:t>
            </a:r>
          </a:p>
        </p:txBody>
      </p:sp>
      <p:sp>
        <p:nvSpPr>
          <p:cNvPr id="69" name="テキスト ボックス 68"/>
          <p:cNvSpPr txBox="1"/>
          <p:nvPr/>
        </p:nvSpPr>
        <p:spPr>
          <a:xfrm>
            <a:off x="877824" y="1218870"/>
            <a:ext cx="12192000" cy="707886"/>
          </a:xfrm>
          <a:prstGeom prst="rect">
            <a:avLst/>
          </a:prstGeom>
          <a:noFill/>
        </p:spPr>
        <p:txBody>
          <a:bodyPr wrap="square" rtlCol="0">
            <a:spAutoFit/>
          </a:bodyPr>
          <a:lstStyle/>
          <a:p>
            <a:r>
              <a:rPr lang="ja-JP" altLang="en-US" sz="4000" dirty="0" smtClean="0">
                <a:latin typeface="ＭＳ ゴシック" panose="020B0609070205080204" pitchFamily="49" charset="-128"/>
                <a:ea typeface="ＭＳ ゴシック" panose="020B0609070205080204" pitchFamily="49" charset="-128"/>
              </a:rPr>
              <a:t>インスタンスとは</a:t>
            </a:r>
            <a:endParaRPr lang="en-US" altLang="ja-JP" sz="4000" dirty="0">
              <a:latin typeface="ＭＳ ゴシック" panose="020B0609070205080204" pitchFamily="49" charset="-128"/>
              <a:ea typeface="ＭＳ ゴシック" panose="020B0609070205080204" pitchFamily="49" charset="-128"/>
            </a:endParaRPr>
          </a:p>
        </p:txBody>
      </p:sp>
      <p:sp>
        <p:nvSpPr>
          <p:cNvPr id="2" name="スライド番号プレースホルダー 1"/>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5</a:t>
            </a:fld>
            <a:endParaRPr kumimoji="1" lang="ja-JP" altLang="en-US">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22556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2596896" cy="707886"/>
          </a:xfrm>
          <a:prstGeom prst="rect">
            <a:avLst/>
          </a:prstGeom>
          <a:noFill/>
        </p:spPr>
        <p:txBody>
          <a:bodyPr wrap="square" rtlCol="0">
            <a:spAutoFit/>
          </a:bodyPr>
          <a:lstStyle/>
          <a:p>
            <a:r>
              <a:rPr lang="en-US" altLang="ja-JP" sz="4000" dirty="0" smtClean="0">
                <a:latin typeface="ＭＳ ゴシック" panose="020B0609070205080204" pitchFamily="49" charset="-128"/>
                <a:ea typeface="ＭＳ ゴシック" panose="020B0609070205080204" pitchFamily="49" charset="-128"/>
              </a:rPr>
              <a:t>2.</a:t>
            </a:r>
            <a:r>
              <a:rPr lang="ja-JP" altLang="en-US" sz="4000" dirty="0" smtClean="0">
                <a:latin typeface="ＭＳ ゴシック" panose="020B0609070205080204" pitchFamily="49" charset="-128"/>
                <a:ea typeface="ＭＳ ゴシック" panose="020B0609070205080204" pitchFamily="49" charset="-128"/>
              </a:rPr>
              <a:t>  </a:t>
            </a:r>
            <a:r>
              <a:rPr lang="ja-JP" altLang="en-US" sz="4000" dirty="0">
                <a:latin typeface="ＭＳ ゴシック" panose="020B0609070205080204" pitchFamily="49" charset="-128"/>
                <a:ea typeface="ＭＳ ゴシック" panose="020B0609070205080204" pitchFamily="49" charset="-128"/>
              </a:rPr>
              <a:t>目的</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10" name="角丸四角形 9"/>
          <p:cNvSpPr/>
          <p:nvPr/>
        </p:nvSpPr>
        <p:spPr>
          <a:xfrm>
            <a:off x="1933576" y="1149905"/>
            <a:ext cx="8315324" cy="18573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smtClean="0">
                <a:solidFill>
                  <a:schemeClr val="tx1"/>
                </a:solidFill>
                <a:latin typeface="ＭＳ ゴシック" panose="020B0609070205080204" pitchFamily="49" charset="-128"/>
                <a:ea typeface="ＭＳ ゴシック" panose="020B0609070205080204" pitchFamily="49" charset="-128"/>
              </a:rPr>
              <a:t>Twitter</a:t>
            </a:r>
            <a:r>
              <a:rPr lang="ja-JP" altLang="en-US" sz="2400" dirty="0" smtClean="0">
                <a:solidFill>
                  <a:schemeClr val="tx1"/>
                </a:solidFill>
                <a:latin typeface="ＭＳ ゴシック" panose="020B0609070205080204" pitchFamily="49" charset="-128"/>
                <a:ea typeface="ＭＳ ゴシック" panose="020B0609070205080204" pitchFamily="49" charset="-128"/>
              </a:rPr>
              <a:t>のユーザーが</a:t>
            </a:r>
            <a:r>
              <a:rPr lang="en-US" altLang="ja-JP" sz="2400" dirty="0" smtClean="0">
                <a:solidFill>
                  <a:schemeClr val="tx1"/>
                </a:solidFill>
                <a:latin typeface="ＭＳ ゴシック" panose="020B0609070205080204" pitchFamily="49" charset="-128"/>
                <a:ea typeface="ＭＳ ゴシック" panose="020B0609070205080204" pitchFamily="49" charset="-128"/>
              </a:rPr>
              <a:t>Mastodon</a:t>
            </a:r>
            <a:r>
              <a:rPr lang="ja-JP" altLang="en-US" sz="2400" dirty="0" smtClean="0">
                <a:solidFill>
                  <a:schemeClr val="tx1"/>
                </a:solidFill>
                <a:latin typeface="ＭＳ ゴシック" panose="020B0609070205080204" pitchFamily="49" charset="-128"/>
                <a:ea typeface="ＭＳ ゴシック" panose="020B0609070205080204" pitchFamily="49" charset="-128"/>
              </a:rPr>
              <a:t>に流れているのはユーザーが</a:t>
            </a:r>
            <a:r>
              <a:rPr lang="en-US" altLang="ja-JP" sz="2400" dirty="0" smtClean="0">
                <a:solidFill>
                  <a:schemeClr val="tx1"/>
                </a:solidFill>
                <a:latin typeface="ＭＳ ゴシック" panose="020B0609070205080204" pitchFamily="49" charset="-128"/>
                <a:ea typeface="ＭＳ ゴシック" panose="020B0609070205080204" pitchFamily="49" charset="-128"/>
              </a:rPr>
              <a:t>Mastodon</a:t>
            </a:r>
            <a:r>
              <a:rPr lang="ja-JP" altLang="en-US" sz="2400" dirty="0" err="1" smtClean="0">
                <a:solidFill>
                  <a:schemeClr val="tx1"/>
                </a:solidFill>
                <a:latin typeface="ＭＳ ゴシック" panose="020B0609070205080204" pitchFamily="49" charset="-128"/>
                <a:ea typeface="ＭＳ ゴシック" panose="020B0609070205080204" pitchFamily="49" charset="-128"/>
              </a:rPr>
              <a:t>のような</a:t>
            </a:r>
            <a:r>
              <a:rPr lang="en-US" altLang="ja-JP" sz="2400" dirty="0" smtClean="0">
                <a:solidFill>
                  <a:schemeClr val="tx1"/>
                </a:solidFill>
                <a:latin typeface="ＭＳ ゴシック" panose="020B0609070205080204" pitchFamily="49" charset="-128"/>
                <a:ea typeface="ＭＳ ゴシック" panose="020B0609070205080204" pitchFamily="49" charset="-128"/>
              </a:rPr>
              <a:t>SNS</a:t>
            </a:r>
            <a:r>
              <a:rPr lang="ja-JP" altLang="en-US" sz="2400" dirty="0" smtClean="0">
                <a:solidFill>
                  <a:schemeClr val="tx1"/>
                </a:solidFill>
                <a:latin typeface="ＭＳ ゴシック" panose="020B0609070205080204" pitchFamily="49" charset="-128"/>
                <a:ea typeface="ＭＳ ゴシック" panose="020B0609070205080204" pitchFamily="49" charset="-128"/>
              </a:rPr>
              <a:t>を求めているからではないか</a:t>
            </a:r>
            <a:endParaRPr lang="en-US" altLang="ja-JP" sz="2400" dirty="0" smtClean="0">
              <a:solidFill>
                <a:schemeClr val="tx1"/>
              </a:solidFill>
              <a:latin typeface="ＭＳ ゴシック" panose="020B0609070205080204" pitchFamily="49" charset="-128"/>
              <a:ea typeface="ＭＳ ゴシック" panose="020B0609070205080204" pitchFamily="49" charset="-128"/>
            </a:endParaRPr>
          </a:p>
        </p:txBody>
      </p:sp>
      <p:sp>
        <p:nvSpPr>
          <p:cNvPr id="11" name="角丸四角形 10"/>
          <p:cNvSpPr/>
          <p:nvPr/>
        </p:nvSpPr>
        <p:spPr>
          <a:xfrm>
            <a:off x="1933575" y="4600574"/>
            <a:ext cx="8315325" cy="18573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smtClean="0">
                <a:solidFill>
                  <a:schemeClr val="tx1"/>
                </a:solidFill>
                <a:latin typeface="ＭＳ ゴシック" panose="020B0609070205080204" pitchFamily="49" charset="-128"/>
                <a:ea typeface="ＭＳ ゴシック" panose="020B0609070205080204" pitchFamily="49" charset="-128"/>
              </a:rPr>
              <a:t>Twitter</a:t>
            </a:r>
            <a:r>
              <a:rPr lang="ja-JP" altLang="en-US" sz="2400" dirty="0" smtClean="0">
                <a:solidFill>
                  <a:schemeClr val="tx1"/>
                </a:solidFill>
                <a:latin typeface="ＭＳ ゴシック" panose="020B0609070205080204" pitchFamily="49" charset="-128"/>
                <a:ea typeface="ＭＳ ゴシック" panose="020B0609070205080204" pitchFamily="49" charset="-128"/>
              </a:rPr>
              <a:t>と</a:t>
            </a:r>
            <a:r>
              <a:rPr lang="en-US" altLang="ja-JP" sz="2400" dirty="0" smtClean="0">
                <a:solidFill>
                  <a:schemeClr val="tx1"/>
                </a:solidFill>
                <a:latin typeface="ＭＳ ゴシック" panose="020B0609070205080204" pitchFamily="49" charset="-128"/>
                <a:ea typeface="ＭＳ ゴシック" panose="020B0609070205080204" pitchFamily="49" charset="-128"/>
              </a:rPr>
              <a:t>Mastodon</a:t>
            </a:r>
            <a:r>
              <a:rPr lang="ja-JP" altLang="en-US" sz="2400" dirty="0" smtClean="0">
                <a:solidFill>
                  <a:schemeClr val="tx1"/>
                </a:solidFill>
                <a:latin typeface="ＭＳ ゴシック" panose="020B0609070205080204" pitchFamily="49" charset="-128"/>
                <a:ea typeface="ＭＳ ゴシック" panose="020B0609070205080204" pitchFamily="49" charset="-128"/>
              </a:rPr>
              <a:t>の投稿される話題の違いを、つぶやきを定量的に分析することによって調査する</a:t>
            </a:r>
          </a:p>
        </p:txBody>
      </p:sp>
      <p:sp>
        <p:nvSpPr>
          <p:cNvPr id="14" name="下矢印 13"/>
          <p:cNvSpPr/>
          <p:nvPr/>
        </p:nvSpPr>
        <p:spPr>
          <a:xfrm>
            <a:off x="4948237" y="3449299"/>
            <a:ext cx="2286000" cy="704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ゴシック" panose="020B0609070205080204" pitchFamily="49" charset="-128"/>
              <a:ea typeface="ＭＳ ゴシック" panose="020B0609070205080204" pitchFamily="49" charset="-128"/>
            </a:endParaRPr>
          </a:p>
        </p:txBody>
      </p:sp>
      <p:sp>
        <p:nvSpPr>
          <p:cNvPr id="15" name="スライド番号プレースホルダー 14"/>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6</a:t>
            </a:fld>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34114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2596896" cy="707886"/>
          </a:xfrm>
          <a:prstGeom prst="rect">
            <a:avLst/>
          </a:prstGeom>
          <a:noFill/>
        </p:spPr>
        <p:txBody>
          <a:bodyPr wrap="square" rtlCol="0">
            <a:spAutoFit/>
          </a:bodyPr>
          <a:lstStyle/>
          <a:p>
            <a:r>
              <a:rPr lang="en-US" altLang="ja-JP" sz="4000" dirty="0">
                <a:latin typeface="ＭＳ ゴシック" panose="020B0609070205080204" pitchFamily="49" charset="-128"/>
                <a:ea typeface="ＭＳ ゴシック" panose="020B0609070205080204" pitchFamily="49" charset="-128"/>
              </a:rPr>
              <a:t>3</a:t>
            </a:r>
            <a:r>
              <a:rPr lang="en-US" altLang="ja-JP" sz="4000" dirty="0" smtClean="0">
                <a:latin typeface="ＭＳ ゴシック" panose="020B0609070205080204" pitchFamily="49" charset="-128"/>
                <a:ea typeface="ＭＳ ゴシック" panose="020B0609070205080204" pitchFamily="49" charset="-128"/>
              </a:rPr>
              <a:t>.</a:t>
            </a:r>
            <a:r>
              <a:rPr lang="ja-JP" altLang="en-US" sz="4000" dirty="0" smtClean="0">
                <a:latin typeface="ＭＳ ゴシック" panose="020B0609070205080204" pitchFamily="49" charset="-128"/>
                <a:ea typeface="ＭＳ ゴシック" panose="020B0609070205080204" pitchFamily="49" charset="-128"/>
              </a:rPr>
              <a:t>  手法</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テキスト ボックス 2"/>
          <p:cNvSpPr txBox="1"/>
          <p:nvPr/>
        </p:nvSpPr>
        <p:spPr>
          <a:xfrm>
            <a:off x="886206" y="1815962"/>
            <a:ext cx="10848594" cy="3416320"/>
          </a:xfrm>
          <a:prstGeom prst="rect">
            <a:avLst/>
          </a:prstGeom>
          <a:noFill/>
        </p:spPr>
        <p:txBody>
          <a:bodyPr wrap="square" rtlCol="0">
            <a:spAutoFit/>
          </a:bodyPr>
          <a:lstStyle/>
          <a:p>
            <a:pPr marL="342900" indent="-342900">
              <a:lnSpc>
                <a:spcPct val="300000"/>
              </a:lnSpc>
              <a:buFont typeface="+mj-lt"/>
              <a:buAutoNum type="arabicPeriod"/>
            </a:pPr>
            <a:r>
              <a:rPr lang="en-US" altLang="ja-JP" sz="2400" dirty="0" smtClean="0">
                <a:latin typeface="ＭＳ ゴシック" panose="020B0609070205080204" pitchFamily="49" charset="-128"/>
                <a:ea typeface="ＭＳ ゴシック" panose="020B0609070205080204" pitchFamily="49" charset="-128"/>
              </a:rPr>
              <a:t>Twitter</a:t>
            </a:r>
            <a:r>
              <a:rPr lang="ja-JP" altLang="en-US" sz="2400" dirty="0">
                <a:latin typeface="ＭＳ ゴシック" panose="020B0609070205080204" pitchFamily="49" charset="-128"/>
                <a:ea typeface="ＭＳ ゴシック" panose="020B0609070205080204" pitchFamily="49" charset="-128"/>
              </a:rPr>
              <a:t>と</a:t>
            </a:r>
            <a:r>
              <a:rPr lang="en-US" altLang="ja-JP" sz="2400" dirty="0" smtClean="0">
                <a:latin typeface="ＭＳ ゴシック" panose="020B0609070205080204" pitchFamily="49" charset="-128"/>
                <a:ea typeface="ＭＳ ゴシック" panose="020B0609070205080204" pitchFamily="49" charset="-128"/>
              </a:rPr>
              <a:t>Mastodon</a:t>
            </a:r>
            <a:r>
              <a:rPr lang="ja-JP" altLang="en-US" sz="2400" dirty="0" smtClean="0">
                <a:latin typeface="ＭＳ ゴシック" panose="020B0609070205080204" pitchFamily="49" charset="-128"/>
                <a:ea typeface="ＭＳ ゴシック" panose="020B0609070205080204" pitchFamily="49" charset="-128"/>
              </a:rPr>
              <a:t>からつぶやきを集める</a:t>
            </a:r>
            <a:endParaRPr lang="en-US" altLang="ja-JP" sz="2400" dirty="0" smtClean="0">
              <a:latin typeface="ＭＳ ゴシック" panose="020B0609070205080204" pitchFamily="49" charset="-128"/>
              <a:ea typeface="ＭＳ ゴシック" panose="020B0609070205080204" pitchFamily="49" charset="-128"/>
            </a:endParaRPr>
          </a:p>
          <a:p>
            <a:pPr marL="342900" indent="-342900">
              <a:lnSpc>
                <a:spcPct val="300000"/>
              </a:lnSpc>
              <a:buFont typeface="+mj-lt"/>
              <a:buAutoNum type="arabicPeriod"/>
            </a:pPr>
            <a:r>
              <a:rPr lang="ja-JP" altLang="en-US" sz="2400" dirty="0" smtClean="0">
                <a:latin typeface="ＭＳ ゴシック" panose="020B0609070205080204" pitchFamily="49" charset="-128"/>
                <a:ea typeface="ＭＳ ゴシック" panose="020B0609070205080204" pitchFamily="49" charset="-128"/>
              </a:rPr>
              <a:t>集めたつぶやきをベクトル化する </a:t>
            </a:r>
            <a:endParaRPr lang="en-US" altLang="ja-JP" sz="2400" dirty="0" smtClean="0">
              <a:latin typeface="ＭＳ ゴシック" panose="020B0609070205080204" pitchFamily="49" charset="-128"/>
              <a:ea typeface="ＭＳ ゴシック" panose="020B0609070205080204" pitchFamily="49" charset="-128"/>
            </a:endParaRPr>
          </a:p>
          <a:p>
            <a:pPr marL="342900" indent="-342900">
              <a:lnSpc>
                <a:spcPct val="300000"/>
              </a:lnSpc>
              <a:buFont typeface="+mj-lt"/>
              <a:buAutoNum type="arabicPeriod"/>
            </a:pPr>
            <a:r>
              <a:rPr lang="ja-JP" altLang="en-US" sz="2400" dirty="0" smtClean="0">
                <a:latin typeface="ＭＳ ゴシック" panose="020B0609070205080204" pitchFamily="49" charset="-128"/>
                <a:ea typeface="ＭＳ ゴシック" panose="020B0609070205080204" pitchFamily="49" charset="-128"/>
              </a:rPr>
              <a:t>主成分分析する</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7</a:t>
            </a:fld>
            <a:endParaRPr kumimoji="1" lang="ja-JP" altLang="en-US">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55709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2596896" cy="707886"/>
          </a:xfrm>
          <a:prstGeom prst="rect">
            <a:avLst/>
          </a:prstGeom>
          <a:noFill/>
        </p:spPr>
        <p:txBody>
          <a:bodyPr wrap="square" rtlCol="0">
            <a:spAutoFit/>
          </a:bodyPr>
          <a:lstStyle/>
          <a:p>
            <a:r>
              <a:rPr lang="en-US" altLang="ja-JP" sz="4000" dirty="0">
                <a:latin typeface="ＭＳ ゴシック" panose="020B0609070205080204" pitchFamily="49" charset="-128"/>
                <a:ea typeface="ＭＳ ゴシック" panose="020B0609070205080204" pitchFamily="49" charset="-128"/>
              </a:rPr>
              <a:t>3</a:t>
            </a:r>
            <a:r>
              <a:rPr lang="en-US" altLang="ja-JP" sz="4000" dirty="0" smtClean="0">
                <a:latin typeface="ＭＳ ゴシック" panose="020B0609070205080204" pitchFamily="49" charset="-128"/>
                <a:ea typeface="ＭＳ ゴシック" panose="020B0609070205080204" pitchFamily="49" charset="-128"/>
              </a:rPr>
              <a:t>.</a:t>
            </a:r>
            <a:r>
              <a:rPr lang="ja-JP" altLang="en-US" sz="4000" dirty="0" smtClean="0">
                <a:latin typeface="ＭＳ ゴシック" panose="020B0609070205080204" pitchFamily="49" charset="-128"/>
                <a:ea typeface="ＭＳ ゴシック" panose="020B0609070205080204" pitchFamily="49" charset="-128"/>
              </a:rPr>
              <a:t>  手法</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テキスト ボックス 2"/>
          <p:cNvSpPr txBox="1"/>
          <p:nvPr/>
        </p:nvSpPr>
        <p:spPr>
          <a:xfrm>
            <a:off x="886206" y="1815962"/>
            <a:ext cx="10848594" cy="3416320"/>
          </a:xfrm>
          <a:prstGeom prst="rect">
            <a:avLst/>
          </a:prstGeom>
          <a:noFill/>
        </p:spPr>
        <p:txBody>
          <a:bodyPr wrap="square" rtlCol="0">
            <a:spAutoFit/>
          </a:bodyPr>
          <a:lstStyle/>
          <a:p>
            <a:pPr marL="457200" indent="-457200">
              <a:lnSpc>
                <a:spcPct val="300000"/>
              </a:lnSpc>
              <a:buFont typeface="+mj-lt"/>
              <a:buAutoNum type="arabicPeriod"/>
            </a:pPr>
            <a:r>
              <a:rPr lang="en-US" altLang="ja-JP" sz="2400" dirty="0" smtClean="0">
                <a:latin typeface="ＭＳ ゴシック" panose="020B0609070205080204" pitchFamily="49" charset="-128"/>
                <a:ea typeface="ＭＳ ゴシック" panose="020B0609070205080204" pitchFamily="49" charset="-128"/>
              </a:rPr>
              <a:t>Twitter</a:t>
            </a:r>
            <a:r>
              <a:rPr lang="ja-JP" altLang="en-US" sz="2400" dirty="0">
                <a:latin typeface="ＭＳ ゴシック" panose="020B0609070205080204" pitchFamily="49" charset="-128"/>
                <a:ea typeface="ＭＳ ゴシック" panose="020B0609070205080204" pitchFamily="49" charset="-128"/>
              </a:rPr>
              <a:t> </a:t>
            </a:r>
            <a:r>
              <a:rPr lang="en-US" altLang="ja-JP" sz="2400" dirty="0" smtClean="0">
                <a:latin typeface="ＭＳ ゴシック" panose="020B0609070205080204" pitchFamily="49" charset="-128"/>
                <a:ea typeface="ＭＳ ゴシック" panose="020B0609070205080204" pitchFamily="49" charset="-128"/>
              </a:rPr>
              <a:t>API</a:t>
            </a:r>
            <a:r>
              <a:rPr lang="ja-JP" altLang="en-US" sz="2400" dirty="0" smtClean="0">
                <a:latin typeface="ＭＳ ゴシック" panose="020B0609070205080204" pitchFamily="49" charset="-128"/>
                <a:ea typeface="ＭＳ ゴシック" panose="020B0609070205080204" pitchFamily="49" charset="-128"/>
              </a:rPr>
              <a:t>を使用して、つぶやきを集める</a:t>
            </a:r>
            <a:endParaRPr lang="en-US" altLang="ja-JP" sz="2400" dirty="0" smtClean="0">
              <a:latin typeface="ＭＳ ゴシック" panose="020B0609070205080204" pitchFamily="49" charset="-128"/>
              <a:ea typeface="ＭＳ ゴシック" panose="020B0609070205080204" pitchFamily="49" charset="-128"/>
            </a:endParaRPr>
          </a:p>
          <a:p>
            <a:pPr marL="685800" indent="-342900">
              <a:lnSpc>
                <a:spcPct val="150000"/>
              </a:lnSpc>
              <a:buFont typeface="Arial" panose="020B0604020202020204" pitchFamily="34" charset="0"/>
              <a:buChar char="•"/>
            </a:pPr>
            <a:r>
              <a:rPr lang="en-US" altLang="ja-JP" sz="2400" dirty="0" smtClean="0">
                <a:latin typeface="ＭＳ ゴシック" panose="020B0609070205080204" pitchFamily="49" charset="-128"/>
                <a:ea typeface="ＭＳ ゴシック" panose="020B0609070205080204" pitchFamily="49" charset="-128"/>
              </a:rPr>
              <a:t>Streaming API</a:t>
            </a:r>
            <a:r>
              <a:rPr lang="ja-JP" altLang="en-US" sz="2400" dirty="0" smtClean="0">
                <a:latin typeface="ＭＳ ゴシック" panose="020B0609070205080204" pitchFamily="49" charset="-128"/>
                <a:ea typeface="ＭＳ ゴシック" panose="020B0609070205080204" pitchFamily="49" charset="-128"/>
              </a:rPr>
              <a:t>を使用する</a:t>
            </a:r>
            <a:endParaRPr lang="en-US" altLang="ja-JP" sz="2400" dirty="0" smtClean="0">
              <a:latin typeface="ＭＳ ゴシック" panose="020B0609070205080204" pitchFamily="49" charset="-128"/>
              <a:ea typeface="ＭＳ ゴシック" panose="020B0609070205080204" pitchFamily="49" charset="-128"/>
            </a:endParaRPr>
          </a:p>
          <a:p>
            <a:pPr marL="342900" indent="342900">
              <a:lnSpc>
                <a:spcPct val="150000"/>
              </a:lnSpc>
              <a:buFont typeface="Arial" panose="020B0604020202020204" pitchFamily="34" charset="0"/>
              <a:buChar char="•"/>
            </a:pPr>
            <a:r>
              <a:rPr lang="ja-JP" altLang="en-US" sz="2400" dirty="0" smtClean="0">
                <a:latin typeface="ＭＳ ゴシック" panose="020B0609070205080204" pitchFamily="49" charset="-128"/>
                <a:ea typeface="ＭＳ ゴシック" panose="020B0609070205080204" pitchFamily="49" charset="-128"/>
              </a:rPr>
              <a:t>日本語に限定する</a:t>
            </a:r>
            <a:endParaRPr lang="en-US" altLang="ja-JP" sz="2400" dirty="0" smtClean="0">
              <a:latin typeface="ＭＳ ゴシック" panose="020B0609070205080204" pitchFamily="49" charset="-128"/>
              <a:ea typeface="ＭＳ ゴシック" panose="020B0609070205080204" pitchFamily="49" charset="-128"/>
            </a:endParaRPr>
          </a:p>
          <a:p>
            <a:pPr marL="457200" indent="-457200">
              <a:lnSpc>
                <a:spcPct val="300000"/>
              </a:lnSpc>
              <a:buFont typeface="+mj-lt"/>
              <a:buAutoNum type="arabicPeriod" startAt="2"/>
            </a:pPr>
            <a:r>
              <a:rPr lang="ja-JP" altLang="en-US" sz="2400" dirty="0" smtClean="0">
                <a:latin typeface="ＭＳ ゴシック" panose="020B0609070205080204" pitchFamily="49" charset="-128"/>
                <a:ea typeface="ＭＳ ゴシック" panose="020B0609070205080204" pitchFamily="49" charset="-128"/>
              </a:rPr>
              <a:t>集めたつぶやきから</a:t>
            </a:r>
            <a:r>
              <a:rPr lang="en-US" altLang="ja-JP" sz="2400" dirty="0" smtClean="0">
                <a:latin typeface="ＭＳ ゴシック" panose="020B0609070205080204" pitchFamily="49" charset="-128"/>
                <a:ea typeface="ＭＳ ゴシック" panose="020B0609070205080204" pitchFamily="49" charset="-128"/>
              </a:rPr>
              <a:t>100</a:t>
            </a:r>
            <a:r>
              <a:rPr lang="ja-JP" altLang="en-US" sz="2400" dirty="0" smtClean="0">
                <a:latin typeface="ＭＳ ゴシック" panose="020B0609070205080204" pitchFamily="49" charset="-128"/>
                <a:ea typeface="ＭＳ ゴシック" panose="020B0609070205080204" pitchFamily="49" charset="-128"/>
              </a:rPr>
              <a:t>件を取得する</a:t>
            </a:r>
            <a:endParaRPr lang="en-US" altLang="ja-JP" sz="2400" dirty="0" smtClean="0">
              <a:latin typeface="ＭＳ ゴシック" panose="020B0609070205080204" pitchFamily="49" charset="-128"/>
              <a:ea typeface="ＭＳ ゴシック" panose="020B0609070205080204" pitchFamily="49" charset="-128"/>
            </a:endParaRPr>
          </a:p>
        </p:txBody>
      </p:sp>
      <p:sp>
        <p:nvSpPr>
          <p:cNvPr id="6" name="テキスト ボックス 5"/>
          <p:cNvSpPr txBox="1"/>
          <p:nvPr/>
        </p:nvSpPr>
        <p:spPr>
          <a:xfrm>
            <a:off x="485775" y="1169631"/>
            <a:ext cx="6417141" cy="646331"/>
          </a:xfrm>
          <a:prstGeom prst="rect">
            <a:avLst/>
          </a:prstGeom>
          <a:noFill/>
        </p:spPr>
        <p:txBody>
          <a:bodyPr wrap="none" rtlCol="0">
            <a:spAutoFit/>
          </a:bodyPr>
          <a:lstStyle/>
          <a:p>
            <a:r>
              <a:rPr kumimoji="1" lang="en-US" altLang="ja-JP" sz="3600" dirty="0" smtClean="0">
                <a:latin typeface="ＭＳ ゴシック" panose="020B0609070205080204" pitchFamily="49" charset="-128"/>
                <a:ea typeface="ＭＳ ゴシック" panose="020B0609070205080204" pitchFamily="49" charset="-128"/>
              </a:rPr>
              <a:t>Twitter</a:t>
            </a:r>
            <a:r>
              <a:rPr kumimoji="1" lang="ja-JP" altLang="en-US" sz="3600" dirty="0" smtClean="0">
                <a:latin typeface="ＭＳ ゴシック" panose="020B0609070205080204" pitchFamily="49" charset="-128"/>
                <a:ea typeface="ＭＳ ゴシック" panose="020B0609070205080204" pitchFamily="49" charset="-128"/>
              </a:rPr>
              <a:t>からつぶやきを集める</a:t>
            </a:r>
            <a:endParaRPr kumimoji="1" lang="ja-JP" altLang="en-US" sz="3600" dirty="0">
              <a:latin typeface="ＭＳ ゴシック" panose="020B0609070205080204" pitchFamily="49" charset="-128"/>
              <a:ea typeface="ＭＳ ゴシック" panose="020B0609070205080204" pitchFamily="49" charset="-128"/>
            </a:endParaRPr>
          </a:p>
        </p:txBody>
      </p:sp>
      <p:sp>
        <p:nvSpPr>
          <p:cNvPr id="7" name="スライド番号プレースホルダー 6"/>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8</a:t>
            </a:fld>
            <a:endParaRPr kumimoji="1" lang="ja-JP" altLang="en-US">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950395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2596896" cy="707886"/>
          </a:xfrm>
          <a:prstGeom prst="rect">
            <a:avLst/>
          </a:prstGeom>
          <a:noFill/>
        </p:spPr>
        <p:txBody>
          <a:bodyPr wrap="square" rtlCol="0">
            <a:spAutoFit/>
          </a:bodyPr>
          <a:lstStyle/>
          <a:p>
            <a:r>
              <a:rPr lang="en-US" altLang="ja-JP" sz="4000" dirty="0">
                <a:latin typeface="ＭＳ ゴシック" panose="020B0609070205080204" pitchFamily="49" charset="-128"/>
                <a:ea typeface="ＭＳ ゴシック" panose="020B0609070205080204" pitchFamily="49" charset="-128"/>
              </a:rPr>
              <a:t>3</a:t>
            </a:r>
            <a:r>
              <a:rPr lang="en-US" altLang="ja-JP" sz="4000" dirty="0" smtClean="0">
                <a:latin typeface="ＭＳ ゴシック" panose="020B0609070205080204" pitchFamily="49" charset="-128"/>
                <a:ea typeface="ＭＳ ゴシック" panose="020B0609070205080204" pitchFamily="49" charset="-128"/>
              </a:rPr>
              <a:t>.</a:t>
            </a:r>
            <a:r>
              <a:rPr lang="ja-JP" altLang="en-US" sz="4000" dirty="0" smtClean="0">
                <a:latin typeface="ＭＳ ゴシック" panose="020B0609070205080204" pitchFamily="49" charset="-128"/>
                <a:ea typeface="ＭＳ ゴシック" panose="020B0609070205080204" pitchFamily="49" charset="-128"/>
              </a:rPr>
              <a:t>  手法</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テキスト ボックス 2"/>
          <p:cNvSpPr txBox="1"/>
          <p:nvPr/>
        </p:nvSpPr>
        <p:spPr>
          <a:xfrm>
            <a:off x="876680" y="2182465"/>
            <a:ext cx="9410319" cy="156966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ja-JP" sz="2400" dirty="0" smtClean="0">
                <a:latin typeface="ＭＳ ゴシック" panose="020B0609070205080204" pitchFamily="49" charset="-128"/>
                <a:ea typeface="ＭＳ ゴシック" panose="020B0609070205080204" pitchFamily="49" charset="-128"/>
              </a:rPr>
              <a:t>Web</a:t>
            </a:r>
            <a:r>
              <a:rPr lang="ja-JP" altLang="en-US" sz="2400" dirty="0" smtClean="0">
                <a:latin typeface="ＭＳ ゴシック" panose="020B0609070205080204" pitchFamily="49" charset="-128"/>
                <a:ea typeface="ＭＳ ゴシック" panose="020B0609070205080204" pitchFamily="49" charset="-128"/>
              </a:rPr>
              <a:t>サイトなどから</a:t>
            </a:r>
            <a:r>
              <a:rPr lang="en-US" altLang="ja-JP" sz="2400" dirty="0" smtClean="0">
                <a:latin typeface="ＭＳ ゴシック" panose="020B0609070205080204" pitchFamily="49" charset="-128"/>
                <a:ea typeface="ＭＳ ゴシック" panose="020B0609070205080204" pitchFamily="49" charset="-128"/>
              </a:rPr>
              <a:t>Twitter</a:t>
            </a:r>
            <a:r>
              <a:rPr lang="ja-JP" altLang="en-US" sz="2400" dirty="0" smtClean="0">
                <a:latin typeface="ＭＳ ゴシック" panose="020B0609070205080204" pitchFamily="49" charset="-128"/>
                <a:ea typeface="ＭＳ ゴシック" panose="020B0609070205080204" pitchFamily="49" charset="-128"/>
              </a:rPr>
              <a:t>の機能を呼び出すことができる</a:t>
            </a:r>
            <a:endParaRPr lang="en-US" altLang="ja-JP" sz="2400" dirty="0" smtClean="0">
              <a:latin typeface="ＭＳ ゴシック" panose="020B0609070205080204" pitchFamily="49" charset="-128"/>
              <a:ea typeface="ＭＳ ゴシック" panose="020B0609070205080204" pitchFamily="49" charset="-128"/>
            </a:endParaRPr>
          </a:p>
          <a:p>
            <a:pPr marL="342900" indent="-342900">
              <a:lnSpc>
                <a:spcPct val="200000"/>
              </a:lnSpc>
              <a:buFont typeface="Arial" panose="020B0604020202020204" pitchFamily="34" charset="0"/>
              <a:buChar char="•"/>
            </a:pPr>
            <a:r>
              <a:rPr lang="ja-JP" altLang="en-US" sz="2400" dirty="0" smtClean="0">
                <a:latin typeface="ＭＳ ゴシック" panose="020B0609070205080204" pitchFamily="49" charset="-128"/>
                <a:ea typeface="ＭＳ ゴシック" panose="020B0609070205080204" pitchFamily="49" charset="-128"/>
              </a:rPr>
              <a:t>つぶやきの参照や検索などを行える</a:t>
            </a:r>
            <a:endParaRPr lang="en-US" altLang="ja-JP" sz="2400" dirty="0" smtClean="0">
              <a:latin typeface="ＭＳ ゴシック" panose="020B0609070205080204" pitchFamily="49" charset="-128"/>
              <a:ea typeface="ＭＳ ゴシック" panose="020B0609070205080204" pitchFamily="49" charset="-128"/>
            </a:endParaRPr>
          </a:p>
        </p:txBody>
      </p:sp>
      <p:sp>
        <p:nvSpPr>
          <p:cNvPr id="6" name="テキスト ボックス 5"/>
          <p:cNvSpPr txBox="1"/>
          <p:nvPr/>
        </p:nvSpPr>
        <p:spPr>
          <a:xfrm>
            <a:off x="485775" y="1169631"/>
            <a:ext cx="3647152" cy="646331"/>
          </a:xfrm>
          <a:prstGeom prst="rect">
            <a:avLst/>
          </a:prstGeom>
          <a:noFill/>
        </p:spPr>
        <p:txBody>
          <a:bodyPr wrap="none" rtlCol="0">
            <a:spAutoFit/>
          </a:bodyPr>
          <a:lstStyle/>
          <a:p>
            <a:r>
              <a:rPr lang="en-US" altLang="ja-JP" sz="3600" dirty="0" smtClean="0">
                <a:latin typeface="ＭＳ ゴシック" panose="020B0609070205080204" pitchFamily="49" charset="-128"/>
                <a:ea typeface="ＭＳ ゴシック" panose="020B0609070205080204" pitchFamily="49" charset="-128"/>
              </a:rPr>
              <a:t>Twitter</a:t>
            </a:r>
            <a:r>
              <a:rPr lang="ja-JP" altLang="en-US" sz="3600" dirty="0" smtClean="0">
                <a:latin typeface="ＭＳ ゴシック" panose="020B0609070205080204" pitchFamily="49" charset="-128"/>
                <a:ea typeface="ＭＳ ゴシック" panose="020B0609070205080204" pitchFamily="49" charset="-128"/>
              </a:rPr>
              <a:t> </a:t>
            </a:r>
            <a:r>
              <a:rPr lang="en-US" altLang="ja-JP" sz="3600" dirty="0" smtClean="0">
                <a:latin typeface="ＭＳ ゴシック" panose="020B0609070205080204" pitchFamily="49" charset="-128"/>
                <a:ea typeface="ＭＳ ゴシック" panose="020B0609070205080204" pitchFamily="49" charset="-128"/>
              </a:rPr>
              <a:t>API</a:t>
            </a:r>
            <a:r>
              <a:rPr lang="ja-JP" altLang="en-US" sz="3600" dirty="0" smtClean="0">
                <a:latin typeface="ＭＳ ゴシック" panose="020B0609070205080204" pitchFamily="49" charset="-128"/>
                <a:ea typeface="ＭＳ ゴシック" panose="020B0609070205080204" pitchFamily="49" charset="-128"/>
              </a:rPr>
              <a:t>とは</a:t>
            </a:r>
            <a:endParaRPr lang="ja-JP" altLang="en-US" sz="3600" dirty="0">
              <a:latin typeface="ＭＳ ゴシック" panose="020B0609070205080204" pitchFamily="49" charset="-128"/>
              <a:ea typeface="ＭＳ ゴシック" panose="020B0609070205080204" pitchFamily="49" charset="-128"/>
            </a:endParaRPr>
          </a:p>
        </p:txBody>
      </p:sp>
      <p:sp>
        <p:nvSpPr>
          <p:cNvPr id="12" name="スライド番号プレースホルダー 11"/>
          <p:cNvSpPr>
            <a:spLocks noGrp="1"/>
          </p:cNvSpPr>
          <p:nvPr>
            <p:ph type="sldNum" sz="quarter" idx="12"/>
          </p:nvPr>
        </p:nvSpPr>
        <p:spPr/>
        <p:txBody>
          <a:bodyPr/>
          <a:lstStyle/>
          <a:p>
            <a:fld id="{FF2B5369-8B34-4B0C-9B49-8A1963DD706B}" type="slidenum">
              <a:rPr kumimoji="1" lang="ja-JP" altLang="en-US" smtClean="0">
                <a:latin typeface="ＭＳ ゴシック" panose="020B0609070205080204" pitchFamily="49" charset="-128"/>
                <a:ea typeface="ＭＳ ゴシック" panose="020B0609070205080204" pitchFamily="49" charset="-128"/>
              </a:rPr>
              <a:t>9</a:t>
            </a:fld>
            <a:endParaRPr kumimoji="1" lang="ja-JP" altLang="en-US">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87303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12905</TotalTime>
  <Words>816</Words>
  <Application>Microsoft Office PowerPoint</Application>
  <PresentationFormat>ワイド画面</PresentationFormat>
  <Paragraphs>198</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18</vt:i4>
      </vt:variant>
    </vt:vector>
  </HeadingPairs>
  <TitlesOfParts>
    <vt:vector size="24" baseType="lpstr">
      <vt:lpstr>ＭＳ ゴシック</vt:lpstr>
      <vt:lpstr>游ゴシック</vt:lpstr>
      <vt:lpstr>游ゴシック Light</vt:lpstr>
      <vt:lpstr>Arial</vt:lpstr>
      <vt:lpstr>Office テーマ</vt:lpstr>
      <vt:lpstr>デザインの設定</vt:lpstr>
      <vt:lpstr>分散型SNSにおけるユーザの潜在要求分析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分散型 SNS におけるユーザの潜在要求分析 </dc:title>
  <dc:creator>kato</dc:creator>
  <cp:lastModifiedBy>kato</cp:lastModifiedBy>
  <cp:revision>116</cp:revision>
  <cp:lastPrinted>2018-02-08T04:32:35Z</cp:lastPrinted>
  <dcterms:created xsi:type="dcterms:W3CDTF">2018-01-30T05:30:25Z</dcterms:created>
  <dcterms:modified xsi:type="dcterms:W3CDTF">2018-03-09T04:45:51Z</dcterms:modified>
</cp:coreProperties>
</file>