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2" r:id="rId4"/>
    <p:sldId id="273" r:id="rId5"/>
    <p:sldId id="274" r:id="rId6"/>
    <p:sldId id="275" r:id="rId7"/>
    <p:sldId id="284" r:id="rId8"/>
    <p:sldId id="276" r:id="rId9"/>
    <p:sldId id="279" r:id="rId10"/>
    <p:sldId id="280" r:id="rId11"/>
    <p:sldId id="285" r:id="rId12"/>
    <p:sldId id="281" r:id="rId13"/>
    <p:sldId id="282" r:id="rId14"/>
    <p:sldId id="287" r:id="rId15"/>
    <p:sldId id="283" r:id="rId16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ow-\Desktop\&#30740;&#31350;&#12501;&#12449;&#12452;&#12523;\&#21330;&#35542;&#12464;&#12521;&#125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文書自動検査システムを使用した文中ミス数の推移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学生1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18</c:v>
                </c:pt>
                <c:pt idx="1">
                  <c:v>17</c:v>
                </c:pt>
                <c:pt idx="2">
                  <c:v>21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7F-4B18-935A-5CC9FB70B6CD}"/>
            </c:ext>
          </c:extLst>
        </c:ser>
        <c:ser>
          <c:idx val="1"/>
          <c:order val="1"/>
          <c:tx>
            <c:v>学生2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Sheet1!$C$2:$C$18</c:f>
              <c:numCache>
                <c:formatCode>General</c:formatCode>
                <c:ptCount val="17"/>
                <c:pt idx="0">
                  <c:v>37</c:v>
                </c:pt>
                <c:pt idx="1">
                  <c:v>11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57F-4B18-935A-5CC9FB70B6CD}"/>
            </c:ext>
          </c:extLst>
        </c:ser>
        <c:ser>
          <c:idx val="2"/>
          <c:order val="2"/>
          <c:tx>
            <c:v>学生3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Sheet1!$D$2:$D$18</c:f>
              <c:numCache>
                <c:formatCode>General</c:formatCode>
                <c:ptCount val="17"/>
                <c:pt idx="0">
                  <c:v>9</c:v>
                </c:pt>
                <c:pt idx="1">
                  <c:v>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57F-4B18-935A-5CC9FB70B6CD}"/>
            </c:ext>
          </c:extLst>
        </c:ser>
        <c:ser>
          <c:idx val="3"/>
          <c:order val="3"/>
          <c:tx>
            <c:v>学生4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Sheet1!$E$2:$E$18</c:f>
              <c:numCache>
                <c:formatCode>General</c:formatCode>
                <c:ptCount val="17"/>
                <c:pt idx="0">
                  <c:v>27</c:v>
                </c:pt>
                <c:pt idx="1">
                  <c:v>14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5</c:v>
                </c:pt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57F-4B18-935A-5CC9FB70B6CD}"/>
            </c:ext>
          </c:extLst>
        </c:ser>
        <c:ser>
          <c:idx val="4"/>
          <c:order val="4"/>
          <c:tx>
            <c:v>学生5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Sheet1!$F$2:$F$18</c:f>
              <c:numCache>
                <c:formatCode>General</c:formatCode>
                <c:ptCount val="17"/>
                <c:pt idx="0">
                  <c:v>19</c:v>
                </c:pt>
                <c:pt idx="1">
                  <c:v>10</c:v>
                </c:pt>
                <c:pt idx="2">
                  <c:v>21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57F-4B18-935A-5CC9FB70B6CD}"/>
            </c:ext>
          </c:extLst>
        </c:ser>
        <c:ser>
          <c:idx val="5"/>
          <c:order val="5"/>
          <c:tx>
            <c:v>学生6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Sheet1!$G$2:$G$18</c:f>
              <c:numCache>
                <c:formatCode>General</c:formatCode>
                <c:ptCount val="17"/>
                <c:pt idx="0">
                  <c:v>10</c:v>
                </c:pt>
                <c:pt idx="1">
                  <c:v>11</c:v>
                </c:pt>
                <c:pt idx="2">
                  <c:v>10</c:v>
                </c:pt>
                <c:pt idx="3">
                  <c:v>16</c:v>
                </c:pt>
                <c:pt idx="4">
                  <c:v>8</c:v>
                </c:pt>
                <c:pt idx="5">
                  <c:v>7</c:v>
                </c:pt>
                <c:pt idx="6">
                  <c:v>5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2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57F-4B18-935A-5CC9FB70B6CD}"/>
            </c:ext>
          </c:extLst>
        </c:ser>
        <c:ser>
          <c:idx val="6"/>
          <c:order val="6"/>
          <c:tx>
            <c:v>学生7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Sheet1!$H$2:$H$18</c:f>
              <c:numCache>
                <c:formatCode>General</c:formatCode>
                <c:ptCount val="17"/>
                <c:pt idx="0">
                  <c:v>27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8</c:v>
                </c:pt>
                <c:pt idx="5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57F-4B18-935A-5CC9FB70B6CD}"/>
            </c:ext>
          </c:extLst>
        </c:ser>
        <c:ser>
          <c:idx val="7"/>
          <c:order val="7"/>
          <c:tx>
            <c:v>学生8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Sheet1!$I$2:$I$18</c:f>
              <c:numCache>
                <c:formatCode>General</c:formatCode>
                <c:ptCount val="17"/>
                <c:pt idx="0">
                  <c:v>26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57F-4B18-935A-5CC9FB70B6C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52613192"/>
        <c:axId val="452613584"/>
      </c:scatterChart>
      <c:valAx>
        <c:axId val="452613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添削回数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613584"/>
        <c:crosses val="autoZero"/>
        <c:crossBetween val="midCat"/>
      </c:valAx>
      <c:valAx>
        <c:axId val="4526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ミス数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2613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F1114AD-58FC-4A43-8944-9AC97FFF92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D3733A-0924-4060-87E7-9F6A6D856D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8068BEA-570C-4FBB-9CB9-8F2727EAE6C7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58C946-3AFE-4D6F-BE0C-AB39E7DFF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6A380C-CA8D-40CB-8400-EE3C6E298A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E4C43AC-6C91-4425-BF00-CD46E9CC9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7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AFD8A0E-693C-4310-ACDC-37A59079464C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015D98-FAEA-4CA9-A342-4FEB9EC0F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C02B8-212F-4CCC-BE72-1B5965BF9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56421BD-FB14-4ED5-A0B3-C419526A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C11AE-768D-4453-A49F-D5F27395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DA5-1FED-4883-B560-4A97374E5075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D6A2A8-1A01-4C51-BF84-E830B8C4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34F2F-45E5-4DAA-BF65-53E31B7D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31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E2803-6BD0-4B34-9983-8591B5AC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A58F40-A26E-46FD-875D-8AF0F5DE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12E4-7806-4EC3-8D06-FAF0BF31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78D-95DF-46A7-9F81-1DBE4A69BCE4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830C5-A8C9-4AC6-A56C-E2F10FA2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E45A0-2AA5-4F2C-B8CE-BBE341B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15BEC7-856E-4329-AD58-786927736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ABABF-3A2B-4290-B26B-57143EE4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6F536-5287-472E-B3A4-A69CA908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1D04-10C0-44F6-B361-1E1E5473747F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337B9-1F94-4F9D-9517-DC915AEA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5C20B-7677-4819-BC5D-05FB641F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A3C33-42F1-4931-8BAA-16273DF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CD20A-C8BE-4514-90E1-28F09818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19044-DC26-4676-8BD5-5DA4D90E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8E9A-6379-4421-89FB-3471FEB904FD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781AC-5F4E-43D7-BC53-FE4FD1AF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9E5B-3DED-4EAE-8680-D54FF3EC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18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A26D1-725C-4204-A3BE-2D3DC293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AEAD3-0B2F-4124-B89D-2CCC6646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EE5DD-A1F0-4FCC-977E-C7B3A37F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725C-6077-4A4E-8300-9768783D5FEC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49AFA0-BA0A-4DEB-A8CB-268665D6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2CFD5-ACFA-4CD8-9BDF-A6E259EA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5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C19C2-9E35-4D5B-A4F1-39290D5B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2A7DB-4DB8-47F2-A14D-2CD61C53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749D2-3608-4CAB-B987-3D0A5815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8C6D9-C8D9-4D15-80A1-41835F5B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6B5B-8203-4CFE-8F19-4880F41304B3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F27950-DEA9-4408-9C4C-DB1C037E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52E46-6770-4A62-99C7-1EAFFE00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9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04F85-679D-4309-BA45-CB4DD6EF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CC36E-1A5C-4BFB-A9C5-BA0ADB4C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BC2A81-1A77-46BE-9780-8F6849DB9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0A6B50-F3AE-48D0-9D1D-80963B249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B81BB8-B76D-4F3F-BD8C-4527A07E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094DA8-0E5F-4ACC-8C70-9CCD0567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0A00-3F3D-46CD-9F0D-01237E7EFBE1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784554-A5B1-4789-81E0-B6670FF7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0473DA-299C-4E84-8CD8-6E1E429B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3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57A20-E888-4370-9080-7AD6253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C87226-3C1B-4595-AD2F-8D79EC03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8A10-5ABD-430B-96E0-E2E7C6BAC6B9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0E4FAE-FC59-4B2B-9394-E9FE2805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D72CBA-D50C-480C-B24F-9BB2D5CE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43936F-9734-4918-B57B-5D1145CC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37C9-8659-42D9-ADCA-BA135BCD8365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B6D3FA-5538-4A77-9788-5DA28C11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E212C9-7EA0-4FAA-B397-8F5D22BC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9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3860C-86E6-40A7-ABA8-CE620AF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A1CE6-598A-4D1B-9CBA-256B90E5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965781-6A63-40F4-BD54-7F8918FC1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3B7043-3312-4F5C-9BE3-4AB8DE06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BE4-14E0-44C1-A022-4E41249BD47B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CA741A-46DB-4AEA-B3E9-8063095C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6A077D-6EC8-455F-B410-FF44CED2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64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B9822-F4F7-464F-BE94-1A7F2910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59EC5F-9106-4AEF-A8EA-2E3577058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08C5A4-8BB0-4EBA-99E5-8603B775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FE8B46-85D1-432C-BDE1-81250CDB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4FC-6702-47C8-8E4C-B620016699C9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315920-5041-4F3F-8F33-23906B52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21326-86CA-4ABB-B920-B1A08EB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29A666-7667-4199-BDF6-CF5B6AFA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650E17-673A-4A6A-B941-09D3370D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FD907-B81C-420E-824D-2D4CEC1F8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FA24-946C-4051-A1CA-029B21977E9A}" type="datetime1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8210F1-6791-4DC6-8371-5D31EEB2C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C7D0F-2510-48B7-89C1-5DB93C88A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EEC8-BFF9-42E8-AD16-A0DDACA73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C119-BC2F-4A02-98F1-D5D3659F2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dirty="0"/>
              <a:t>文書自動検査システムによる</a:t>
            </a:r>
            <a:br>
              <a:rPr kumimoji="1" lang="en-US" altLang="ja-JP" sz="4800" b="1" dirty="0"/>
            </a:br>
            <a:r>
              <a:rPr kumimoji="1" lang="ja-JP" altLang="en-US" sz="4800" b="1" dirty="0"/>
              <a:t>学生の文書改善履歴の調査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209F0F3-9070-482C-BB5F-44BF6388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学生番号　</a:t>
            </a:r>
            <a:r>
              <a:rPr kumimoji="1" lang="en-US" altLang="ja-JP" dirty="0"/>
              <a:t>1442031</a:t>
            </a:r>
          </a:p>
          <a:p>
            <a:r>
              <a:rPr kumimoji="1" lang="ja-JP" altLang="en-US" dirty="0"/>
              <a:t>氏名　小山隆太郎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904D2D-E801-411E-A23E-2CC3C0AA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08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8A6FB9-F543-4C44-B618-966EC90FAB28}"/>
              </a:ext>
            </a:extLst>
          </p:cNvPr>
          <p:cNvSpPr/>
          <p:nvPr/>
        </p:nvSpPr>
        <p:spPr>
          <a:xfrm>
            <a:off x="612004" y="5989764"/>
            <a:ext cx="10800521" cy="627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B60B56D-AE08-4D54-9B80-77EAEE18E86E}"/>
              </a:ext>
            </a:extLst>
          </p:cNvPr>
          <p:cNvSpPr/>
          <p:nvPr/>
        </p:nvSpPr>
        <p:spPr>
          <a:xfrm>
            <a:off x="646106" y="4837351"/>
            <a:ext cx="10800521" cy="657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F031BA-B7E7-44CB-BB4E-D4E43D78DBA3}"/>
              </a:ext>
            </a:extLst>
          </p:cNvPr>
          <p:cNvSpPr/>
          <p:nvPr/>
        </p:nvSpPr>
        <p:spPr>
          <a:xfrm>
            <a:off x="646106" y="3533456"/>
            <a:ext cx="10800521" cy="627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AFB389-E187-4547-936B-149904E3EF31}"/>
              </a:ext>
            </a:extLst>
          </p:cNvPr>
          <p:cNvSpPr/>
          <p:nvPr/>
        </p:nvSpPr>
        <p:spPr>
          <a:xfrm>
            <a:off x="646106" y="2470143"/>
            <a:ext cx="10800521" cy="657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BF6740-8148-4A46-BA02-782967091B44}"/>
              </a:ext>
            </a:extLst>
          </p:cNvPr>
          <p:cNvSpPr txBox="1"/>
          <p:nvPr/>
        </p:nvSpPr>
        <p:spPr>
          <a:xfrm>
            <a:off x="260285" y="1877913"/>
            <a:ext cx="1137843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[</a:t>
            </a:r>
            <a:r>
              <a:rPr lang="en-US" altLang="ja-JP" b="1" dirty="0" err="1"/>
              <a:t>JapaneseAmbiguousNounConjunction</a:t>
            </a:r>
            <a:r>
              <a:rPr lang="en-US" altLang="ja-JP" b="1" dirty="0"/>
              <a:t>]</a:t>
            </a:r>
            <a:r>
              <a:rPr lang="ja-JP" altLang="en-US" b="1" dirty="0"/>
              <a:t>：</a:t>
            </a:r>
            <a:r>
              <a:rPr lang="ja-JP" altLang="en-US" dirty="0"/>
              <a:t>助詞の「の」が連続する場合にエラーを出力する．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Neural Network Console</a:t>
            </a:r>
            <a:r>
              <a:rPr lang="ja-JP" altLang="en-US" dirty="0"/>
              <a:t>でサンプルとしてよく使われる，０から９までの手書きの文字データを使い学習</a:t>
            </a:r>
            <a:br>
              <a:rPr lang="en-US" altLang="ja-JP" dirty="0"/>
            </a:br>
            <a:r>
              <a:rPr lang="ja-JP" altLang="en-US" dirty="0"/>
              <a:t>させた結果，正解率９８．７</a:t>
            </a:r>
            <a:r>
              <a:rPr lang="en-US" altLang="ja-JP" dirty="0"/>
              <a:t>%</a:t>
            </a:r>
            <a:r>
              <a:rPr lang="ja-JP" altLang="en-US" dirty="0"/>
              <a:t>になった．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Neural Network Console</a:t>
            </a:r>
            <a:r>
              <a:rPr lang="ja-JP" altLang="en-US" dirty="0"/>
              <a:t>でサンプルとしてよく使われる，</a:t>
            </a:r>
            <a:r>
              <a:rPr lang="en-US" altLang="ja-JP" dirty="0"/>
              <a:t>0</a:t>
            </a:r>
            <a:r>
              <a:rPr lang="ja-JP" altLang="en-US" dirty="0"/>
              <a:t>から</a:t>
            </a:r>
            <a:r>
              <a:rPr lang="en-US" altLang="ja-JP" dirty="0"/>
              <a:t>9</a:t>
            </a:r>
            <a:r>
              <a:rPr lang="ja-JP" altLang="en-US" dirty="0" err="1"/>
              <a:t>までの</a:t>
            </a:r>
            <a:r>
              <a:rPr lang="ja-JP" altLang="en-US" dirty="0"/>
              <a:t>数字データを使い学習させた結</a:t>
            </a:r>
            <a:br>
              <a:rPr lang="en-US" altLang="ja-JP" dirty="0"/>
            </a:br>
            <a:r>
              <a:rPr lang="ja-JP" altLang="en-US" dirty="0"/>
              <a:t>果，正解率は</a:t>
            </a:r>
            <a:r>
              <a:rPr lang="en-US" altLang="ja-JP" dirty="0"/>
              <a:t>98.7</a:t>
            </a:r>
            <a:r>
              <a:rPr lang="ja-JP" altLang="en-US" dirty="0"/>
              <a:t>％になった．</a:t>
            </a:r>
            <a:br>
              <a:rPr lang="en-US" altLang="ja-JP" dirty="0"/>
            </a:b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[use-assertive-style.js]:</a:t>
            </a:r>
            <a:r>
              <a:rPr lang="ja-JP" altLang="en-US" dirty="0"/>
              <a:t>冗長な表現が利用されている場合にエラーを出力する．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正解率が低くなってしまった理由として考えられるのは，楽天ではまれに表紙画像が白く，タイトルだけ</a:t>
            </a:r>
            <a:br>
              <a:rPr lang="en-US" altLang="ja-JP" dirty="0"/>
            </a:br>
            <a:r>
              <a:rPr lang="ja-JP" altLang="en-US" dirty="0"/>
              <a:t>表示されているものが含まれていること．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正解率が低い理由として考えたのは，楽天ではまれに表示画像が白く，タイトルだけ表示されているもの</a:t>
            </a:r>
            <a:br>
              <a:rPr lang="en-US" altLang="ja-JP" dirty="0"/>
            </a:br>
            <a:r>
              <a:rPr lang="ja-JP" altLang="en-US" dirty="0"/>
              <a:t>が含まれていること．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1A1715-70BF-4DEE-8705-1F25F5424871}"/>
              </a:ext>
            </a:extLst>
          </p:cNvPr>
          <p:cNvSpPr txBox="1"/>
          <p:nvPr/>
        </p:nvSpPr>
        <p:spPr>
          <a:xfrm>
            <a:off x="838200" y="25513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553706-082B-493B-A474-DDF799ACF0D3}"/>
              </a:ext>
            </a:extLst>
          </p:cNvPr>
          <p:cNvSpPr txBox="1"/>
          <p:nvPr/>
        </p:nvSpPr>
        <p:spPr>
          <a:xfrm>
            <a:off x="463825" y="1293318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矢吹研究室所属の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年生が書いた課題研究の文書を</a:t>
            </a:r>
            <a:r>
              <a:rPr lang="ja-JP" altLang="en-US" dirty="0"/>
              <a:t>検査</a:t>
            </a:r>
            <a:r>
              <a:rPr kumimoji="1" lang="ja-JP" altLang="en-US" dirty="0"/>
              <a:t>した結果，以下の文中ミス等が指摘された．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D4CE34B-02BB-4204-A81D-47DFED3A9E31}"/>
              </a:ext>
            </a:extLst>
          </p:cNvPr>
          <p:cNvSpPr/>
          <p:nvPr/>
        </p:nvSpPr>
        <p:spPr>
          <a:xfrm rot="10800000">
            <a:off x="5252198" y="3191275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116964B5-4D73-4559-9494-2A96C6D1D87E}"/>
              </a:ext>
            </a:extLst>
          </p:cNvPr>
          <p:cNvSpPr/>
          <p:nvPr/>
        </p:nvSpPr>
        <p:spPr>
          <a:xfrm rot="10800000">
            <a:off x="5252198" y="5571232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>
            <a:off x="8884330" y="2748911"/>
            <a:ext cx="35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>
            <a:off x="8859616" y="2748911"/>
            <a:ext cx="35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>
            <a:off x="7949335" y="2748911"/>
            <a:ext cx="35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 flipV="1">
            <a:off x="2685357" y="3006811"/>
            <a:ext cx="1087573" cy="15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 flipV="1">
            <a:off x="4810101" y="5197521"/>
            <a:ext cx="1104049" cy="15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3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8A6FB9-F543-4C44-B618-966EC90FAB28}"/>
              </a:ext>
            </a:extLst>
          </p:cNvPr>
          <p:cNvSpPr/>
          <p:nvPr/>
        </p:nvSpPr>
        <p:spPr>
          <a:xfrm>
            <a:off x="646106" y="5895866"/>
            <a:ext cx="10800521" cy="627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B60B56D-AE08-4D54-9B80-77EAEE18E86E}"/>
              </a:ext>
            </a:extLst>
          </p:cNvPr>
          <p:cNvSpPr/>
          <p:nvPr/>
        </p:nvSpPr>
        <p:spPr>
          <a:xfrm>
            <a:off x="646106" y="4757838"/>
            <a:ext cx="10800521" cy="657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F031BA-B7E7-44CB-BB4E-D4E43D78DBA3}"/>
              </a:ext>
            </a:extLst>
          </p:cNvPr>
          <p:cNvSpPr/>
          <p:nvPr/>
        </p:nvSpPr>
        <p:spPr>
          <a:xfrm>
            <a:off x="646106" y="3533456"/>
            <a:ext cx="10800521" cy="627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AFB389-E187-4547-936B-149904E3EF31}"/>
              </a:ext>
            </a:extLst>
          </p:cNvPr>
          <p:cNvSpPr/>
          <p:nvPr/>
        </p:nvSpPr>
        <p:spPr>
          <a:xfrm>
            <a:off x="646106" y="2470143"/>
            <a:ext cx="10800521" cy="657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1A1715-70BF-4DEE-8705-1F25F5424871}"/>
              </a:ext>
            </a:extLst>
          </p:cNvPr>
          <p:cNvSpPr txBox="1"/>
          <p:nvPr/>
        </p:nvSpPr>
        <p:spPr>
          <a:xfrm>
            <a:off x="838200" y="25513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553706-082B-493B-A474-DDF799ACF0D3}"/>
              </a:ext>
            </a:extLst>
          </p:cNvPr>
          <p:cNvSpPr txBox="1"/>
          <p:nvPr/>
        </p:nvSpPr>
        <p:spPr>
          <a:xfrm>
            <a:off x="463825" y="1293318"/>
            <a:ext cx="102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矢吹研究室所属の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年生が書いた課題研究の文書を添削した結果，以下の文中ミスが指摘された．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D4CE34B-02BB-4204-A81D-47DFED3A9E31}"/>
              </a:ext>
            </a:extLst>
          </p:cNvPr>
          <p:cNvSpPr/>
          <p:nvPr/>
        </p:nvSpPr>
        <p:spPr>
          <a:xfrm rot="10800000">
            <a:off x="5252198" y="3191275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116964B5-4D73-4559-9494-2A96C6D1D87E}"/>
              </a:ext>
            </a:extLst>
          </p:cNvPr>
          <p:cNvSpPr/>
          <p:nvPr/>
        </p:nvSpPr>
        <p:spPr>
          <a:xfrm rot="10800000">
            <a:off x="5252198" y="5571232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BF6740-8148-4A46-BA02-782967091B44}"/>
              </a:ext>
            </a:extLst>
          </p:cNvPr>
          <p:cNvSpPr txBox="1"/>
          <p:nvPr/>
        </p:nvSpPr>
        <p:spPr>
          <a:xfrm>
            <a:off x="281544" y="1983930"/>
            <a:ext cx="1138805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[</a:t>
            </a:r>
            <a:r>
              <a:rPr lang="en-US" altLang="ja-JP" b="1" dirty="0" err="1"/>
              <a:t>InvalidExpression</a:t>
            </a:r>
            <a:r>
              <a:rPr lang="en-US" altLang="ja-JP" b="1" dirty="0"/>
              <a:t>]</a:t>
            </a:r>
            <a:r>
              <a:rPr lang="ja-JP" altLang="en-US" b="1" dirty="0"/>
              <a:t>：</a:t>
            </a:r>
            <a:r>
              <a:rPr lang="ja-JP" altLang="en-US" dirty="0"/>
              <a:t>文中に不適切な表現が使用されている場合にエラーを出力する．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その審査は非常に厳しいために，</a:t>
            </a:r>
            <a:r>
              <a:rPr lang="en-US" altLang="ja-JP" dirty="0" err="1"/>
              <a:t>InstagramAPI</a:t>
            </a:r>
            <a:r>
              <a:rPr lang="ja-JP" altLang="en-US" dirty="0"/>
              <a:t>ではなく，</a:t>
            </a:r>
            <a:r>
              <a:rPr lang="en-US" altLang="ja-JP" dirty="0"/>
              <a:t>Web</a:t>
            </a:r>
            <a:r>
              <a:rPr lang="ja-JP" altLang="en-US" dirty="0"/>
              <a:t>サイトをスクレイピングしてデータを集め</a:t>
            </a:r>
            <a:br>
              <a:rPr lang="en-US" altLang="ja-JP" dirty="0"/>
            </a:br>
            <a:r>
              <a:rPr lang="ja-JP" altLang="en-US" dirty="0"/>
              <a:t>る方法を考えた．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そこで，</a:t>
            </a:r>
            <a:r>
              <a:rPr lang="en-US" altLang="ja-JP" dirty="0"/>
              <a:t>Instagram</a:t>
            </a:r>
            <a:r>
              <a:rPr lang="ja-JP" altLang="en-US" dirty="0"/>
              <a:t>の投稿データを集めるためにスクレイピングでのデータ収集の方法を考えた．</a:t>
            </a:r>
            <a:br>
              <a:rPr lang="en-US" altLang="ja-JP" dirty="0"/>
            </a:b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[use-assertive-style.js]:</a:t>
            </a:r>
            <a:r>
              <a:rPr lang="ja-JP" altLang="en-US" dirty="0"/>
              <a:t>冗長な表現が利用されている場合にエラーを出力する．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なぜなら</a:t>
            </a:r>
            <a:r>
              <a:rPr lang="en-US" altLang="ja-JP" dirty="0"/>
              <a:t>Twitter</a:t>
            </a:r>
            <a:r>
              <a:rPr lang="ja-JP" altLang="en-US" dirty="0"/>
              <a:t>ではリアルタイムなツイートに反応を示すものであり，レビューは発売後にしか商品が</a:t>
            </a:r>
            <a:br>
              <a:rPr lang="en-US" altLang="ja-JP" dirty="0"/>
            </a:br>
            <a:r>
              <a:rPr lang="ja-JP" altLang="en-US" dirty="0"/>
              <a:t>評価することができないと思うからである．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なぜなら</a:t>
            </a:r>
            <a:r>
              <a:rPr lang="en-US" altLang="ja-JP" dirty="0"/>
              <a:t>Twitter</a:t>
            </a:r>
            <a:r>
              <a:rPr lang="ja-JP" altLang="en-US" dirty="0"/>
              <a:t>は商品が発売されて間もない時，レビューは発売されてからいくらか経った時の評判を</a:t>
            </a:r>
            <a:br>
              <a:rPr lang="en-US" altLang="ja-JP" dirty="0"/>
            </a:br>
            <a:r>
              <a:rPr lang="ja-JP" altLang="en-US" dirty="0"/>
              <a:t>示すものだと私は考える．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>
            <a:off x="1791551" y="2823052"/>
            <a:ext cx="1388254" cy="25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>
            <a:off x="3406167" y="5319116"/>
            <a:ext cx="399714" cy="25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9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303443" y="4427240"/>
            <a:ext cx="11509616" cy="5978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81544" y="1832643"/>
            <a:ext cx="11531515" cy="20968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6120F4-03BE-4722-BE10-37A0F6BD77DE}"/>
              </a:ext>
            </a:extLst>
          </p:cNvPr>
          <p:cNvSpPr txBox="1"/>
          <p:nvPr/>
        </p:nvSpPr>
        <p:spPr>
          <a:xfrm>
            <a:off x="281544" y="2036676"/>
            <a:ext cx="12014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「の」，「が」</a:t>
            </a:r>
            <a:r>
              <a:rPr lang="ja-JP" altLang="en-US" dirty="0"/>
              <a:t>等の接続詞の多用や，同一単語の複数回使用を抑えたことで，文長を短くすることができた．</a:t>
            </a:r>
            <a:br>
              <a:rPr lang="en-US" altLang="ja-JP" dirty="0"/>
            </a:br>
            <a:br>
              <a:rPr kumimoji="1" lang="en-US" altLang="ja-JP" dirty="0"/>
            </a:b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「これ」，「あれら」等の指示語の利用を抑えた文書．「思う」や「考えられる」等の感嘆符の利用を避け，　</a:t>
            </a:r>
            <a:br>
              <a:rPr lang="en-US" altLang="ja-JP" dirty="0"/>
            </a:br>
            <a:r>
              <a:rPr lang="ja-JP" altLang="en-US" dirty="0"/>
              <a:t>「考える」と「である調」等の断定系に修正された．</a:t>
            </a:r>
            <a:br>
              <a:rPr lang="en-US" altLang="ja-JP" dirty="0"/>
            </a:b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1544" y="14633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文書検査機能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1544" y="40714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自動化の仕組み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3825" y="4565792"/>
            <a:ext cx="10782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RedPen</a:t>
            </a:r>
            <a:r>
              <a:rPr lang="ja-JP" altLang="en-US" dirty="0"/>
              <a:t>と</a:t>
            </a:r>
            <a:r>
              <a:rPr lang="en-US" altLang="ja-JP" dirty="0" err="1"/>
              <a:t>Wercker</a:t>
            </a:r>
            <a:r>
              <a:rPr lang="ja-JP" altLang="en-US" dirty="0"/>
              <a:t>を活用したことで，</a:t>
            </a:r>
            <a:r>
              <a:rPr lang="en-US" altLang="ja-JP" dirty="0"/>
              <a:t>GitHub</a:t>
            </a:r>
            <a:r>
              <a:rPr lang="ja-JP" altLang="en-US" dirty="0"/>
              <a:t>に文書を提出する度に検査が走る環境を実装できた．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055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考察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091FA4-F2B1-4ACE-81D9-EAC9870FBF72}"/>
              </a:ext>
            </a:extLst>
          </p:cNvPr>
          <p:cNvSpPr txBox="1"/>
          <p:nvPr/>
        </p:nvSpPr>
        <p:spPr>
          <a:xfrm>
            <a:off x="177172" y="1690688"/>
            <a:ext cx="120148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文書自動検査ツールを使用し，文書検査をしたことで，人の目で気づくことが難しい文中ミスを検知</a:t>
            </a:r>
            <a:br>
              <a:rPr kumimoji="1" lang="en-US" altLang="ja-JP" sz="2000" dirty="0"/>
            </a:br>
            <a:r>
              <a:rPr kumimoji="1" lang="ja-JP" altLang="en-US" sz="2000" dirty="0"/>
              <a:t>したことで，文中ミスを削減することができた．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指示語・感嘆符を検知する検査機能を実装したことで，「考える」や「である調」を使用する文書が</a:t>
            </a:r>
            <a:br>
              <a:rPr kumimoji="1" lang="en-US" altLang="ja-JP" sz="2000" dirty="0"/>
            </a:br>
            <a:r>
              <a:rPr kumimoji="1" lang="ja-JP" altLang="en-US" sz="2000" dirty="0"/>
              <a:t>多く見られた．</a:t>
            </a:r>
            <a:r>
              <a:rPr lang="ja-JP" altLang="en-US" sz="2000" dirty="0"/>
              <a:t>研究内容を詳細に解説することに役立った．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8880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考察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81544" y="1690688"/>
            <a:ext cx="112453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文書自動検査</a:t>
            </a:r>
            <a:r>
              <a:rPr lang="ja-JP" altLang="en-US" sz="2000" dirty="0"/>
              <a:t>ツールを使用したことで，わかりやすい文書を作成できるかはわからなかった．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/>
              <a:t>RedPen</a:t>
            </a:r>
            <a:r>
              <a:rPr kumimoji="1" lang="ja-JP" altLang="en-US" sz="2000" dirty="0"/>
              <a:t>の検査機能は，文字・単語を検知した場合に誤りを指摘するため，明らかな誤りを</a:t>
            </a:r>
            <a:br>
              <a:rPr lang="en-US" altLang="ja-JP" sz="2000" dirty="0"/>
            </a:br>
            <a:r>
              <a:rPr kumimoji="1" lang="ja-JP" altLang="en-US" sz="2000" dirty="0"/>
              <a:t>検出することができた．</a:t>
            </a:r>
            <a:br>
              <a:rPr kumimoji="1" lang="en-US" altLang="ja-JP" sz="2000" dirty="0"/>
            </a:b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文書表現を検査する場合，誤った表現の文書パターンを集めることで，</a:t>
            </a:r>
            <a:br>
              <a:rPr kumimoji="1" lang="en-US" altLang="ja-JP" sz="2000" dirty="0"/>
            </a:br>
            <a:r>
              <a:rPr kumimoji="1" lang="ja-JP" altLang="en-US" sz="2000" dirty="0"/>
              <a:t>機能の実装に役立つと考えた．</a:t>
            </a:r>
          </a:p>
        </p:txBody>
      </p:sp>
    </p:spTree>
    <p:extLst>
      <p:ext uri="{BB962C8B-B14F-4D97-AF65-F5344CB8AC3E}">
        <p14:creationId xmlns:p14="http://schemas.microsoft.com/office/powerpoint/2010/main" val="256087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結論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C2264F-839B-45D0-8995-A4CBAE95BC59}"/>
              </a:ext>
            </a:extLst>
          </p:cNvPr>
          <p:cNvSpPr txBox="1"/>
          <p:nvPr/>
        </p:nvSpPr>
        <p:spPr>
          <a:xfrm>
            <a:off x="379954" y="1750585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文書自動検査ツールを使用し，学生が執筆した文書の添削をしたことで，文中ミスを減らすことができた．</a:t>
            </a:r>
            <a:endParaRPr kumimoji="1" lang="en-US" altLang="ja-JP" dirty="0"/>
          </a:p>
          <a:p>
            <a:r>
              <a:rPr lang="ja-JP" altLang="en-US" dirty="0"/>
              <a:t>文中ミスをツールで検査することで，文書執筆にかかる労力を軽減することができた．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C1F2C6-F910-4B3D-92A7-300A5E2CD7F3}"/>
              </a:ext>
            </a:extLst>
          </p:cNvPr>
          <p:cNvSpPr txBox="1"/>
          <p:nvPr/>
        </p:nvSpPr>
        <p:spPr>
          <a:xfrm>
            <a:off x="463825" y="2988638"/>
            <a:ext cx="8321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文書自動検査ツールの機能・効果の拡張をする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文書自動検査ツールを使用した場合とそうでない場合で，文書作成をする．</a:t>
            </a:r>
            <a:br>
              <a:rPr lang="en-US" altLang="ja-JP" dirty="0"/>
            </a:b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言葉の意味を理解し，添削機能に反映させたい．</a:t>
            </a:r>
            <a:br>
              <a:rPr lang="en-US" altLang="ja-JP" dirty="0"/>
            </a:b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多種の論文等から文書表現のパターンを収集する．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424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0DBF648-3159-432B-95DB-8C40FA4076AE}"/>
              </a:ext>
            </a:extLst>
          </p:cNvPr>
          <p:cNvSpPr/>
          <p:nvPr/>
        </p:nvSpPr>
        <p:spPr>
          <a:xfrm>
            <a:off x="6311394" y="1414222"/>
            <a:ext cx="4560608" cy="334824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9FD217-9DF0-4C36-84B5-8D7CCE07811D}"/>
              </a:ext>
            </a:extLst>
          </p:cNvPr>
          <p:cNvSpPr/>
          <p:nvPr/>
        </p:nvSpPr>
        <p:spPr>
          <a:xfrm>
            <a:off x="1100516" y="1414222"/>
            <a:ext cx="4560608" cy="334824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B4E230-CD14-4721-A657-10C773CA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背景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4D0809-8CF6-4A8F-99D8-9EC5C56B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75D90E-242F-45C0-923E-72FF85ABAC4F}"/>
              </a:ext>
            </a:extLst>
          </p:cNvPr>
          <p:cNvSpPr txBox="1"/>
          <p:nvPr/>
        </p:nvSpPr>
        <p:spPr>
          <a:xfrm>
            <a:off x="2942238" y="1239048"/>
            <a:ext cx="8771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執筆者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057BF9-AF00-4B23-AC03-7331D58956A4}"/>
              </a:ext>
            </a:extLst>
          </p:cNvPr>
          <p:cNvSpPr txBox="1"/>
          <p:nvPr/>
        </p:nvSpPr>
        <p:spPr>
          <a:xfrm>
            <a:off x="8153116" y="1241850"/>
            <a:ext cx="8771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添削者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5B86D7-7129-41B2-87E2-DE1E4C833BCB}"/>
              </a:ext>
            </a:extLst>
          </p:cNvPr>
          <p:cNvSpPr txBox="1"/>
          <p:nvPr/>
        </p:nvSpPr>
        <p:spPr>
          <a:xfrm>
            <a:off x="1319998" y="1964959"/>
            <a:ext cx="41216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文中誤りを</a:t>
            </a:r>
            <a:r>
              <a:rPr kumimoji="1" lang="ja-JP" altLang="en-US" sz="2000" dirty="0"/>
              <a:t>少なくして書きたい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何度も書き直す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プロジェクト内の作業が多い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わかりやすい文書を書きたい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F1D500-D588-47CB-B841-BE878AE1850B}"/>
              </a:ext>
            </a:extLst>
          </p:cNvPr>
          <p:cNvSpPr txBox="1"/>
          <p:nvPr/>
        </p:nvSpPr>
        <p:spPr>
          <a:xfrm>
            <a:off x="6678019" y="1964959"/>
            <a:ext cx="38651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添削する文量が多い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何度も添削する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文中誤りの多い文書を見る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わかりやすい文書を読みたい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BAEB88-0552-49B7-A31A-5AC3462666C7}"/>
              </a:ext>
            </a:extLst>
          </p:cNvPr>
          <p:cNvSpPr txBox="1"/>
          <p:nvPr/>
        </p:nvSpPr>
        <p:spPr>
          <a:xfrm>
            <a:off x="704731" y="5616150"/>
            <a:ext cx="1121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文書自動検査システムを導入することで，文書の品質の向上と作成時間の短縮化が期待できる．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43931C20-C125-41F4-A4AE-C3BA197B1355}"/>
              </a:ext>
            </a:extLst>
          </p:cNvPr>
          <p:cNvSpPr/>
          <p:nvPr/>
        </p:nvSpPr>
        <p:spPr>
          <a:xfrm rot="10800000">
            <a:off x="5661124" y="4827281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235C306-ECE0-4FBC-B677-46B32B2BD98C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F79FF65-9182-4019-98D8-DAD10B0AFC1B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F30A4-316D-4979-88D8-5EF0E85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A4AFF3-ACB4-44C4-BFFB-5A3C6743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90E105-D9FB-4E88-9839-58612ABE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97" y="5060088"/>
            <a:ext cx="1984547" cy="14002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1E84EE8-7280-4B48-98C3-CB4F4C0F6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23" y="5189401"/>
            <a:ext cx="932638" cy="10126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7700488-B839-4632-B54E-442199B54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41" y="3537933"/>
            <a:ext cx="935452" cy="9354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7EE5727-4B64-42F4-AE40-42A4DC1B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372" y="5189400"/>
            <a:ext cx="932638" cy="1012618"/>
          </a:xfrm>
          <a:prstGeom prst="rect">
            <a:avLst/>
          </a:prstGeom>
        </p:spPr>
      </p:pic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9005D77A-B08C-4B60-8955-23A878BBF6CA}"/>
              </a:ext>
            </a:extLst>
          </p:cNvPr>
          <p:cNvSpPr/>
          <p:nvPr/>
        </p:nvSpPr>
        <p:spPr>
          <a:xfrm rot="5400000">
            <a:off x="9310167" y="5597647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EB48016-3E72-4554-AEEB-29E1BFE57547}"/>
              </a:ext>
            </a:extLst>
          </p:cNvPr>
          <p:cNvSpPr/>
          <p:nvPr/>
        </p:nvSpPr>
        <p:spPr>
          <a:xfrm rot="5400000">
            <a:off x="7827325" y="5579820"/>
            <a:ext cx="626296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E9614AC-36F7-4865-BD54-C071192CBF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345" y="4489438"/>
            <a:ext cx="833166" cy="833166"/>
          </a:xfrm>
          <a:prstGeom prst="rect">
            <a:avLst/>
          </a:prstGeom>
        </p:spPr>
      </p:pic>
      <p:sp>
        <p:nvSpPr>
          <p:cNvPr id="17" name="円: 塗りつぶしなし 16">
            <a:extLst>
              <a:ext uri="{FF2B5EF4-FFF2-40B4-BE49-F238E27FC236}">
                <a16:creationId xmlns:a16="http://schemas.microsoft.com/office/drawing/2014/main" id="{9A8F285E-AFE2-4B5D-8AFE-80CBF31F2FBB}"/>
              </a:ext>
            </a:extLst>
          </p:cNvPr>
          <p:cNvSpPr/>
          <p:nvPr/>
        </p:nvSpPr>
        <p:spPr>
          <a:xfrm>
            <a:off x="10266707" y="5291330"/>
            <a:ext cx="508211" cy="478317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8FFC8AB-2D95-4B5E-91E7-1D99B74046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84" y="4082519"/>
            <a:ext cx="728203" cy="72820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A4FF1FE-04F7-4CAD-A912-227B95C403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664" y="2401328"/>
            <a:ext cx="481523" cy="48152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5307FC4-23BC-4AD4-9412-80C63E69BB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41" y="5395309"/>
            <a:ext cx="708693" cy="37433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2023D2E-6E8B-446E-AD0C-CA0053702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23" y="3476505"/>
            <a:ext cx="932638" cy="101261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DCCAAF4-F82F-43EC-86C4-756D491C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78" y="3466256"/>
            <a:ext cx="932638" cy="1012618"/>
          </a:xfrm>
          <a:prstGeom prst="rect">
            <a:avLst/>
          </a:prstGeom>
        </p:spPr>
      </p:pic>
      <p:sp>
        <p:nvSpPr>
          <p:cNvPr id="24" name="円: 塗りつぶしなし 23">
            <a:extLst>
              <a:ext uri="{FF2B5EF4-FFF2-40B4-BE49-F238E27FC236}">
                <a16:creationId xmlns:a16="http://schemas.microsoft.com/office/drawing/2014/main" id="{B56851B1-86CC-4AEC-9B5E-82192F9178BD}"/>
              </a:ext>
            </a:extLst>
          </p:cNvPr>
          <p:cNvSpPr/>
          <p:nvPr/>
        </p:nvSpPr>
        <p:spPr>
          <a:xfrm>
            <a:off x="10330292" y="3604202"/>
            <a:ext cx="508211" cy="478317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79B393DD-8CC5-44D8-8007-A8B6BB10E507}"/>
              </a:ext>
            </a:extLst>
          </p:cNvPr>
          <p:cNvSpPr/>
          <p:nvPr/>
        </p:nvSpPr>
        <p:spPr>
          <a:xfrm rot="5400000">
            <a:off x="7860075" y="3903538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CA84A0FB-8F9F-43AC-87FC-B521A553E111}"/>
              </a:ext>
            </a:extLst>
          </p:cNvPr>
          <p:cNvSpPr/>
          <p:nvPr/>
        </p:nvSpPr>
        <p:spPr>
          <a:xfrm rot="5400000">
            <a:off x="9323232" y="3903538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3B04F1B-CDF7-480A-965F-A83FAF08FF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812" y="2755248"/>
            <a:ext cx="833166" cy="83316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8880F0-1240-41DE-B300-4EB7ECAB8411}"/>
              </a:ext>
            </a:extLst>
          </p:cNvPr>
          <p:cNvSpPr txBox="1"/>
          <p:nvPr/>
        </p:nvSpPr>
        <p:spPr>
          <a:xfrm>
            <a:off x="838022" y="1926729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文書自動検査システムを構築する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75395F-4FD4-4495-983D-A86293580027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F69EE79-D78D-41A5-A64B-23C7AC7F8D07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1E1BE7-673B-4F17-82AC-3326F8C3432F}"/>
              </a:ext>
            </a:extLst>
          </p:cNvPr>
          <p:cNvSpPr txBox="1"/>
          <p:nvPr/>
        </p:nvSpPr>
        <p:spPr>
          <a:xfrm>
            <a:off x="466346" y="3105651"/>
            <a:ext cx="62440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文書校正にかかる労力を</a:t>
            </a:r>
            <a:r>
              <a:rPr lang="ja-JP" altLang="en-US" dirty="0"/>
              <a:t>軽減する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学生の研究や課題の文書執筆に利用してもらう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文書自動検査システムを用いて文書を作成することで，</a:t>
            </a:r>
            <a:br>
              <a:rPr lang="en-US" altLang="ja-JP" dirty="0"/>
            </a:br>
            <a:r>
              <a:rPr kumimoji="1" lang="ja-JP" altLang="en-US" dirty="0"/>
              <a:t>読みやすい文書の作成ができる</a:t>
            </a:r>
            <a:endParaRPr kumimoji="1"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6E39D70-592E-4379-849D-92BFAD9DE9FB}"/>
              </a:ext>
            </a:extLst>
          </p:cNvPr>
          <p:cNvSpPr txBox="1"/>
          <p:nvPr/>
        </p:nvSpPr>
        <p:spPr>
          <a:xfrm>
            <a:off x="7082039" y="2987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前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BA66607-7B75-4B21-9129-2940FD4C5770}"/>
              </a:ext>
            </a:extLst>
          </p:cNvPr>
          <p:cNvSpPr txBox="1"/>
          <p:nvPr/>
        </p:nvSpPr>
        <p:spPr>
          <a:xfrm>
            <a:off x="7082039" y="4717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後</a:t>
            </a: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83A6CE5-1E22-47E4-A01A-C1CF4BFE9FC4}"/>
              </a:ext>
            </a:extLst>
          </p:cNvPr>
          <p:cNvSpPr/>
          <p:nvPr/>
        </p:nvSpPr>
        <p:spPr>
          <a:xfrm>
            <a:off x="2611642" y="2392982"/>
            <a:ext cx="484632" cy="48152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7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83C30-ACA3-4418-ACE3-A9F8A828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手法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B3A36-28D1-4186-8A2A-66DD1306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52454AA-40DE-4B9A-943F-11C38417FB83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CE1426-C786-49A5-8901-2F4F0F4278F7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6ABF51C-F9F5-42D9-B952-535F746CE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9" y="1978194"/>
            <a:ext cx="2262158" cy="910150"/>
          </a:xfrm>
          <a:prstGeom prst="rect">
            <a:avLst/>
          </a:prstGeom>
        </p:spPr>
      </p:pic>
      <p:pic>
        <p:nvPicPr>
          <p:cNvPr id="1026" name="Picture 2" descr="https://deeeet.com/images/wercker.png">
            <a:extLst>
              <a:ext uri="{FF2B5EF4-FFF2-40B4-BE49-F238E27FC236}">
                <a16:creationId xmlns:a16="http://schemas.microsoft.com/office/drawing/2014/main" id="{961ADACD-2E56-4619-A5E9-66DF0924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73" y="2351250"/>
            <a:ext cx="2637183" cy="6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加算記号 7">
            <a:extLst>
              <a:ext uri="{FF2B5EF4-FFF2-40B4-BE49-F238E27FC236}">
                <a16:creationId xmlns:a16="http://schemas.microsoft.com/office/drawing/2014/main" id="{3A459AE0-6BDD-4523-B788-65F948199F15}"/>
              </a:ext>
            </a:extLst>
          </p:cNvPr>
          <p:cNvSpPr/>
          <p:nvPr/>
        </p:nvSpPr>
        <p:spPr>
          <a:xfrm>
            <a:off x="5242290" y="2102534"/>
            <a:ext cx="914400" cy="914400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37236-9CE0-4C5E-AFB4-DBB5143BF285}"/>
              </a:ext>
            </a:extLst>
          </p:cNvPr>
          <p:cNvSpPr txBox="1"/>
          <p:nvPr/>
        </p:nvSpPr>
        <p:spPr>
          <a:xfrm>
            <a:off x="838199" y="15882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文書検査機能</a:t>
            </a:r>
            <a:r>
              <a:rPr kumimoji="1" lang="ja-JP" altLang="en-US" dirty="0"/>
              <a:t>の設定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CA0B8B-19B2-4450-A7D5-5E40916DE3B2}"/>
              </a:ext>
            </a:extLst>
          </p:cNvPr>
          <p:cNvSpPr txBox="1"/>
          <p:nvPr/>
        </p:nvSpPr>
        <p:spPr>
          <a:xfrm>
            <a:off x="6553199" y="16108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自動化の仕組み</a:t>
            </a:r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9C7327EB-0DDA-40B6-9D30-1B40D4071E8E}"/>
              </a:ext>
            </a:extLst>
          </p:cNvPr>
          <p:cNvSpPr/>
          <p:nvPr/>
        </p:nvSpPr>
        <p:spPr>
          <a:xfrm rot="16200000">
            <a:off x="5383211" y="-1966137"/>
            <a:ext cx="632558" cy="10515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185CE5-7F98-42E8-8FDC-2C9F4350980F}"/>
              </a:ext>
            </a:extLst>
          </p:cNvPr>
          <p:cNvSpPr txBox="1"/>
          <p:nvPr/>
        </p:nvSpPr>
        <p:spPr>
          <a:xfrm>
            <a:off x="4222161" y="39802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文書自動検査</a:t>
            </a:r>
            <a:r>
              <a:rPr lang="ja-JP" altLang="en-US" dirty="0"/>
              <a:t>システム</a:t>
            </a:r>
            <a:r>
              <a:rPr kumimoji="1" lang="ja-JP" altLang="en-US" dirty="0"/>
              <a:t>を構築</a:t>
            </a: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D082E4BA-B844-4FBA-9B99-50A35D350CCB}"/>
              </a:ext>
            </a:extLst>
          </p:cNvPr>
          <p:cNvSpPr/>
          <p:nvPr/>
        </p:nvSpPr>
        <p:spPr>
          <a:xfrm rot="10800000">
            <a:off x="5350313" y="4655305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7AABE-2A27-401C-A797-F7ADEACCE6B5}"/>
              </a:ext>
            </a:extLst>
          </p:cNvPr>
          <p:cNvSpPr txBox="1"/>
          <p:nvPr/>
        </p:nvSpPr>
        <p:spPr>
          <a:xfrm>
            <a:off x="2970406" y="5277956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矢吹研究室に所属する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年生の文書執筆に利用してもらう</a:t>
            </a:r>
          </a:p>
        </p:txBody>
      </p:sp>
    </p:spTree>
    <p:extLst>
      <p:ext uri="{BB962C8B-B14F-4D97-AF65-F5344CB8AC3E}">
        <p14:creationId xmlns:p14="http://schemas.microsoft.com/office/powerpoint/2010/main" val="10981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7BF62-E184-43CC-9187-2E4F27F3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手法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7FCC9E-A185-4C7D-8B9E-588972B4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34D6A6-B4AA-4928-AD5B-3E9EFD596EDD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E463BFB-ED63-43ED-88BD-52BD81DE04F7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B88F3582-46E9-4538-93B8-E478D6DD9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1749"/>
            <a:ext cx="2262158" cy="9101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3596C9-0D45-4800-8B54-A843C26BD6B1}"/>
              </a:ext>
            </a:extLst>
          </p:cNvPr>
          <p:cNvSpPr txBox="1"/>
          <p:nvPr/>
        </p:nvSpPr>
        <p:spPr>
          <a:xfrm>
            <a:off x="838199" y="15882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文書検査機能</a:t>
            </a:r>
            <a:r>
              <a:rPr kumimoji="1" lang="ja-JP" altLang="en-US" dirty="0"/>
              <a:t>の設定</a:t>
            </a:r>
          </a:p>
        </p:txBody>
      </p:sp>
      <p:sp>
        <p:nvSpPr>
          <p:cNvPr id="10" name="コンテンツ プレースホルダー 6">
            <a:extLst>
              <a:ext uri="{FF2B5EF4-FFF2-40B4-BE49-F238E27FC236}">
                <a16:creationId xmlns:a16="http://schemas.microsoft.com/office/drawing/2014/main" id="{9397C5DB-6C28-49FB-84C6-6EA8AA6691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69278" y="3134678"/>
            <a:ext cx="9270487" cy="318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技術文書をターゲットにした文書の自動検査ツール．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文長が適切かどうかの検査や文中の不正な表現を検知する．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設定された以外の文字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記号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を検知するとエラーを出力する．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利用する組織ごとに添削ルールを柔軟に変更できる．</a:t>
            </a:r>
          </a:p>
        </p:txBody>
      </p:sp>
    </p:spTree>
    <p:extLst>
      <p:ext uri="{BB962C8B-B14F-4D97-AF65-F5344CB8AC3E}">
        <p14:creationId xmlns:p14="http://schemas.microsoft.com/office/powerpoint/2010/main" val="7461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手法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22B5F8-2D1A-4ACB-85FC-263B55CA6846}"/>
              </a:ext>
            </a:extLst>
          </p:cNvPr>
          <p:cNvSpPr txBox="1"/>
          <p:nvPr/>
        </p:nvSpPr>
        <p:spPr>
          <a:xfrm>
            <a:off x="646106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202C65-A127-477C-83F6-E0344A91EB24}"/>
              </a:ext>
            </a:extLst>
          </p:cNvPr>
          <p:cNvSpPr txBox="1"/>
          <p:nvPr/>
        </p:nvSpPr>
        <p:spPr>
          <a:xfrm>
            <a:off x="677517" y="1875354"/>
            <a:ext cx="108369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今日は早朝から出発したが，予定通りではなかったが，無事会場に到着した</a:t>
            </a:r>
            <a:r>
              <a:rPr kumimoji="1" lang="ja-JP" altLang="en-US" dirty="0"/>
              <a:t>。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460A5F-4CE3-4B2E-912F-AA3A671736B2}"/>
              </a:ext>
            </a:extLst>
          </p:cNvPr>
          <p:cNvCxnSpPr>
            <a:cxnSpLocks/>
          </p:cNvCxnSpPr>
          <p:nvPr/>
        </p:nvCxnSpPr>
        <p:spPr>
          <a:xfrm>
            <a:off x="4114622" y="2271116"/>
            <a:ext cx="35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92F92A-EF4C-4372-A0CC-ED66728BB71B}"/>
              </a:ext>
            </a:extLst>
          </p:cNvPr>
          <p:cNvCxnSpPr>
            <a:cxnSpLocks/>
          </p:cNvCxnSpPr>
          <p:nvPr/>
        </p:nvCxnSpPr>
        <p:spPr>
          <a:xfrm>
            <a:off x="7787086" y="2271116"/>
            <a:ext cx="3379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4CA348B-8527-4C21-A24B-3C4E7082E465}"/>
              </a:ext>
            </a:extLst>
          </p:cNvPr>
          <p:cNvCxnSpPr>
            <a:cxnSpLocks/>
          </p:cNvCxnSpPr>
          <p:nvPr/>
        </p:nvCxnSpPr>
        <p:spPr>
          <a:xfrm>
            <a:off x="11040496" y="2271116"/>
            <a:ext cx="3379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D65FA0-03FB-4DB6-811C-0578A99D2D7E}"/>
              </a:ext>
            </a:extLst>
          </p:cNvPr>
          <p:cNvSpPr txBox="1"/>
          <p:nvPr/>
        </p:nvSpPr>
        <p:spPr>
          <a:xfrm>
            <a:off x="677517" y="3429000"/>
            <a:ext cx="1086066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接続助詞「が」の多用</a:t>
            </a:r>
            <a:r>
              <a:rPr lang="en-US" altLang="ja-JP" sz="2400" dirty="0"/>
              <a:t>[</a:t>
            </a:r>
            <a:r>
              <a:rPr lang="en-US" altLang="ja-JP" sz="2400" dirty="0" err="1"/>
              <a:t>DoubledConjunctiveParticleGa</a:t>
            </a:r>
            <a:r>
              <a:rPr lang="en-US" altLang="ja-JP" sz="2400" dirty="0"/>
              <a:t>]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一文に</a:t>
            </a:r>
            <a:r>
              <a:rPr lang="en-US" altLang="ja-JP" dirty="0"/>
              <a:t>2</a:t>
            </a:r>
            <a:r>
              <a:rPr lang="ja-JP" altLang="en-US" dirty="0"/>
              <a:t>回以上接続助詞の「が」を検知するとエラーを出力する．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不適切な記号</a:t>
            </a:r>
            <a:r>
              <a:rPr lang="en-US" altLang="ja-JP" sz="2400" dirty="0"/>
              <a:t>[</a:t>
            </a:r>
            <a:r>
              <a:rPr lang="en-US" altLang="ja-JP" sz="2400" dirty="0" err="1"/>
              <a:t>InvalidSymbol</a:t>
            </a:r>
            <a:r>
              <a:rPr lang="en-US" altLang="ja-JP" sz="2400" dirty="0"/>
              <a:t>]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文中の句点は「．」と「，」のピリオドで統一すべきであるが，全角マル「。」が使用されている．</a:t>
            </a:r>
            <a:endParaRPr lang="en-US" altLang="ja-JP" sz="2400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7A9C010-9D6C-4503-A4D4-1C9FE3CD499C}"/>
              </a:ext>
            </a:extLst>
          </p:cNvPr>
          <p:cNvSpPr/>
          <p:nvPr/>
        </p:nvSpPr>
        <p:spPr>
          <a:xfrm rot="10800000">
            <a:off x="5531614" y="2743674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28CB163-FA88-4CEE-8CCE-87B005380B88}"/>
              </a:ext>
            </a:extLst>
          </p:cNvPr>
          <p:cNvSpPr/>
          <p:nvPr/>
        </p:nvSpPr>
        <p:spPr>
          <a:xfrm>
            <a:off x="513394" y="3429000"/>
            <a:ext cx="164123" cy="4801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33F78E7-D5B0-47F5-9810-B6A3CAA38919}"/>
              </a:ext>
            </a:extLst>
          </p:cNvPr>
          <p:cNvSpPr/>
          <p:nvPr/>
        </p:nvSpPr>
        <p:spPr>
          <a:xfrm>
            <a:off x="493706" y="5001129"/>
            <a:ext cx="183811" cy="4801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9FA5EFD3-1C44-4B6C-B39F-2BFAF9296B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60" y="3112126"/>
            <a:ext cx="3041757" cy="159404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29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手法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8214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5726C1-E7B3-4336-8F19-3AA3DA456F79}"/>
              </a:ext>
            </a:extLst>
          </p:cNvPr>
          <p:cNvSpPr txBox="1"/>
          <p:nvPr/>
        </p:nvSpPr>
        <p:spPr>
          <a:xfrm>
            <a:off x="646106" y="1447778"/>
            <a:ext cx="10855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RedPen</a:t>
            </a:r>
            <a:r>
              <a:rPr lang="ja-JP" altLang="en-US" sz="2000" dirty="0" err="1"/>
              <a:t>が提</a:t>
            </a:r>
            <a:r>
              <a:rPr lang="ja-JP" altLang="en-US" sz="2000" dirty="0"/>
              <a:t>供する検査機能以外に，利用者が新しく検査ルールを作成することができる．</a:t>
            </a:r>
            <a:endParaRPr lang="en-US" altLang="ja-JP" sz="2000" dirty="0"/>
          </a:p>
          <a:p>
            <a:r>
              <a:rPr kumimoji="1" lang="ja-JP" altLang="en-US" sz="2000" dirty="0"/>
              <a:t>以下の</a:t>
            </a:r>
            <a:r>
              <a:rPr lang="ja-JP" altLang="en-US" sz="2000" dirty="0"/>
              <a:t>検査</a:t>
            </a:r>
            <a:r>
              <a:rPr kumimoji="1" lang="ja-JP" altLang="en-US" sz="2000" dirty="0"/>
              <a:t>ルールを新たに作成した．</a:t>
            </a:r>
            <a:endParaRPr kumimoji="1"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215553-7234-4511-AFCC-A4FB59CC0BD2}"/>
              </a:ext>
            </a:extLst>
          </p:cNvPr>
          <p:cNvSpPr txBox="1"/>
          <p:nvPr/>
        </p:nvSpPr>
        <p:spPr>
          <a:xfrm>
            <a:off x="998806" y="230710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graphicFrame>
        <p:nvGraphicFramePr>
          <p:cNvPr id="22" name="コンテンツ プレースホルダー 4">
            <a:extLst>
              <a:ext uri="{FF2B5EF4-FFF2-40B4-BE49-F238E27FC236}">
                <a16:creationId xmlns:a16="http://schemas.microsoft.com/office/drawing/2014/main" id="{A64041D9-3A68-46E1-8CB6-180C0B240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65343"/>
              </p:ext>
            </p:extLst>
          </p:nvPr>
        </p:nvGraphicFramePr>
        <p:xfrm>
          <a:off x="646106" y="2857600"/>
          <a:ext cx="11154410" cy="142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07">
                  <a:extLst>
                    <a:ext uri="{9D8B030D-6E8A-4147-A177-3AD203B41FA5}">
                      <a16:colId xmlns:a16="http://schemas.microsoft.com/office/drawing/2014/main" val="2333200283"/>
                    </a:ext>
                  </a:extLst>
                </a:gridCol>
                <a:gridCol w="7258303">
                  <a:extLst>
                    <a:ext uri="{9D8B030D-6E8A-4147-A177-3AD203B41FA5}">
                      <a16:colId xmlns:a16="http://schemas.microsoft.com/office/drawing/2014/main" val="1761990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半角カタカナを検査するルール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「ｼｽﾃﾑ」等の半角カナを検知した場合にエラーを出力する．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17446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全角数字を検査するルール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>
                          <a:effectLst/>
                        </a:rPr>
                        <a:t>「１，２，３」等の全角数字は半角で表記する．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41942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漢数字を検査するルール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数を数えられるものは算用数字を使用する．「五万」→「</a:t>
                      </a:r>
                      <a:r>
                        <a:rPr lang="en-US" altLang="ja-JP" sz="1800" u="none" strike="noStrike" dirty="0">
                          <a:effectLst/>
                        </a:rPr>
                        <a:t>50,000</a:t>
                      </a:r>
                      <a:r>
                        <a:rPr lang="ja-JP" altLang="en-US" sz="1800" u="none" strike="noStrike" dirty="0">
                          <a:effectLst/>
                        </a:rPr>
                        <a:t>」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4502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漢字，ひらがなを検査するルール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「予め」「纏めて」等といった表現はひらがなで表記する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712630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7D23BF8B-1E05-4733-A913-9419AF59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53947"/>
              </p:ext>
            </p:extLst>
          </p:nvPr>
        </p:nvGraphicFramePr>
        <p:xfrm>
          <a:off x="646106" y="4986381"/>
          <a:ext cx="11154410" cy="66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07">
                  <a:extLst>
                    <a:ext uri="{9D8B030D-6E8A-4147-A177-3AD203B41FA5}">
                      <a16:colId xmlns:a16="http://schemas.microsoft.com/office/drawing/2014/main" val="2225977390"/>
                    </a:ext>
                  </a:extLst>
                </a:gridCol>
                <a:gridCol w="7258303">
                  <a:extLst>
                    <a:ext uri="{9D8B030D-6E8A-4147-A177-3AD203B41FA5}">
                      <a16:colId xmlns:a16="http://schemas.microsoft.com/office/drawing/2014/main" val="2244747641"/>
                    </a:ext>
                  </a:extLst>
                </a:gridCol>
              </a:tblGrid>
              <a:tr h="20543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>
                          <a:effectLst/>
                        </a:rPr>
                        <a:t>指示語に関するルール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>
                          <a:effectLst/>
                        </a:rPr>
                        <a:t>「これ」「それら」「どの」等の指示語を添削するルール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1464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>
                          <a:effectLst/>
                        </a:rPr>
                        <a:t>口語的な表現に関するルール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u="none" strike="noStrike" dirty="0">
                          <a:effectLst/>
                        </a:rPr>
                        <a:t>「～と思う」「考えられる」等の表現を添削するルール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5828531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408C16-8326-4111-AFC0-479517E65D59}"/>
              </a:ext>
            </a:extLst>
          </p:cNvPr>
          <p:cNvSpPr txBox="1"/>
          <p:nvPr/>
        </p:nvSpPr>
        <p:spPr>
          <a:xfrm>
            <a:off x="646106" y="24917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表記を検査するルール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5C35C4-90D1-45C2-94E1-99BFA43FEA68}"/>
              </a:ext>
            </a:extLst>
          </p:cNvPr>
          <p:cNvSpPr txBox="1"/>
          <p:nvPr/>
        </p:nvSpPr>
        <p:spPr>
          <a:xfrm>
            <a:off x="646106" y="46502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表現を検査するルール</a:t>
            </a:r>
          </a:p>
        </p:txBody>
      </p:sp>
    </p:spTree>
    <p:extLst>
      <p:ext uri="{BB962C8B-B14F-4D97-AF65-F5344CB8AC3E}">
        <p14:creationId xmlns:p14="http://schemas.microsoft.com/office/powerpoint/2010/main" val="174604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1AA08C2-EF54-449A-AE1E-4248F8C9798A}"/>
              </a:ext>
            </a:extLst>
          </p:cNvPr>
          <p:cNvSpPr/>
          <p:nvPr/>
        </p:nvSpPr>
        <p:spPr>
          <a:xfrm>
            <a:off x="1848561" y="4306957"/>
            <a:ext cx="8220030" cy="2274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手法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EEC8-BFF9-42E8-AD16-A0DDACA73AA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CCCD48-8EA9-4A03-81AF-51DE73D9F93F}"/>
              </a:ext>
            </a:extLst>
          </p:cNvPr>
          <p:cNvSpPr txBox="1"/>
          <p:nvPr/>
        </p:nvSpPr>
        <p:spPr>
          <a:xfrm>
            <a:off x="646106" y="15468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自動化の仕組み</a:t>
            </a:r>
          </a:p>
        </p:txBody>
      </p:sp>
      <p:pic>
        <p:nvPicPr>
          <p:cNvPr id="22" name="Picture 2" descr="https://deeeet.com/images/wercker.png">
            <a:extLst>
              <a:ext uri="{FF2B5EF4-FFF2-40B4-BE49-F238E27FC236}">
                <a16:creationId xmlns:a16="http://schemas.microsoft.com/office/drawing/2014/main" id="{ED57A48C-1F7C-4779-A854-0707828F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6155"/>
            <a:ext cx="2637183" cy="62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459E660-A827-4282-B854-244D8306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2" y="2714545"/>
            <a:ext cx="1984547" cy="14002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5D38C8-F2A6-4D8A-B39B-C57B71C17053}"/>
              </a:ext>
            </a:extLst>
          </p:cNvPr>
          <p:cNvSpPr txBox="1"/>
          <p:nvPr/>
        </p:nvSpPr>
        <p:spPr>
          <a:xfrm>
            <a:off x="3475383" y="1966612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:</a:t>
            </a:r>
            <a:r>
              <a:rPr kumimoji="1" lang="ja-JP" altLang="en-US" sz="2800" dirty="0"/>
              <a:t>継続的インテグレーション</a:t>
            </a:r>
            <a:r>
              <a:rPr kumimoji="1" lang="en-US" altLang="ja-JP" sz="2800" dirty="0"/>
              <a:t>(CI</a:t>
            </a:r>
            <a:r>
              <a:rPr kumimoji="1" lang="ja-JP" altLang="en-US" sz="2800" dirty="0"/>
              <a:t>ツール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F33842-20B2-4BE1-BFF4-B4197AD75645}"/>
              </a:ext>
            </a:extLst>
          </p:cNvPr>
          <p:cNvSpPr txBox="1"/>
          <p:nvPr/>
        </p:nvSpPr>
        <p:spPr>
          <a:xfrm>
            <a:off x="669189" y="26086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開発者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6BD1FB-371D-43A0-A053-77ADA8821A75}"/>
              </a:ext>
            </a:extLst>
          </p:cNvPr>
          <p:cNvSpPr txBox="1"/>
          <p:nvPr/>
        </p:nvSpPr>
        <p:spPr>
          <a:xfrm>
            <a:off x="3601412" y="26248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</a:t>
            </a:r>
            <a:r>
              <a:rPr kumimoji="1" lang="ja-JP" altLang="en-US" dirty="0"/>
              <a:t>ツール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0AC8D6F-3D27-4C4F-A12A-8FC0E042A23F}"/>
              </a:ext>
            </a:extLst>
          </p:cNvPr>
          <p:cNvCxnSpPr>
            <a:cxnSpLocks/>
          </p:cNvCxnSpPr>
          <p:nvPr/>
        </p:nvCxnSpPr>
        <p:spPr>
          <a:xfrm flipH="1">
            <a:off x="1729937" y="3607891"/>
            <a:ext cx="1919118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458E35-B7AB-4A9C-A55D-F348A7084C6A}"/>
              </a:ext>
            </a:extLst>
          </p:cNvPr>
          <p:cNvSpPr txBox="1"/>
          <p:nvPr/>
        </p:nvSpPr>
        <p:spPr>
          <a:xfrm>
            <a:off x="1848562" y="27932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変更をコミット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A6C939-7BD9-4584-A36B-1816AF87A77C}"/>
              </a:ext>
            </a:extLst>
          </p:cNvPr>
          <p:cNvSpPr txBox="1"/>
          <p:nvPr/>
        </p:nvSpPr>
        <p:spPr>
          <a:xfrm>
            <a:off x="1848561" y="36662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A55F12E-110B-47C4-B570-3DDAB6FB9FF8}"/>
              </a:ext>
            </a:extLst>
          </p:cNvPr>
          <p:cNvSpPr/>
          <p:nvPr/>
        </p:nvSpPr>
        <p:spPr>
          <a:xfrm rot="5400000">
            <a:off x="5087572" y="3449334"/>
            <a:ext cx="661952" cy="2786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0A2A85A0-E960-4A64-9CD3-7C2B540C7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55" y="2923510"/>
            <a:ext cx="1006298" cy="1092596"/>
          </a:xfrm>
          <a:prstGeom prst="rect">
            <a:avLst/>
          </a:prstGeom>
        </p:spPr>
      </p:pic>
      <p:sp>
        <p:nvSpPr>
          <p:cNvPr id="33" name="フローチャート: 磁気ディスク 32">
            <a:extLst>
              <a:ext uri="{FF2B5EF4-FFF2-40B4-BE49-F238E27FC236}">
                <a16:creationId xmlns:a16="http://schemas.microsoft.com/office/drawing/2014/main" id="{7730ECBD-AF14-4A6A-B290-70B071C7A7BF}"/>
              </a:ext>
            </a:extLst>
          </p:cNvPr>
          <p:cNvSpPr/>
          <p:nvPr/>
        </p:nvSpPr>
        <p:spPr>
          <a:xfrm>
            <a:off x="4152204" y="3310293"/>
            <a:ext cx="623860" cy="78738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B416C9D-8155-4D0C-85B0-E0261158CCC0}"/>
              </a:ext>
            </a:extLst>
          </p:cNvPr>
          <p:cNvSpPr txBox="1"/>
          <p:nvPr/>
        </p:nvSpPr>
        <p:spPr>
          <a:xfrm>
            <a:off x="5738890" y="334628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プロセスを自動化する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CE7CD2F-0A35-47A1-8C13-C6CAC11ED58F}"/>
              </a:ext>
            </a:extLst>
          </p:cNvPr>
          <p:cNvSpPr txBox="1"/>
          <p:nvPr/>
        </p:nvSpPr>
        <p:spPr>
          <a:xfrm>
            <a:off x="2123409" y="4535969"/>
            <a:ext cx="7716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開発者の負担が減る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ビルドやテストの実施漏れを防ぐ</a:t>
            </a:r>
            <a:br>
              <a:rPr lang="en-US" altLang="ja-JP" sz="2000" dirty="0"/>
            </a:b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開発段階の問題を早期発見し，納期やコストへの影響を最小限に抑える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0D123F4-D4B5-4987-82F4-3BAD5199E51D}"/>
              </a:ext>
            </a:extLst>
          </p:cNvPr>
          <p:cNvCxnSpPr>
            <a:cxnSpLocks/>
          </p:cNvCxnSpPr>
          <p:nvPr/>
        </p:nvCxnSpPr>
        <p:spPr>
          <a:xfrm>
            <a:off x="1729936" y="3215780"/>
            <a:ext cx="1967421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9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A7630-F14B-4FF9-B597-A54B264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EBA08-EA8F-43AF-9729-90FAA55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37EEC8-BFF9-42E8-AD16-A0DDACA73AA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5A862-A506-44FB-AED8-99846FAEA57B}"/>
              </a:ext>
            </a:extLst>
          </p:cNvPr>
          <p:cNvSpPr/>
          <p:nvPr/>
        </p:nvSpPr>
        <p:spPr>
          <a:xfrm>
            <a:off x="281544" y="36883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EE42AF3-6A10-45DD-8908-79A6EBE7D994}"/>
              </a:ext>
            </a:extLst>
          </p:cNvPr>
          <p:cNvCxnSpPr>
            <a:cxnSpLocks/>
          </p:cNvCxnSpPr>
          <p:nvPr/>
        </p:nvCxnSpPr>
        <p:spPr>
          <a:xfrm flipV="1">
            <a:off x="646106" y="1229477"/>
            <a:ext cx="10732319" cy="1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1D0A6C0D-4FBC-45ED-84BD-5FCC4483D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135463"/>
              </p:ext>
            </p:extLst>
          </p:nvPr>
        </p:nvGraphicFramePr>
        <p:xfrm>
          <a:off x="2540671" y="2317920"/>
          <a:ext cx="7110657" cy="429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207372-AEA5-47E8-8078-84E412559A2B}"/>
              </a:ext>
            </a:extLst>
          </p:cNvPr>
          <p:cNvSpPr txBox="1"/>
          <p:nvPr/>
        </p:nvSpPr>
        <p:spPr>
          <a:xfrm>
            <a:off x="463825" y="1507235"/>
            <a:ext cx="1023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矢吹研究室に所属する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年生が書いた課題研究の概要文の添削を行った結果，文中ミス数の推移は</a:t>
            </a:r>
            <a:br>
              <a:rPr kumimoji="1" lang="en-US" altLang="ja-JP" dirty="0"/>
            </a:br>
            <a:r>
              <a:rPr kumimoji="1" lang="ja-JP" altLang="en-US" dirty="0"/>
              <a:t>以下のようになった．</a:t>
            </a:r>
          </a:p>
        </p:txBody>
      </p:sp>
    </p:spTree>
    <p:extLst>
      <p:ext uri="{BB962C8B-B14F-4D97-AF65-F5344CB8AC3E}">
        <p14:creationId xmlns:p14="http://schemas.microsoft.com/office/powerpoint/2010/main" val="3599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809</Words>
  <Application>Microsoft Office PowerPoint</Application>
  <PresentationFormat>ワイド画面</PresentationFormat>
  <Paragraphs>132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HGｺﾞｼｯｸM</vt:lpstr>
      <vt:lpstr>HG丸ｺﾞｼｯｸM-PRO</vt:lpstr>
      <vt:lpstr>游ゴシック</vt:lpstr>
      <vt:lpstr>Arial</vt:lpstr>
      <vt:lpstr>Trebuchet MS</vt:lpstr>
      <vt:lpstr>Office テーマ</vt:lpstr>
      <vt:lpstr>文書自動検査システムによる 学生の文書改善履歴の調査</vt:lpstr>
      <vt:lpstr>背景</vt:lpstr>
      <vt:lpstr>目的</vt:lpstr>
      <vt:lpstr>手法</vt:lpstr>
      <vt:lpstr>手法</vt:lpstr>
      <vt:lpstr>手法</vt:lpstr>
      <vt:lpstr>手法</vt:lpstr>
      <vt:lpstr>手法</vt:lpstr>
      <vt:lpstr>結果</vt:lpstr>
      <vt:lpstr>結果</vt:lpstr>
      <vt:lpstr>結果</vt:lpstr>
      <vt:lpstr>結果</vt:lpstr>
      <vt:lpstr>考察</vt:lpstr>
      <vt:lpstr>考察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文書自動検査システムによる学生の文書改善履歴の調査</dc:title>
  <dc:creator>小山　隆太郎</dc:creator>
  <cp:lastModifiedBy>小山　隆太郎</cp:lastModifiedBy>
  <cp:revision>98</cp:revision>
  <cp:lastPrinted>2018-02-08T04:08:41Z</cp:lastPrinted>
  <dcterms:created xsi:type="dcterms:W3CDTF">2018-01-31T20:39:01Z</dcterms:created>
  <dcterms:modified xsi:type="dcterms:W3CDTF">2018-02-08T04:09:11Z</dcterms:modified>
</cp:coreProperties>
</file>