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386800" cy="30279975"/>
  <p:notesSz cx="6858000" cy="9144000"/>
  <p:defaultTextStyle>
    <a:defPPr>
      <a:defRPr lang="ja-JP"/>
    </a:defPPr>
    <a:lvl1pPr marL="0" algn="l" defTabSz="2952305" rtl="0" eaLnBrk="1" latinLnBrk="0" hangingPunct="1">
      <a:defRPr kumimoji="1" sz="5800" kern="1200">
        <a:solidFill>
          <a:schemeClr val="tx1"/>
        </a:solidFill>
        <a:latin typeface="+mn-lt"/>
        <a:ea typeface="+mn-ea"/>
        <a:cs typeface="+mn-cs"/>
      </a:defRPr>
    </a:lvl1pPr>
    <a:lvl2pPr marL="1476152" algn="l" defTabSz="2952305" rtl="0" eaLnBrk="1" latinLnBrk="0" hangingPunct="1">
      <a:defRPr kumimoji="1" sz="5800" kern="1200">
        <a:solidFill>
          <a:schemeClr val="tx1"/>
        </a:solidFill>
        <a:latin typeface="+mn-lt"/>
        <a:ea typeface="+mn-ea"/>
        <a:cs typeface="+mn-cs"/>
      </a:defRPr>
    </a:lvl2pPr>
    <a:lvl3pPr marL="2952305" algn="l" defTabSz="2952305" rtl="0" eaLnBrk="1" latinLnBrk="0" hangingPunct="1">
      <a:defRPr kumimoji="1" sz="5800" kern="1200">
        <a:solidFill>
          <a:schemeClr val="tx1"/>
        </a:solidFill>
        <a:latin typeface="+mn-lt"/>
        <a:ea typeface="+mn-ea"/>
        <a:cs typeface="+mn-cs"/>
      </a:defRPr>
    </a:lvl3pPr>
    <a:lvl4pPr marL="4428457" algn="l" defTabSz="2952305" rtl="0" eaLnBrk="1" latinLnBrk="0" hangingPunct="1">
      <a:defRPr kumimoji="1" sz="5800" kern="1200">
        <a:solidFill>
          <a:schemeClr val="tx1"/>
        </a:solidFill>
        <a:latin typeface="+mn-lt"/>
        <a:ea typeface="+mn-ea"/>
        <a:cs typeface="+mn-cs"/>
      </a:defRPr>
    </a:lvl4pPr>
    <a:lvl5pPr marL="5904610" algn="l" defTabSz="2952305" rtl="0" eaLnBrk="1" latinLnBrk="0" hangingPunct="1">
      <a:defRPr kumimoji="1" sz="5800" kern="1200">
        <a:solidFill>
          <a:schemeClr val="tx1"/>
        </a:solidFill>
        <a:latin typeface="+mn-lt"/>
        <a:ea typeface="+mn-ea"/>
        <a:cs typeface="+mn-cs"/>
      </a:defRPr>
    </a:lvl5pPr>
    <a:lvl6pPr marL="7380762" algn="l" defTabSz="2952305" rtl="0" eaLnBrk="1" latinLnBrk="0" hangingPunct="1">
      <a:defRPr kumimoji="1" sz="5800" kern="1200">
        <a:solidFill>
          <a:schemeClr val="tx1"/>
        </a:solidFill>
        <a:latin typeface="+mn-lt"/>
        <a:ea typeface="+mn-ea"/>
        <a:cs typeface="+mn-cs"/>
      </a:defRPr>
    </a:lvl6pPr>
    <a:lvl7pPr marL="8856915" algn="l" defTabSz="2952305" rtl="0" eaLnBrk="1" latinLnBrk="0" hangingPunct="1">
      <a:defRPr kumimoji="1" sz="5800" kern="1200">
        <a:solidFill>
          <a:schemeClr val="tx1"/>
        </a:solidFill>
        <a:latin typeface="+mn-lt"/>
        <a:ea typeface="+mn-ea"/>
        <a:cs typeface="+mn-cs"/>
      </a:defRPr>
    </a:lvl7pPr>
    <a:lvl8pPr marL="10333067" algn="l" defTabSz="2952305" rtl="0" eaLnBrk="1" latinLnBrk="0" hangingPunct="1">
      <a:defRPr kumimoji="1" sz="5800" kern="1200">
        <a:solidFill>
          <a:schemeClr val="tx1"/>
        </a:solidFill>
        <a:latin typeface="+mn-lt"/>
        <a:ea typeface="+mn-ea"/>
        <a:cs typeface="+mn-cs"/>
      </a:defRPr>
    </a:lvl8pPr>
    <a:lvl9pPr marL="11809220" algn="l" defTabSz="2952305"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2760" y="558"/>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[ヒストグラム.xlsx]Sheet4!ﾋﾟﾎﾞｯﾄﾃｰﾌﾞﾙ1</c:name>
    <c:fmtId val="13"/>
  </c:pivotSource>
  <c:chart>
    <c:autoTitleDeleted val="1"/>
    <c:pivotFmts>
      <c:pivotFmt>
        <c:idx val="0"/>
        <c:spPr>
          <a:ln>
            <a:solidFill>
              <a:sysClr val="windowText" lastClr="000000"/>
            </a:solidFill>
          </a:ln>
        </c:spPr>
        <c:marker>
          <c:symbol val="none"/>
        </c:marker>
      </c:pivotFmt>
      <c:pivotFmt>
        <c:idx val="1"/>
        <c:spPr>
          <a:ln>
            <a:solidFill>
              <a:sysClr val="windowText" lastClr="000000"/>
            </a:solidFill>
          </a:ln>
        </c:spPr>
        <c:marker>
          <c:symbol val="none"/>
        </c:marker>
      </c:pivotFmt>
      <c:pivotFmt>
        <c:idx val="2"/>
        <c:spPr>
          <a:ln>
            <a:solidFill>
              <a:sysClr val="windowText" lastClr="000000"/>
            </a:solidFill>
          </a:ln>
        </c:spPr>
        <c:marker>
          <c:symbol val="none"/>
        </c:marker>
      </c:pivotFmt>
    </c:pivotFmts>
    <c:plotArea>
      <c:layout>
        <c:manualLayout>
          <c:layoutTarget val="inner"/>
          <c:xMode val="edge"/>
          <c:yMode val="edge"/>
          <c:x val="9.2482903748554932E-2"/>
          <c:y val="4.2603655104427665E-2"/>
          <c:w val="0.90519010335804473"/>
          <c:h val="0.79484348815087769"/>
        </c:manualLayout>
      </c:layout>
      <c:barChart>
        <c:barDir val="col"/>
        <c:grouping val="clustered"/>
        <c:varyColors val="0"/>
        <c:ser>
          <c:idx val="0"/>
          <c:order val="0"/>
          <c:tx>
            <c:strRef>
              <c:f>Sheet4!$B$1</c:f>
              <c:strCache>
                <c:ptCount val="1"/>
                <c:pt idx="0">
                  <c:v>集計</c:v>
                </c:pt>
              </c:strCache>
            </c:strRef>
          </c:tx>
          <c:spPr>
            <a:ln>
              <a:solidFill>
                <a:sysClr val="windowText" lastClr="000000"/>
              </a:solidFill>
            </a:ln>
          </c:spPr>
          <c:invertIfNegative val="0"/>
          <c:cat>
            <c:strRef>
              <c:f>Sheet4!$A$2:$A$11</c:f>
              <c:strCache>
                <c:ptCount val="9"/>
                <c:pt idx="0">
                  <c:v>0-99</c:v>
                </c:pt>
                <c:pt idx="1">
                  <c:v>100-199</c:v>
                </c:pt>
                <c:pt idx="2">
                  <c:v>200-299</c:v>
                </c:pt>
                <c:pt idx="3">
                  <c:v>300-399</c:v>
                </c:pt>
                <c:pt idx="4">
                  <c:v>400-499</c:v>
                </c:pt>
                <c:pt idx="5">
                  <c:v>500-599</c:v>
                </c:pt>
                <c:pt idx="6">
                  <c:v>600-699</c:v>
                </c:pt>
                <c:pt idx="7">
                  <c:v>700-799</c:v>
                </c:pt>
                <c:pt idx="8">
                  <c:v>800-899</c:v>
                </c:pt>
              </c:strCache>
            </c:strRef>
          </c:cat>
          <c:val>
            <c:numRef>
              <c:f>Sheet4!$B$2:$B$11</c:f>
              <c:numCache>
                <c:formatCode>General</c:formatCode>
                <c:ptCount val="9"/>
                <c:pt idx="0">
                  <c:v>0</c:v>
                </c:pt>
                <c:pt idx="1">
                  <c:v>6</c:v>
                </c:pt>
                <c:pt idx="2">
                  <c:v>4</c:v>
                </c:pt>
                <c:pt idx="3">
                  <c:v>15</c:v>
                </c:pt>
                <c:pt idx="4">
                  <c:v>4</c:v>
                </c:pt>
                <c:pt idx="5">
                  <c:v>0</c:v>
                </c:pt>
                <c:pt idx="6">
                  <c:v>0</c:v>
                </c:pt>
                <c:pt idx="7">
                  <c:v>1</c:v>
                </c:pt>
                <c:pt idx="8">
                  <c:v>0</c:v>
                </c:pt>
              </c:numCache>
            </c:numRef>
          </c:val>
        </c:ser>
        <c:dLbls>
          <c:showLegendKey val="0"/>
          <c:showVal val="0"/>
          <c:showCatName val="0"/>
          <c:showSerName val="0"/>
          <c:showPercent val="0"/>
          <c:showBubbleSize val="0"/>
        </c:dLbls>
        <c:gapWidth val="0"/>
        <c:axId val="119395072"/>
        <c:axId val="119396608"/>
      </c:barChart>
      <c:catAx>
        <c:axId val="119395072"/>
        <c:scaling>
          <c:orientation val="minMax"/>
        </c:scaling>
        <c:delete val="0"/>
        <c:axPos val="b"/>
        <c:majorTickMark val="none"/>
        <c:minorTickMark val="none"/>
        <c:tickLblPos val="nextTo"/>
        <c:crossAx val="119396608"/>
        <c:crosses val="autoZero"/>
        <c:auto val="1"/>
        <c:lblAlgn val="ctr"/>
        <c:lblOffset val="100"/>
        <c:noMultiLvlLbl val="0"/>
      </c:catAx>
      <c:valAx>
        <c:axId val="119396608"/>
        <c:scaling>
          <c:orientation val="minMax"/>
        </c:scaling>
        <c:delete val="0"/>
        <c:axPos val="l"/>
        <c:numFmt formatCode="General" sourceLinked="1"/>
        <c:majorTickMark val="out"/>
        <c:minorTickMark val="none"/>
        <c:tickLblPos val="nextTo"/>
        <c:txPr>
          <a:bodyPr/>
          <a:lstStyle/>
          <a:p>
            <a:pPr>
              <a:defRPr b="1"/>
            </a:pPr>
            <a:endParaRPr lang="ja-JP"/>
          </a:p>
        </c:txPr>
        <c:crossAx val="119395072"/>
        <c:crosses val="autoZero"/>
        <c:crossBetween val="between"/>
      </c:valAx>
    </c:plotArea>
    <c:plotVisOnly val="1"/>
    <c:dispBlanksAs val="gap"/>
    <c:showDLblsOverMax val="0"/>
  </c:chart>
  <c:spPr>
    <a:ln>
      <a:solidFill>
        <a:sysClr val="windowText" lastClr="000000"/>
      </a:solidFill>
    </a:ln>
  </c:spPr>
  <c:externalData r:id="rId2">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4010" y="9406425"/>
            <a:ext cx="18178780" cy="6490567"/>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52" indent="0" algn="ctr">
              <a:buNone/>
              <a:defRPr>
                <a:solidFill>
                  <a:schemeClr val="tx1">
                    <a:tint val="75000"/>
                  </a:schemeClr>
                </a:solidFill>
              </a:defRPr>
            </a:lvl2pPr>
            <a:lvl3pPr marL="2952305" indent="0" algn="ctr">
              <a:buNone/>
              <a:defRPr>
                <a:solidFill>
                  <a:schemeClr val="tx1">
                    <a:tint val="75000"/>
                  </a:schemeClr>
                </a:solidFill>
              </a:defRPr>
            </a:lvl3pPr>
            <a:lvl4pPr marL="4428457" indent="0" algn="ctr">
              <a:buNone/>
              <a:defRPr>
                <a:solidFill>
                  <a:schemeClr val="tx1">
                    <a:tint val="75000"/>
                  </a:schemeClr>
                </a:solidFill>
              </a:defRPr>
            </a:lvl4pPr>
            <a:lvl5pPr marL="5904610" indent="0" algn="ctr">
              <a:buNone/>
              <a:defRPr>
                <a:solidFill>
                  <a:schemeClr val="tx1">
                    <a:tint val="75000"/>
                  </a:schemeClr>
                </a:solidFill>
              </a:defRPr>
            </a:lvl5pPr>
            <a:lvl6pPr marL="7380762" indent="0" algn="ctr">
              <a:buNone/>
              <a:defRPr>
                <a:solidFill>
                  <a:schemeClr val="tx1">
                    <a:tint val="75000"/>
                  </a:schemeClr>
                </a:solidFill>
              </a:defRPr>
            </a:lvl6pPr>
            <a:lvl7pPr marL="8856915" indent="0" algn="ctr">
              <a:buNone/>
              <a:defRPr>
                <a:solidFill>
                  <a:schemeClr val="tx1">
                    <a:tint val="75000"/>
                  </a:schemeClr>
                </a:solidFill>
              </a:defRPr>
            </a:lvl7pPr>
            <a:lvl8pPr marL="10333067" indent="0" algn="ctr">
              <a:buNone/>
              <a:defRPr>
                <a:solidFill>
                  <a:schemeClr val="tx1">
                    <a:tint val="75000"/>
                  </a:schemeClr>
                </a:solidFill>
              </a:defRPr>
            </a:lvl8pPr>
            <a:lvl9pPr marL="1180922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EDE7F41-7D07-42B4-929A-0ACC7CE90CD8}" type="datetimeFigureOut">
              <a:rPr kumimoji="1" lang="ja-JP" altLang="en-US" smtClean="0"/>
              <a:t>2014/10/16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137515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EDE7F41-7D07-42B4-929A-0ACC7CE90CD8}" type="datetimeFigureOut">
              <a:rPr kumimoji="1" lang="ja-JP" altLang="en-US" smtClean="0"/>
              <a:t>2014/10/16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124925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1629072" y="1619140"/>
            <a:ext cx="3609024" cy="34443472"/>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02007" y="1619140"/>
            <a:ext cx="10470622" cy="3444347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EDE7F41-7D07-42B4-929A-0ACC7CE90CD8}" type="datetimeFigureOut">
              <a:rPr kumimoji="1" lang="ja-JP" altLang="en-US" smtClean="0"/>
              <a:t>2014/10/16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62003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EDE7F41-7D07-42B4-929A-0ACC7CE90CD8}" type="datetimeFigureOut">
              <a:rPr kumimoji="1" lang="ja-JP" altLang="en-US" smtClean="0"/>
              <a:t>2014/10/16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2869525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689411" y="19457689"/>
            <a:ext cx="18178780" cy="6013939"/>
          </a:xfrm>
        </p:spPr>
        <p:txBody>
          <a:bodyPr anchor="t"/>
          <a:lstStyle>
            <a:lvl1pPr algn="l">
              <a:defRPr sz="129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689411" y="12833951"/>
            <a:ext cx="18178780" cy="6623742"/>
          </a:xfrm>
        </p:spPr>
        <p:txBody>
          <a:bodyPr anchor="b"/>
          <a:lstStyle>
            <a:lvl1pPr marL="0" indent="0">
              <a:buNone/>
              <a:defRPr sz="6500">
                <a:solidFill>
                  <a:schemeClr val="tx1">
                    <a:tint val="75000"/>
                  </a:schemeClr>
                </a:solidFill>
              </a:defRPr>
            </a:lvl1pPr>
            <a:lvl2pPr marL="1476152" indent="0">
              <a:buNone/>
              <a:defRPr sz="5800">
                <a:solidFill>
                  <a:schemeClr val="tx1">
                    <a:tint val="75000"/>
                  </a:schemeClr>
                </a:solidFill>
              </a:defRPr>
            </a:lvl2pPr>
            <a:lvl3pPr marL="2952305" indent="0">
              <a:buNone/>
              <a:defRPr sz="5100">
                <a:solidFill>
                  <a:schemeClr val="tx1">
                    <a:tint val="75000"/>
                  </a:schemeClr>
                </a:solidFill>
              </a:defRPr>
            </a:lvl3pPr>
            <a:lvl4pPr marL="4428457" indent="0">
              <a:buNone/>
              <a:defRPr sz="4600">
                <a:solidFill>
                  <a:schemeClr val="tx1">
                    <a:tint val="75000"/>
                  </a:schemeClr>
                </a:solidFill>
              </a:defRPr>
            </a:lvl4pPr>
            <a:lvl5pPr marL="5904610" indent="0">
              <a:buNone/>
              <a:defRPr sz="4600">
                <a:solidFill>
                  <a:schemeClr val="tx1">
                    <a:tint val="75000"/>
                  </a:schemeClr>
                </a:solidFill>
              </a:defRPr>
            </a:lvl5pPr>
            <a:lvl6pPr marL="7380762" indent="0">
              <a:buNone/>
              <a:defRPr sz="4600">
                <a:solidFill>
                  <a:schemeClr val="tx1">
                    <a:tint val="75000"/>
                  </a:schemeClr>
                </a:solidFill>
              </a:defRPr>
            </a:lvl6pPr>
            <a:lvl7pPr marL="8856915" indent="0">
              <a:buNone/>
              <a:defRPr sz="4600">
                <a:solidFill>
                  <a:schemeClr val="tx1">
                    <a:tint val="75000"/>
                  </a:schemeClr>
                </a:solidFill>
              </a:defRPr>
            </a:lvl7pPr>
            <a:lvl8pPr marL="10333067" indent="0">
              <a:buNone/>
              <a:defRPr sz="4600">
                <a:solidFill>
                  <a:schemeClr val="tx1">
                    <a:tint val="75000"/>
                  </a:schemeClr>
                </a:solidFill>
              </a:defRPr>
            </a:lvl8pPr>
            <a:lvl9pPr marL="11809220" indent="0">
              <a:buNone/>
              <a:defRPr sz="4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EDE7F41-7D07-42B4-929A-0ACC7CE90CD8}" type="datetimeFigureOut">
              <a:rPr kumimoji="1" lang="ja-JP" altLang="en-US" smtClean="0"/>
              <a:t>2014/10/16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3513656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02008" y="9420440"/>
            <a:ext cx="7039822" cy="26642175"/>
          </a:xfrm>
        </p:spPr>
        <p:txBody>
          <a:bodyPr/>
          <a:lstStyle>
            <a:lvl1pPr>
              <a:defRPr sz="9000"/>
            </a:lvl1pPr>
            <a:lvl2pPr>
              <a:defRPr sz="78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8198277" y="9420440"/>
            <a:ext cx="7039822" cy="26642175"/>
          </a:xfrm>
        </p:spPr>
        <p:txBody>
          <a:bodyPr/>
          <a:lstStyle>
            <a:lvl1pPr>
              <a:defRPr sz="9000"/>
            </a:lvl1pPr>
            <a:lvl2pPr>
              <a:defRPr sz="78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EDE7F41-7D07-42B4-929A-0ACC7CE90CD8}" type="datetimeFigureOut">
              <a:rPr kumimoji="1" lang="ja-JP" altLang="en-US" smtClean="0"/>
              <a:t>2014/10/16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38028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212604"/>
            <a:ext cx="19248120" cy="5046663"/>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3" y="6777950"/>
            <a:ext cx="9449550" cy="2824726"/>
          </a:xfrm>
        </p:spPr>
        <p:txBody>
          <a:bodyPr anchor="b"/>
          <a:lstStyle>
            <a:lvl1pPr marL="0" indent="0">
              <a:buNone/>
              <a:defRPr sz="7800" b="1"/>
            </a:lvl1pPr>
            <a:lvl2pPr marL="1476152" indent="0">
              <a:buNone/>
              <a:defRPr sz="6500" b="1"/>
            </a:lvl2pPr>
            <a:lvl3pPr marL="2952305" indent="0">
              <a:buNone/>
              <a:defRPr sz="5800" b="1"/>
            </a:lvl3pPr>
            <a:lvl4pPr marL="4428457" indent="0">
              <a:buNone/>
              <a:defRPr sz="5100" b="1"/>
            </a:lvl4pPr>
            <a:lvl5pPr marL="5904610" indent="0">
              <a:buNone/>
              <a:defRPr sz="5100" b="1"/>
            </a:lvl5pPr>
            <a:lvl6pPr marL="7380762" indent="0">
              <a:buNone/>
              <a:defRPr sz="5100" b="1"/>
            </a:lvl6pPr>
            <a:lvl7pPr marL="8856915" indent="0">
              <a:buNone/>
              <a:defRPr sz="5100" b="1"/>
            </a:lvl7pPr>
            <a:lvl8pPr marL="10333067" indent="0">
              <a:buNone/>
              <a:defRPr sz="5100" b="1"/>
            </a:lvl8pPr>
            <a:lvl9pPr marL="11809220" indent="0">
              <a:buNone/>
              <a:defRPr sz="51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069343" y="9602676"/>
            <a:ext cx="9449550" cy="17446035"/>
          </a:xfrm>
        </p:spPr>
        <p:txBody>
          <a:bodyPr/>
          <a:lstStyle>
            <a:lvl1pPr>
              <a:defRPr sz="7800"/>
            </a:lvl1pPr>
            <a:lvl2pPr>
              <a:defRPr sz="6500"/>
            </a:lvl2pPr>
            <a:lvl3pPr>
              <a:defRPr sz="5800"/>
            </a:lvl3pPr>
            <a:lvl4pPr>
              <a:defRPr sz="5100"/>
            </a:lvl4pPr>
            <a:lvl5pPr>
              <a:defRPr sz="5100"/>
            </a:lvl5pPr>
            <a:lvl6pPr>
              <a:defRPr sz="5100"/>
            </a:lvl6pPr>
            <a:lvl7pPr>
              <a:defRPr sz="5100"/>
            </a:lvl7pPr>
            <a:lvl8pPr>
              <a:defRPr sz="5100"/>
            </a:lvl8pPr>
            <a:lvl9pPr>
              <a:defRPr sz="51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64202" y="6777950"/>
            <a:ext cx="9453261" cy="2824726"/>
          </a:xfrm>
        </p:spPr>
        <p:txBody>
          <a:bodyPr anchor="b"/>
          <a:lstStyle>
            <a:lvl1pPr marL="0" indent="0">
              <a:buNone/>
              <a:defRPr sz="7800" b="1"/>
            </a:lvl1pPr>
            <a:lvl2pPr marL="1476152" indent="0">
              <a:buNone/>
              <a:defRPr sz="6500" b="1"/>
            </a:lvl2pPr>
            <a:lvl3pPr marL="2952305" indent="0">
              <a:buNone/>
              <a:defRPr sz="5800" b="1"/>
            </a:lvl3pPr>
            <a:lvl4pPr marL="4428457" indent="0">
              <a:buNone/>
              <a:defRPr sz="5100" b="1"/>
            </a:lvl4pPr>
            <a:lvl5pPr marL="5904610" indent="0">
              <a:buNone/>
              <a:defRPr sz="5100" b="1"/>
            </a:lvl5pPr>
            <a:lvl6pPr marL="7380762" indent="0">
              <a:buNone/>
              <a:defRPr sz="5100" b="1"/>
            </a:lvl6pPr>
            <a:lvl7pPr marL="8856915" indent="0">
              <a:buNone/>
              <a:defRPr sz="5100" b="1"/>
            </a:lvl7pPr>
            <a:lvl8pPr marL="10333067" indent="0">
              <a:buNone/>
              <a:defRPr sz="5100" b="1"/>
            </a:lvl8pPr>
            <a:lvl9pPr marL="11809220" indent="0">
              <a:buNone/>
              <a:defRPr sz="51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64202" y="9602676"/>
            <a:ext cx="9453261" cy="17446035"/>
          </a:xfrm>
        </p:spPr>
        <p:txBody>
          <a:bodyPr/>
          <a:lstStyle>
            <a:lvl1pPr>
              <a:defRPr sz="7800"/>
            </a:lvl1pPr>
            <a:lvl2pPr>
              <a:defRPr sz="6500"/>
            </a:lvl2pPr>
            <a:lvl3pPr>
              <a:defRPr sz="5800"/>
            </a:lvl3pPr>
            <a:lvl4pPr>
              <a:defRPr sz="5100"/>
            </a:lvl4pPr>
            <a:lvl5pPr>
              <a:defRPr sz="5100"/>
            </a:lvl5pPr>
            <a:lvl6pPr>
              <a:defRPr sz="5100"/>
            </a:lvl6pPr>
            <a:lvl7pPr>
              <a:defRPr sz="5100"/>
            </a:lvl7pPr>
            <a:lvl8pPr>
              <a:defRPr sz="5100"/>
            </a:lvl8pPr>
            <a:lvl9pPr>
              <a:defRPr sz="51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EDE7F41-7D07-42B4-929A-0ACC7CE90CD8}" type="datetimeFigureOut">
              <a:rPr kumimoji="1" lang="ja-JP" altLang="en-US" smtClean="0"/>
              <a:t>2014/10/16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3515928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EDE7F41-7D07-42B4-929A-0ACC7CE90CD8}" type="datetimeFigureOut">
              <a:rPr kumimoji="1" lang="ja-JP" altLang="en-US" smtClean="0"/>
              <a:t>2014/10/16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370353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EDE7F41-7D07-42B4-929A-0ACC7CE90CD8}" type="datetimeFigureOut">
              <a:rPr kumimoji="1" lang="ja-JP" altLang="en-US" smtClean="0"/>
              <a:t>2014/10/16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381338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3" y="1205593"/>
            <a:ext cx="7036111" cy="5130774"/>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8361646" y="1205597"/>
            <a:ext cx="11955816" cy="25843120"/>
          </a:xfrm>
        </p:spPr>
        <p:txBody>
          <a:bodyPr/>
          <a:lstStyle>
            <a:lvl1pPr>
              <a:defRPr sz="10400"/>
            </a:lvl1pPr>
            <a:lvl2pPr>
              <a:defRPr sz="9000"/>
            </a:lvl2pPr>
            <a:lvl3pPr>
              <a:defRPr sz="7800"/>
            </a:lvl3pPr>
            <a:lvl4pPr>
              <a:defRPr sz="6500"/>
            </a:lvl4pPr>
            <a:lvl5pPr>
              <a:defRPr sz="6500"/>
            </a:lvl5pPr>
            <a:lvl6pPr>
              <a:defRPr sz="6500"/>
            </a:lvl6pPr>
            <a:lvl7pPr>
              <a:defRPr sz="6500"/>
            </a:lvl7pPr>
            <a:lvl8pPr>
              <a:defRPr sz="6500"/>
            </a:lvl8pPr>
            <a:lvl9pPr>
              <a:defRPr sz="6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069343" y="6336370"/>
            <a:ext cx="7036111" cy="20712346"/>
          </a:xfrm>
        </p:spPr>
        <p:txBody>
          <a:bodyPr/>
          <a:lstStyle>
            <a:lvl1pPr marL="0" indent="0">
              <a:buNone/>
              <a:defRPr sz="4600"/>
            </a:lvl1pPr>
            <a:lvl2pPr marL="1476152" indent="0">
              <a:buNone/>
              <a:defRPr sz="3900"/>
            </a:lvl2pPr>
            <a:lvl3pPr marL="2952305" indent="0">
              <a:buNone/>
              <a:defRPr sz="3200"/>
            </a:lvl3pPr>
            <a:lvl4pPr marL="4428457" indent="0">
              <a:buNone/>
              <a:defRPr sz="3000"/>
            </a:lvl4pPr>
            <a:lvl5pPr marL="5904610" indent="0">
              <a:buNone/>
              <a:defRPr sz="3000"/>
            </a:lvl5pPr>
            <a:lvl6pPr marL="7380762" indent="0">
              <a:buNone/>
              <a:defRPr sz="3000"/>
            </a:lvl6pPr>
            <a:lvl7pPr marL="8856915" indent="0">
              <a:buNone/>
              <a:defRPr sz="3000"/>
            </a:lvl7pPr>
            <a:lvl8pPr marL="10333067" indent="0">
              <a:buNone/>
              <a:defRPr sz="3000"/>
            </a:lvl8pPr>
            <a:lvl9pPr marL="11809220" indent="0">
              <a:buNone/>
              <a:defRPr sz="3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EDE7F41-7D07-42B4-929A-0ACC7CE90CD8}" type="datetimeFigureOut">
              <a:rPr kumimoji="1" lang="ja-JP" altLang="en-US" smtClean="0"/>
              <a:t>2014/10/16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3201651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962" y="21195986"/>
            <a:ext cx="12832080" cy="2502306"/>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4191962" y="2705570"/>
            <a:ext cx="12832080" cy="18167985"/>
          </a:xfrm>
        </p:spPr>
        <p:txBody>
          <a:bodyPr/>
          <a:lstStyle>
            <a:lvl1pPr marL="0" indent="0">
              <a:buNone/>
              <a:defRPr sz="10400"/>
            </a:lvl1pPr>
            <a:lvl2pPr marL="1476152" indent="0">
              <a:buNone/>
              <a:defRPr sz="9000"/>
            </a:lvl2pPr>
            <a:lvl3pPr marL="2952305" indent="0">
              <a:buNone/>
              <a:defRPr sz="7800"/>
            </a:lvl3pPr>
            <a:lvl4pPr marL="4428457" indent="0">
              <a:buNone/>
              <a:defRPr sz="6500"/>
            </a:lvl4pPr>
            <a:lvl5pPr marL="5904610" indent="0">
              <a:buNone/>
              <a:defRPr sz="6500"/>
            </a:lvl5pPr>
            <a:lvl6pPr marL="7380762" indent="0">
              <a:buNone/>
              <a:defRPr sz="6500"/>
            </a:lvl6pPr>
            <a:lvl7pPr marL="8856915" indent="0">
              <a:buNone/>
              <a:defRPr sz="6500"/>
            </a:lvl7pPr>
            <a:lvl8pPr marL="10333067" indent="0">
              <a:buNone/>
              <a:defRPr sz="6500"/>
            </a:lvl8pPr>
            <a:lvl9pPr marL="11809220" indent="0">
              <a:buNone/>
              <a:defRPr sz="6500"/>
            </a:lvl9pPr>
          </a:lstStyle>
          <a:p>
            <a:endParaRPr kumimoji="1" lang="ja-JP" altLang="en-US"/>
          </a:p>
        </p:txBody>
      </p:sp>
      <p:sp>
        <p:nvSpPr>
          <p:cNvPr id="4" name="テキスト プレースホルダー 3"/>
          <p:cNvSpPr>
            <a:spLocks noGrp="1"/>
          </p:cNvSpPr>
          <p:nvPr>
            <p:ph type="body" sz="half" idx="2"/>
          </p:nvPr>
        </p:nvSpPr>
        <p:spPr>
          <a:xfrm>
            <a:off x="4191962" y="23698292"/>
            <a:ext cx="12832080" cy="3553689"/>
          </a:xfrm>
        </p:spPr>
        <p:txBody>
          <a:bodyPr/>
          <a:lstStyle>
            <a:lvl1pPr marL="0" indent="0">
              <a:buNone/>
              <a:defRPr sz="4600"/>
            </a:lvl1pPr>
            <a:lvl2pPr marL="1476152" indent="0">
              <a:buNone/>
              <a:defRPr sz="3900"/>
            </a:lvl2pPr>
            <a:lvl3pPr marL="2952305" indent="0">
              <a:buNone/>
              <a:defRPr sz="3200"/>
            </a:lvl3pPr>
            <a:lvl4pPr marL="4428457" indent="0">
              <a:buNone/>
              <a:defRPr sz="3000"/>
            </a:lvl4pPr>
            <a:lvl5pPr marL="5904610" indent="0">
              <a:buNone/>
              <a:defRPr sz="3000"/>
            </a:lvl5pPr>
            <a:lvl6pPr marL="7380762" indent="0">
              <a:buNone/>
              <a:defRPr sz="3000"/>
            </a:lvl6pPr>
            <a:lvl7pPr marL="8856915" indent="0">
              <a:buNone/>
              <a:defRPr sz="3000"/>
            </a:lvl7pPr>
            <a:lvl8pPr marL="10333067" indent="0">
              <a:buNone/>
              <a:defRPr sz="3000"/>
            </a:lvl8pPr>
            <a:lvl9pPr marL="11809220" indent="0">
              <a:buNone/>
              <a:defRPr sz="3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EDE7F41-7D07-42B4-929A-0ACC7CE90CD8}" type="datetimeFigureOut">
              <a:rPr kumimoji="1" lang="ja-JP" altLang="en-US" smtClean="0"/>
              <a:t>2014/10/16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39925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69340" y="1212604"/>
            <a:ext cx="19248120" cy="5046663"/>
          </a:xfrm>
          <a:prstGeom prst="rect">
            <a:avLst/>
          </a:prstGeom>
        </p:spPr>
        <p:txBody>
          <a:bodyPr vert="horz" lIns="295230" tIns="147615" rIns="295230" bIns="147615"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7065332"/>
            <a:ext cx="19248120" cy="19983383"/>
          </a:xfrm>
          <a:prstGeom prst="rect">
            <a:avLst/>
          </a:prstGeom>
        </p:spPr>
        <p:txBody>
          <a:bodyPr vert="horz" lIns="295230" tIns="147615" rIns="295230" bIns="147615"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069340" y="28065054"/>
            <a:ext cx="4990253" cy="1612127"/>
          </a:xfrm>
          <a:prstGeom prst="rect">
            <a:avLst/>
          </a:prstGeom>
        </p:spPr>
        <p:txBody>
          <a:bodyPr vert="horz" lIns="295230" tIns="147615" rIns="295230" bIns="147615" rtlCol="0" anchor="ctr"/>
          <a:lstStyle>
            <a:lvl1pPr algn="l">
              <a:defRPr sz="3900">
                <a:solidFill>
                  <a:schemeClr val="tx1">
                    <a:tint val="75000"/>
                  </a:schemeClr>
                </a:solidFill>
              </a:defRPr>
            </a:lvl1pPr>
          </a:lstStyle>
          <a:p>
            <a:fld id="{9EDE7F41-7D07-42B4-929A-0ACC7CE90CD8}" type="datetimeFigureOut">
              <a:rPr kumimoji="1" lang="ja-JP" altLang="en-US" smtClean="0"/>
              <a:t>2014/10/16</a:t>
            </a:fld>
            <a:endParaRPr kumimoji="1" lang="ja-JP" altLang="en-US"/>
          </a:p>
        </p:txBody>
      </p:sp>
      <p:sp>
        <p:nvSpPr>
          <p:cNvPr id="5" name="フッター プレースホルダー 4"/>
          <p:cNvSpPr>
            <a:spLocks noGrp="1"/>
          </p:cNvSpPr>
          <p:nvPr>
            <p:ph type="ftr" sz="quarter" idx="3"/>
          </p:nvPr>
        </p:nvSpPr>
        <p:spPr>
          <a:xfrm>
            <a:off x="7307157" y="28065054"/>
            <a:ext cx="6772487" cy="1612127"/>
          </a:xfrm>
          <a:prstGeom prst="rect">
            <a:avLst/>
          </a:prstGeom>
        </p:spPr>
        <p:txBody>
          <a:bodyPr vert="horz" lIns="295230" tIns="147615" rIns="295230" bIns="147615" rtlCol="0" anchor="ctr"/>
          <a:lstStyle>
            <a:lvl1pPr algn="ctr">
              <a:defRPr sz="3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327207" y="28065054"/>
            <a:ext cx="4990253" cy="1612127"/>
          </a:xfrm>
          <a:prstGeom prst="rect">
            <a:avLst/>
          </a:prstGeom>
        </p:spPr>
        <p:txBody>
          <a:bodyPr vert="horz" lIns="295230" tIns="147615" rIns="295230" bIns="147615" rtlCol="0" anchor="ctr"/>
          <a:lstStyle>
            <a:lvl1pPr algn="r">
              <a:defRPr sz="3900">
                <a:solidFill>
                  <a:schemeClr val="tx1">
                    <a:tint val="75000"/>
                  </a:schemeClr>
                </a:solidFill>
              </a:defRPr>
            </a:lvl1p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2077991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05" rtl="0" eaLnBrk="1" latinLnBrk="0" hangingPunct="1">
        <a:spcBef>
          <a:spcPct val="0"/>
        </a:spcBef>
        <a:buNone/>
        <a:defRPr kumimoji="1" sz="14300" kern="1200">
          <a:solidFill>
            <a:schemeClr val="tx1"/>
          </a:solidFill>
          <a:latin typeface="+mj-lt"/>
          <a:ea typeface="+mj-ea"/>
          <a:cs typeface="+mj-cs"/>
        </a:defRPr>
      </a:lvl1pPr>
    </p:titleStyle>
    <p:bodyStyle>
      <a:lvl1pPr marL="1107114" indent="-1107114" algn="l" defTabSz="2952305" rtl="0" eaLnBrk="1" latinLnBrk="0" hangingPunct="1">
        <a:spcBef>
          <a:spcPct val="20000"/>
        </a:spcBef>
        <a:buFont typeface="Arial" panose="020B0604020202020204" pitchFamily="34" charset="0"/>
        <a:buChar char="•"/>
        <a:defRPr kumimoji="1" sz="10400" kern="1200">
          <a:solidFill>
            <a:schemeClr val="tx1"/>
          </a:solidFill>
          <a:latin typeface="+mn-lt"/>
          <a:ea typeface="+mn-ea"/>
          <a:cs typeface="+mn-cs"/>
        </a:defRPr>
      </a:lvl1pPr>
      <a:lvl2pPr marL="2398748" indent="-922595" algn="l" defTabSz="2952305" rtl="0" eaLnBrk="1" latinLnBrk="0" hangingPunct="1">
        <a:spcBef>
          <a:spcPct val="20000"/>
        </a:spcBef>
        <a:buFont typeface="Arial" panose="020B0604020202020204" pitchFamily="34" charset="0"/>
        <a:buChar char="–"/>
        <a:defRPr kumimoji="1" sz="9000" kern="1200">
          <a:solidFill>
            <a:schemeClr val="tx1"/>
          </a:solidFill>
          <a:latin typeface="+mn-lt"/>
          <a:ea typeface="+mn-ea"/>
          <a:cs typeface="+mn-cs"/>
        </a:defRPr>
      </a:lvl2pPr>
      <a:lvl3pPr marL="3690381" indent="-738076" algn="l" defTabSz="2952305" rtl="0" eaLnBrk="1" latinLnBrk="0" hangingPunct="1">
        <a:spcBef>
          <a:spcPct val="20000"/>
        </a:spcBef>
        <a:buFont typeface="Arial" panose="020B0604020202020204" pitchFamily="34" charset="0"/>
        <a:buChar char="•"/>
        <a:defRPr kumimoji="1" sz="7800" kern="1200">
          <a:solidFill>
            <a:schemeClr val="tx1"/>
          </a:solidFill>
          <a:latin typeface="+mn-lt"/>
          <a:ea typeface="+mn-ea"/>
          <a:cs typeface="+mn-cs"/>
        </a:defRPr>
      </a:lvl3pPr>
      <a:lvl4pPr marL="5166534" indent="-738076" algn="l" defTabSz="2952305"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4pPr>
      <a:lvl5pPr marL="6642686" indent="-738076" algn="l" defTabSz="2952305"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5pPr>
      <a:lvl6pPr marL="8118839" indent="-738076" algn="l" defTabSz="2952305"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6pPr>
      <a:lvl7pPr marL="9594991" indent="-738076" algn="l" defTabSz="2952305"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7pPr>
      <a:lvl8pPr marL="11071144" indent="-738076" algn="l" defTabSz="2952305"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8pPr>
      <a:lvl9pPr marL="12547296" indent="-738076" algn="l" defTabSz="2952305"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9pPr>
    </p:bodyStyle>
    <p:otherStyle>
      <a:defPPr>
        <a:defRPr lang="ja-JP"/>
      </a:defPPr>
      <a:lvl1pPr marL="0" algn="l" defTabSz="2952305" rtl="0" eaLnBrk="1" latinLnBrk="0" hangingPunct="1">
        <a:defRPr kumimoji="1" sz="5800" kern="1200">
          <a:solidFill>
            <a:schemeClr val="tx1"/>
          </a:solidFill>
          <a:latin typeface="+mn-lt"/>
          <a:ea typeface="+mn-ea"/>
          <a:cs typeface="+mn-cs"/>
        </a:defRPr>
      </a:lvl1pPr>
      <a:lvl2pPr marL="1476152" algn="l" defTabSz="2952305" rtl="0" eaLnBrk="1" latinLnBrk="0" hangingPunct="1">
        <a:defRPr kumimoji="1" sz="5800" kern="1200">
          <a:solidFill>
            <a:schemeClr val="tx1"/>
          </a:solidFill>
          <a:latin typeface="+mn-lt"/>
          <a:ea typeface="+mn-ea"/>
          <a:cs typeface="+mn-cs"/>
        </a:defRPr>
      </a:lvl2pPr>
      <a:lvl3pPr marL="2952305" algn="l" defTabSz="2952305" rtl="0" eaLnBrk="1" latinLnBrk="0" hangingPunct="1">
        <a:defRPr kumimoji="1" sz="5800" kern="1200">
          <a:solidFill>
            <a:schemeClr val="tx1"/>
          </a:solidFill>
          <a:latin typeface="+mn-lt"/>
          <a:ea typeface="+mn-ea"/>
          <a:cs typeface="+mn-cs"/>
        </a:defRPr>
      </a:lvl3pPr>
      <a:lvl4pPr marL="4428457" algn="l" defTabSz="2952305" rtl="0" eaLnBrk="1" latinLnBrk="0" hangingPunct="1">
        <a:defRPr kumimoji="1" sz="5800" kern="1200">
          <a:solidFill>
            <a:schemeClr val="tx1"/>
          </a:solidFill>
          <a:latin typeface="+mn-lt"/>
          <a:ea typeface="+mn-ea"/>
          <a:cs typeface="+mn-cs"/>
        </a:defRPr>
      </a:lvl4pPr>
      <a:lvl5pPr marL="5904610" algn="l" defTabSz="2952305" rtl="0" eaLnBrk="1" latinLnBrk="0" hangingPunct="1">
        <a:defRPr kumimoji="1" sz="5800" kern="1200">
          <a:solidFill>
            <a:schemeClr val="tx1"/>
          </a:solidFill>
          <a:latin typeface="+mn-lt"/>
          <a:ea typeface="+mn-ea"/>
          <a:cs typeface="+mn-cs"/>
        </a:defRPr>
      </a:lvl5pPr>
      <a:lvl6pPr marL="7380762" algn="l" defTabSz="2952305" rtl="0" eaLnBrk="1" latinLnBrk="0" hangingPunct="1">
        <a:defRPr kumimoji="1" sz="5800" kern="1200">
          <a:solidFill>
            <a:schemeClr val="tx1"/>
          </a:solidFill>
          <a:latin typeface="+mn-lt"/>
          <a:ea typeface="+mn-ea"/>
          <a:cs typeface="+mn-cs"/>
        </a:defRPr>
      </a:lvl6pPr>
      <a:lvl7pPr marL="8856915" algn="l" defTabSz="2952305" rtl="0" eaLnBrk="1" latinLnBrk="0" hangingPunct="1">
        <a:defRPr kumimoji="1" sz="5800" kern="1200">
          <a:solidFill>
            <a:schemeClr val="tx1"/>
          </a:solidFill>
          <a:latin typeface="+mn-lt"/>
          <a:ea typeface="+mn-ea"/>
          <a:cs typeface="+mn-cs"/>
        </a:defRPr>
      </a:lvl7pPr>
      <a:lvl8pPr marL="10333067" algn="l" defTabSz="2952305" rtl="0" eaLnBrk="1" latinLnBrk="0" hangingPunct="1">
        <a:defRPr kumimoji="1" sz="5800" kern="1200">
          <a:solidFill>
            <a:schemeClr val="tx1"/>
          </a:solidFill>
          <a:latin typeface="+mn-lt"/>
          <a:ea typeface="+mn-ea"/>
          <a:cs typeface="+mn-cs"/>
        </a:defRPr>
      </a:lvl8pPr>
      <a:lvl9pPr marL="11809220" algn="l" defTabSz="2952305" rtl="0" eaLnBrk="1" latinLnBrk="0" hangingPunct="1">
        <a:defRPr kumimoji="1"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ja.wikipedia.org/wiki/%E3%83%92%E3%82%B9%E3%83%88%E3%82%B0%E3%83%A9%E3%83%A0"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95900" y="450355"/>
            <a:ext cx="20305069" cy="3974956"/>
          </a:xfrm>
          <a:solidFill>
            <a:schemeClr val="bg1"/>
          </a:solidFill>
          <a:ln w="76200">
            <a:solidFill>
              <a:schemeClr val="tx1"/>
            </a:solidFill>
          </a:ln>
        </p:spPr>
        <p:txBody>
          <a:bodyPr>
            <a:normAutofit/>
          </a:bodyPr>
          <a:lstStyle/>
          <a:p>
            <a:r>
              <a:rPr kumimoji="1" lang="en-US" altLang="ja-JP" sz="10700" b="1" dirty="0" smtClean="0"/>
              <a:t>Wikipedia</a:t>
            </a:r>
            <a:r>
              <a:rPr kumimoji="1" lang="ja-JP" altLang="en-US" sz="10700" b="1" dirty="0" smtClean="0"/>
              <a:t>人的資源マイニング</a:t>
            </a:r>
            <a:r>
              <a:rPr lang="en-US" altLang="ja-JP" sz="9600" b="1" dirty="0"/>
              <a:t/>
            </a:r>
            <a:br>
              <a:rPr lang="en-US" altLang="ja-JP" sz="9600" b="1" dirty="0"/>
            </a:br>
            <a:r>
              <a:rPr lang="en-US" altLang="ja-JP" sz="6700" b="1" dirty="0" smtClean="0"/>
              <a:t/>
            </a:r>
            <a:br>
              <a:rPr lang="en-US" altLang="ja-JP" sz="6700" b="1" dirty="0" smtClean="0"/>
            </a:br>
            <a:r>
              <a:rPr lang="ja-JP" altLang="en-US" sz="6700" b="1" dirty="0" smtClean="0"/>
              <a:t>ＰＭコース　矢吹研究室　</a:t>
            </a:r>
            <a:r>
              <a:rPr lang="en-US" altLang="ja-JP" sz="6700" b="1" dirty="0" smtClean="0"/>
              <a:t>1142066</a:t>
            </a:r>
            <a:r>
              <a:rPr lang="ja-JP" altLang="en-US" sz="6700" b="1" dirty="0" smtClean="0"/>
              <a:t>　曽我勇貴</a:t>
            </a:r>
            <a:endParaRPr kumimoji="1" lang="ja-JP" altLang="en-US" sz="6700" b="1" dirty="0"/>
          </a:p>
        </p:txBody>
      </p:sp>
      <p:sp>
        <p:nvSpPr>
          <p:cNvPr id="4" name="テキスト ボックス 3"/>
          <p:cNvSpPr txBox="1"/>
          <p:nvPr/>
        </p:nvSpPr>
        <p:spPr>
          <a:xfrm>
            <a:off x="537666" y="4770835"/>
            <a:ext cx="6552728" cy="1569660"/>
          </a:xfrm>
          <a:prstGeom prst="rect">
            <a:avLst/>
          </a:prstGeom>
          <a:solidFill>
            <a:schemeClr val="bg1"/>
          </a:solidFill>
          <a:ln>
            <a:solidFill>
              <a:schemeClr val="tx1"/>
            </a:solidFill>
          </a:ln>
        </p:spPr>
        <p:txBody>
          <a:bodyPr wrap="square" rtlCol="0">
            <a:spAutoFit/>
          </a:bodyPr>
          <a:lstStyle/>
          <a:p>
            <a:pPr algn="ctr"/>
            <a:r>
              <a:rPr lang="ja-JP" altLang="en-US" sz="9600" b="1" dirty="0"/>
              <a:t>研究</a:t>
            </a:r>
            <a:r>
              <a:rPr kumimoji="1" lang="ja-JP" altLang="en-US" sz="9600" b="1" dirty="0" smtClean="0"/>
              <a:t>背景</a:t>
            </a:r>
            <a:endParaRPr kumimoji="1" lang="ja-JP" altLang="en-US" sz="9600" b="1" dirty="0"/>
          </a:p>
        </p:txBody>
      </p:sp>
      <p:sp>
        <p:nvSpPr>
          <p:cNvPr id="6" name="テキスト ボックス 5"/>
          <p:cNvSpPr txBox="1"/>
          <p:nvPr/>
        </p:nvSpPr>
        <p:spPr>
          <a:xfrm>
            <a:off x="537666" y="15724128"/>
            <a:ext cx="6552728" cy="1569660"/>
          </a:xfrm>
          <a:prstGeom prst="rect">
            <a:avLst/>
          </a:prstGeom>
          <a:solidFill>
            <a:schemeClr val="bg1"/>
          </a:solidFill>
          <a:ln>
            <a:solidFill>
              <a:schemeClr val="tx1"/>
            </a:solidFill>
          </a:ln>
        </p:spPr>
        <p:txBody>
          <a:bodyPr wrap="square" rtlCol="0">
            <a:spAutoFit/>
          </a:bodyPr>
          <a:lstStyle/>
          <a:p>
            <a:pPr algn="ctr"/>
            <a:r>
              <a:rPr kumimoji="1" lang="ja-JP" altLang="en-US" sz="9600" b="1" dirty="0" smtClean="0"/>
              <a:t>今後の計画</a:t>
            </a:r>
            <a:endParaRPr kumimoji="1" lang="ja-JP" altLang="en-US" sz="9600" b="1" dirty="0"/>
          </a:p>
        </p:txBody>
      </p:sp>
      <p:sp>
        <p:nvSpPr>
          <p:cNvPr id="7" name="テキスト ボックス 6"/>
          <p:cNvSpPr txBox="1"/>
          <p:nvPr/>
        </p:nvSpPr>
        <p:spPr>
          <a:xfrm>
            <a:off x="537666" y="25448993"/>
            <a:ext cx="8512469" cy="1569660"/>
          </a:xfrm>
          <a:prstGeom prst="rect">
            <a:avLst/>
          </a:prstGeom>
          <a:solidFill>
            <a:schemeClr val="bg1"/>
          </a:solidFill>
          <a:ln>
            <a:solidFill>
              <a:schemeClr val="tx1"/>
            </a:solidFill>
          </a:ln>
        </p:spPr>
        <p:txBody>
          <a:bodyPr wrap="square" rtlCol="0">
            <a:spAutoFit/>
          </a:bodyPr>
          <a:lstStyle/>
          <a:p>
            <a:pPr algn="ctr"/>
            <a:r>
              <a:rPr kumimoji="1" lang="ja-JP" altLang="en-US" sz="9600" b="1" dirty="0" smtClean="0"/>
              <a:t>成果物イメージ</a:t>
            </a:r>
            <a:endParaRPr kumimoji="1" lang="ja-JP" altLang="en-US" sz="9600" b="1" dirty="0"/>
          </a:p>
        </p:txBody>
      </p:sp>
      <p:sp>
        <p:nvSpPr>
          <p:cNvPr id="11" name="テキスト ボックス 10"/>
          <p:cNvSpPr txBox="1"/>
          <p:nvPr/>
        </p:nvSpPr>
        <p:spPr>
          <a:xfrm>
            <a:off x="537666" y="17754066"/>
            <a:ext cx="19931979" cy="2646878"/>
          </a:xfrm>
          <a:prstGeom prst="rect">
            <a:avLst/>
          </a:prstGeom>
          <a:solidFill>
            <a:schemeClr val="bg1"/>
          </a:solidFill>
          <a:ln>
            <a:solidFill>
              <a:schemeClr val="tx1"/>
            </a:solidFill>
          </a:ln>
        </p:spPr>
        <p:txBody>
          <a:bodyPr wrap="square" rtlCol="0">
            <a:spAutoFit/>
          </a:bodyPr>
          <a:lstStyle/>
          <a:p>
            <a:r>
              <a:rPr lang="en-US" altLang="ja-JP" sz="5400" dirty="0" smtClean="0"/>
              <a:t>Wikipedia</a:t>
            </a:r>
            <a:r>
              <a:rPr lang="ja-JP" altLang="ja-JP" sz="5400" dirty="0"/>
              <a:t>の全データ</a:t>
            </a:r>
            <a:r>
              <a:rPr lang="ja-JP" altLang="ja-JP" sz="5400" dirty="0" smtClean="0"/>
              <a:t>を</a:t>
            </a:r>
            <a:r>
              <a:rPr lang="ja-JP" altLang="en-US" sz="5400" dirty="0" smtClean="0"/>
              <a:t>抽出するために，</a:t>
            </a:r>
            <a:r>
              <a:rPr lang="en-US" altLang="ja-JP" sz="5400" dirty="0" smtClean="0"/>
              <a:t>API</a:t>
            </a:r>
            <a:r>
              <a:rPr lang="ja-JP" altLang="en-US" sz="5400" dirty="0" smtClean="0"/>
              <a:t>を用いて</a:t>
            </a:r>
            <a:r>
              <a:rPr lang="ja-JP" altLang="ja-JP" sz="5400" dirty="0" smtClean="0"/>
              <a:t>ダウンロード</a:t>
            </a:r>
            <a:r>
              <a:rPr lang="ja-JP" altLang="ja-JP" sz="5400" dirty="0"/>
              <a:t>したもの</a:t>
            </a:r>
            <a:r>
              <a:rPr lang="ja-JP" altLang="ja-JP" sz="5400" dirty="0" smtClean="0"/>
              <a:t>を解析</a:t>
            </a:r>
            <a:r>
              <a:rPr lang="ja-JP" altLang="ja-JP" sz="5400" dirty="0"/>
              <a:t>する．</a:t>
            </a:r>
            <a:r>
              <a:rPr lang="en-US" altLang="ja-JP" sz="5400" dirty="0"/>
              <a:t>Wikipedia</a:t>
            </a:r>
            <a:r>
              <a:rPr lang="ja-JP" altLang="ja-JP" sz="5400" dirty="0"/>
              <a:t>のコミット回数のヒストグラムを描き，どのような傾向がみられるか調査する．</a:t>
            </a:r>
            <a:endParaRPr kumimoji="1" lang="ja-JP" altLang="en-US" sz="5400" dirty="0"/>
          </a:p>
        </p:txBody>
      </p:sp>
      <p:sp>
        <p:nvSpPr>
          <p:cNvPr id="12" name="テキスト ボックス 11"/>
          <p:cNvSpPr txBox="1"/>
          <p:nvPr/>
        </p:nvSpPr>
        <p:spPr>
          <a:xfrm>
            <a:off x="537666" y="27161840"/>
            <a:ext cx="19946213" cy="2585323"/>
          </a:xfrm>
          <a:prstGeom prst="rect">
            <a:avLst/>
          </a:prstGeom>
          <a:solidFill>
            <a:schemeClr val="bg1"/>
          </a:solidFill>
          <a:ln>
            <a:solidFill>
              <a:schemeClr val="tx1"/>
            </a:solidFill>
          </a:ln>
        </p:spPr>
        <p:txBody>
          <a:bodyPr wrap="square" rtlCol="0">
            <a:spAutoFit/>
          </a:bodyPr>
          <a:lstStyle/>
          <a:p>
            <a:pPr>
              <a:spcAft>
                <a:spcPts val="0"/>
              </a:spcAft>
            </a:pPr>
            <a:r>
              <a:rPr lang="en-US" altLang="ja-JP" sz="5400" dirty="0"/>
              <a:t>Wikipedia</a:t>
            </a:r>
            <a:r>
              <a:rPr lang="ja-JP" altLang="ja-JP" sz="5400" dirty="0"/>
              <a:t>で行われている人的資源がどのように活用されていているかを調査し傾向をグラフにまとめる．さらに，オンラインのオープンな共同作業プロジェクトでの人的資源マネジメントの知見を得る</a:t>
            </a:r>
            <a:r>
              <a:rPr lang="ja-JP" altLang="ja-JP" sz="5400" dirty="0" smtClean="0"/>
              <a:t>．</a:t>
            </a:r>
            <a:endParaRPr lang="en-US" altLang="ja-JP" sz="5400" kern="100" dirty="0" smtClean="0">
              <a:latin typeface="Times New Roman"/>
              <a:ea typeface="ＭＳ 明朝"/>
              <a:cs typeface="Times New Roman"/>
            </a:endParaRPr>
          </a:p>
        </p:txBody>
      </p:sp>
      <p:graphicFrame>
        <p:nvGraphicFramePr>
          <p:cNvPr id="24" name="表 23"/>
          <p:cNvGraphicFramePr>
            <a:graphicFrameLocks noGrp="1"/>
          </p:cNvGraphicFramePr>
          <p:nvPr>
            <p:extLst>
              <p:ext uri="{D42A27DB-BD31-4B8C-83A1-F6EECF244321}">
                <p14:modId xmlns:p14="http://schemas.microsoft.com/office/powerpoint/2010/main" val="3820967593"/>
              </p:ext>
            </p:extLst>
          </p:nvPr>
        </p:nvGraphicFramePr>
        <p:xfrm>
          <a:off x="2106060" y="21324728"/>
          <a:ext cx="5721645" cy="2295892"/>
        </p:xfrm>
        <a:graphic>
          <a:graphicData uri="http://schemas.openxmlformats.org/drawingml/2006/table">
            <a:tbl>
              <a:tblPr>
                <a:tableStyleId>{5C22544A-7EE6-4342-B048-85BDC9FD1C3A}</a:tableStyleId>
              </a:tblPr>
              <a:tblGrid>
                <a:gridCol w="3805914"/>
                <a:gridCol w="1915731"/>
              </a:tblGrid>
              <a:tr h="573973">
                <a:tc>
                  <a:txBody>
                    <a:bodyPr/>
                    <a:lstStyle/>
                    <a:p>
                      <a:pPr algn="ctr" fontAlgn="ctr"/>
                      <a:r>
                        <a:rPr lang="ja-JP" altLang="en-US" sz="2800" b="1" u="none" strike="noStrike" dirty="0">
                          <a:effectLst/>
                        </a:rPr>
                        <a:t>編集</a:t>
                      </a:r>
                      <a:r>
                        <a:rPr lang="ja-JP" altLang="en-US" sz="2800" b="1" u="none" strike="noStrike" dirty="0" smtClean="0">
                          <a:effectLst/>
                        </a:rPr>
                        <a:t>回数</a:t>
                      </a:r>
                      <a:endParaRPr lang="ja-JP" altLang="en-US"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2800" b="1" i="0" u="none" strike="noStrike" dirty="0" smtClean="0">
                          <a:solidFill>
                            <a:srgbClr val="000000"/>
                          </a:solidFill>
                          <a:effectLst/>
                          <a:latin typeface="ＭＳ Ｐゴシック"/>
                        </a:rPr>
                        <a:t>(</a:t>
                      </a:r>
                      <a:r>
                        <a:rPr lang="ja-JP" altLang="en-US" sz="2800" b="1" i="0" u="none" strike="noStrike" dirty="0" smtClean="0">
                          <a:solidFill>
                            <a:srgbClr val="000000"/>
                          </a:solidFill>
                          <a:effectLst/>
                          <a:latin typeface="ＭＳ Ｐゴシック"/>
                        </a:rPr>
                        <a:t>人</a:t>
                      </a:r>
                      <a:r>
                        <a:rPr lang="en-US" altLang="ja-JP" sz="2800" b="1" i="0" u="none" strike="noStrike" dirty="0" smtClean="0">
                          <a:solidFill>
                            <a:srgbClr val="000000"/>
                          </a:solidFill>
                          <a:effectLst/>
                          <a:latin typeface="ＭＳ Ｐゴシック"/>
                        </a:rPr>
                        <a:t>)</a:t>
                      </a:r>
                      <a:endParaRPr lang="ja-JP" altLang="en-US"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3973">
                <a:tc>
                  <a:txBody>
                    <a:bodyPr/>
                    <a:lstStyle/>
                    <a:p>
                      <a:pPr algn="ctr" fontAlgn="ctr"/>
                      <a:r>
                        <a:rPr lang="ja-JP" altLang="en-US" sz="2800" b="1" u="none" strike="noStrike" dirty="0">
                          <a:effectLst/>
                        </a:rPr>
                        <a:t> </a:t>
                      </a:r>
                      <a:r>
                        <a:rPr lang="en-US" altLang="ja-JP" sz="2800" b="1" u="none" strike="noStrike" dirty="0" smtClean="0">
                          <a:effectLst/>
                        </a:rPr>
                        <a:t>5</a:t>
                      </a:r>
                      <a:r>
                        <a:rPr lang="ja-JP" altLang="en-US" sz="2800" b="1" u="none" strike="noStrike" dirty="0">
                          <a:effectLst/>
                        </a:rPr>
                        <a:t>回</a:t>
                      </a:r>
                      <a:r>
                        <a:rPr lang="ja-JP" altLang="en-US" sz="2800" b="1" u="none" strike="noStrike" dirty="0" smtClean="0">
                          <a:effectLst/>
                        </a:rPr>
                        <a:t>以上</a:t>
                      </a:r>
                      <a:r>
                        <a:rPr lang="en-US" altLang="ja-JP" sz="2800" b="1" u="none" strike="noStrike" dirty="0" smtClean="0">
                          <a:effectLst/>
                        </a:rPr>
                        <a:t>10</a:t>
                      </a:r>
                      <a:r>
                        <a:rPr lang="ja-JP" altLang="en-US" sz="2800" b="1" u="none" strike="noStrike" dirty="0" smtClean="0">
                          <a:effectLst/>
                        </a:rPr>
                        <a:t>回未満</a:t>
                      </a:r>
                      <a:endParaRPr lang="ja-JP" altLang="en-US"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2800" b="1" u="none" strike="noStrike" dirty="0" smtClean="0">
                          <a:effectLst/>
                        </a:rPr>
                        <a:t>412,300</a:t>
                      </a:r>
                      <a:endParaRPr lang="en-US" altLang="ja-JP"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3973">
                <a:tc>
                  <a:txBody>
                    <a:bodyPr/>
                    <a:lstStyle/>
                    <a:p>
                      <a:pPr algn="ctr" fontAlgn="ctr"/>
                      <a:r>
                        <a:rPr lang="en-US" altLang="ja-JP" sz="2800" b="1" u="none" strike="noStrike" dirty="0" smtClean="0">
                          <a:effectLst/>
                        </a:rPr>
                        <a:t>10</a:t>
                      </a:r>
                      <a:r>
                        <a:rPr lang="ja-JP" altLang="en-US" sz="2800" b="1" u="none" strike="noStrike" dirty="0">
                          <a:effectLst/>
                        </a:rPr>
                        <a:t>回</a:t>
                      </a:r>
                      <a:r>
                        <a:rPr lang="ja-JP" altLang="en-US" sz="2800" b="1" u="none" strike="noStrike" dirty="0" smtClean="0">
                          <a:effectLst/>
                        </a:rPr>
                        <a:t>以上</a:t>
                      </a:r>
                      <a:r>
                        <a:rPr lang="en-US" altLang="ja-JP" sz="2800" b="1" u="none" strike="noStrike" dirty="0" smtClean="0">
                          <a:effectLst/>
                        </a:rPr>
                        <a:t>100</a:t>
                      </a:r>
                      <a:r>
                        <a:rPr lang="ja-JP" altLang="en-US" sz="2800" b="1" u="none" strike="noStrike" dirty="0" smtClean="0">
                          <a:effectLst/>
                        </a:rPr>
                        <a:t>回未満</a:t>
                      </a:r>
                      <a:endParaRPr lang="ja-JP" altLang="en-US"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2800" b="1" u="none" strike="noStrike" dirty="0" smtClean="0">
                          <a:effectLst/>
                        </a:rPr>
                        <a:t>4,442,984</a:t>
                      </a:r>
                      <a:endParaRPr lang="en-US" altLang="ja-JP"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3973">
                <a:tc>
                  <a:txBody>
                    <a:bodyPr/>
                    <a:lstStyle/>
                    <a:p>
                      <a:pPr algn="ctr" fontAlgn="ctr"/>
                      <a:r>
                        <a:rPr lang="en-US" altLang="ja-JP" sz="2800" b="1" u="none" strike="noStrike" dirty="0" smtClean="0">
                          <a:effectLst/>
                        </a:rPr>
                        <a:t>100</a:t>
                      </a:r>
                      <a:r>
                        <a:rPr lang="ja-JP" altLang="en-US" sz="2800" b="1" u="none" strike="noStrike" dirty="0">
                          <a:effectLst/>
                        </a:rPr>
                        <a:t>回以上</a:t>
                      </a:r>
                      <a:endParaRPr lang="ja-JP" altLang="en-US"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2800" b="1" u="none" strike="noStrike" dirty="0" smtClean="0">
                          <a:effectLst/>
                        </a:rPr>
                        <a:t>41,092</a:t>
                      </a:r>
                      <a:endParaRPr lang="en-US" altLang="ja-JP"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8" name="テキスト ボックス 17"/>
          <p:cNvSpPr txBox="1"/>
          <p:nvPr/>
        </p:nvSpPr>
        <p:spPr>
          <a:xfrm>
            <a:off x="537666" y="6797934"/>
            <a:ext cx="20237066" cy="5078313"/>
          </a:xfrm>
          <a:prstGeom prst="rect">
            <a:avLst/>
          </a:prstGeom>
          <a:noFill/>
          <a:ln>
            <a:solidFill>
              <a:schemeClr val="tx1"/>
            </a:solidFill>
          </a:ln>
        </p:spPr>
        <p:txBody>
          <a:bodyPr wrap="square" rtlCol="0">
            <a:spAutoFit/>
          </a:bodyPr>
          <a:lstStyle/>
          <a:p>
            <a:r>
              <a:rPr kumimoji="1" lang="en-US" altLang="ja-JP" sz="5400" dirty="0" smtClean="0"/>
              <a:t>Wikipedia</a:t>
            </a:r>
            <a:r>
              <a:rPr kumimoji="1" lang="ja-JP" altLang="en-US" sz="5400" dirty="0" smtClean="0"/>
              <a:t>は，多くの人がボランティアで執筆するオンライン百科事典プロジェクトである．</a:t>
            </a:r>
            <a:endParaRPr kumimoji="1" lang="en-US" altLang="ja-JP" sz="5400" dirty="0" smtClean="0"/>
          </a:p>
          <a:p>
            <a:r>
              <a:rPr lang="ja-JP" altLang="ja-JP" sz="5400" dirty="0"/>
              <a:t>ウィキペディアの成功理由についてはさまざまな考察が</a:t>
            </a:r>
            <a:r>
              <a:rPr lang="ja-JP" altLang="ja-JP" sz="5400" dirty="0" smtClean="0"/>
              <a:t>され</a:t>
            </a:r>
            <a:r>
              <a:rPr lang="ja-JP" altLang="en-US" sz="5400" dirty="0"/>
              <a:t>て</a:t>
            </a:r>
            <a:r>
              <a:rPr lang="ja-JP" altLang="en-US" sz="5400" dirty="0" smtClean="0"/>
              <a:t>おり，</a:t>
            </a:r>
            <a:r>
              <a:rPr lang="ja-JP" altLang="ja-JP" sz="5400" dirty="0" smtClean="0"/>
              <a:t>多く</a:t>
            </a:r>
            <a:r>
              <a:rPr lang="ja-JP" altLang="ja-JP" sz="5400" dirty="0"/>
              <a:t>の人が参加するプロジェクトの代表例である</a:t>
            </a:r>
            <a:r>
              <a:rPr lang="en-US" altLang="ja-JP" sz="5400" dirty="0"/>
              <a:t>Wikipedia</a:t>
            </a:r>
            <a:r>
              <a:rPr lang="ja-JP" altLang="ja-JP" sz="5400" dirty="0"/>
              <a:t>を調査することによって，このような形式のプロジェクトのマネジメントについての有意義な知見が得られることが期待される</a:t>
            </a:r>
            <a:r>
              <a:rPr lang="ja-JP" altLang="ja-JP" sz="5400" dirty="0" smtClean="0"/>
              <a:t>．</a:t>
            </a:r>
            <a:endParaRPr lang="ja-JP" altLang="ja-JP" sz="5400" dirty="0"/>
          </a:p>
        </p:txBody>
      </p:sp>
      <p:pic>
        <p:nvPicPr>
          <p:cNvPr id="1026" name="Picture 2" descr="C:\Users\Y.SOGA\Desktop\ah_logo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480" y="12084583"/>
            <a:ext cx="3672408" cy="3413141"/>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p:cNvSpPr txBox="1"/>
          <p:nvPr/>
        </p:nvSpPr>
        <p:spPr>
          <a:xfrm>
            <a:off x="691585" y="20715711"/>
            <a:ext cx="1640886" cy="984885"/>
          </a:xfrm>
          <a:prstGeom prst="rect">
            <a:avLst/>
          </a:prstGeom>
          <a:noFill/>
        </p:spPr>
        <p:txBody>
          <a:bodyPr wrap="square" rtlCol="0">
            <a:spAutoFit/>
          </a:bodyPr>
          <a:lstStyle/>
          <a:p>
            <a:r>
              <a:rPr kumimoji="1" lang="ja-JP" altLang="en-US" dirty="0" smtClean="0"/>
              <a:t>表</a:t>
            </a:r>
            <a:r>
              <a:rPr kumimoji="1" lang="en-US" altLang="ja-JP" dirty="0" smtClean="0"/>
              <a:t>1.</a:t>
            </a:r>
            <a:endParaRPr kumimoji="1" lang="ja-JP" altLang="en-US" dirty="0"/>
          </a:p>
        </p:txBody>
      </p:sp>
      <p:sp>
        <p:nvSpPr>
          <p:cNvPr id="20" name="テキスト ボックス 19"/>
          <p:cNvSpPr txBox="1"/>
          <p:nvPr/>
        </p:nvSpPr>
        <p:spPr>
          <a:xfrm>
            <a:off x="319323" y="23735704"/>
            <a:ext cx="8582526" cy="1384995"/>
          </a:xfrm>
          <a:prstGeom prst="rect">
            <a:avLst/>
          </a:prstGeom>
          <a:noFill/>
        </p:spPr>
        <p:txBody>
          <a:bodyPr wrap="square" rtlCol="0">
            <a:spAutoFit/>
          </a:bodyPr>
          <a:lstStyle/>
          <a:p>
            <a:endParaRPr kumimoji="1" lang="en-US" altLang="ja-JP" sz="2800" dirty="0" smtClean="0"/>
          </a:p>
          <a:p>
            <a:r>
              <a:rPr kumimoji="1" lang="en-US" altLang="ja-JP" sz="2800" dirty="0" smtClean="0"/>
              <a:t>※</a:t>
            </a:r>
            <a:r>
              <a:rPr kumimoji="1" lang="ja-JP" altLang="en-US" sz="2800" dirty="0" smtClean="0"/>
              <a:t>表１</a:t>
            </a:r>
            <a:r>
              <a:rPr kumimoji="1" lang="en-US" altLang="ja-JP" sz="2800" dirty="0" smtClean="0"/>
              <a:t>.</a:t>
            </a:r>
            <a:r>
              <a:rPr kumimoji="1" lang="ja-JP" altLang="en-US" sz="2800" dirty="0" smtClean="0"/>
              <a:t>は</a:t>
            </a:r>
            <a:r>
              <a:rPr kumimoji="1" lang="en-US" altLang="ja-JP" sz="2800" dirty="0" smtClean="0"/>
              <a:t>Wikipedia</a:t>
            </a:r>
            <a:r>
              <a:rPr lang="ja-JP" altLang="en-US" sz="2800" dirty="0"/>
              <a:t>に</a:t>
            </a:r>
            <a:r>
              <a:rPr kumimoji="1" lang="ja-JP" altLang="en-US" sz="2800" dirty="0" smtClean="0"/>
              <a:t>登録後，</a:t>
            </a:r>
            <a:r>
              <a:rPr kumimoji="1" lang="en-US" altLang="ja-JP" sz="2800" dirty="0" smtClean="0"/>
              <a:t>2002</a:t>
            </a:r>
            <a:r>
              <a:rPr kumimoji="1" lang="ja-JP" altLang="en-US" sz="2800" dirty="0" smtClean="0"/>
              <a:t>年</a:t>
            </a:r>
            <a:r>
              <a:rPr lang="en-US" altLang="ja-JP" sz="2800" dirty="0"/>
              <a:t>9</a:t>
            </a:r>
            <a:r>
              <a:rPr kumimoji="1" lang="ja-JP" altLang="en-US" sz="2800" dirty="0" smtClean="0"/>
              <a:t>月～</a:t>
            </a:r>
            <a:r>
              <a:rPr kumimoji="1" lang="en-US" altLang="ja-JP" sz="2800" dirty="0" smtClean="0"/>
              <a:t>2014</a:t>
            </a:r>
            <a:r>
              <a:rPr kumimoji="1" lang="ja-JP" altLang="en-US" sz="2800" dirty="0" smtClean="0"/>
              <a:t>年</a:t>
            </a:r>
            <a:r>
              <a:rPr kumimoji="1" lang="en-US" altLang="ja-JP" sz="2800" dirty="0" smtClean="0"/>
              <a:t>4</a:t>
            </a:r>
            <a:r>
              <a:rPr kumimoji="1" lang="ja-JP" altLang="en-US" sz="2800" dirty="0" smtClean="0"/>
              <a:t>月までに編集したユーザの人数の総計をまとめたものである．</a:t>
            </a:r>
            <a:endParaRPr kumimoji="1" lang="ja-JP" altLang="en-US" sz="2800" dirty="0"/>
          </a:p>
        </p:txBody>
      </p:sp>
      <p:sp>
        <p:nvSpPr>
          <p:cNvPr id="26" name="テキスト ボックス 25"/>
          <p:cNvSpPr txBox="1"/>
          <p:nvPr/>
        </p:nvSpPr>
        <p:spPr>
          <a:xfrm>
            <a:off x="18533475" y="20715711"/>
            <a:ext cx="1635479" cy="923330"/>
          </a:xfrm>
          <a:prstGeom prst="rect">
            <a:avLst/>
          </a:prstGeom>
          <a:solidFill>
            <a:schemeClr val="bg1"/>
          </a:solidFill>
          <a:ln>
            <a:noFill/>
          </a:ln>
        </p:spPr>
        <p:txBody>
          <a:bodyPr wrap="square" rtlCol="0">
            <a:spAutoFit/>
          </a:bodyPr>
          <a:lstStyle/>
          <a:p>
            <a:r>
              <a:rPr kumimoji="1" lang="ja-JP" altLang="en-US" sz="5400" dirty="0" smtClean="0"/>
              <a:t>図</a:t>
            </a:r>
            <a:r>
              <a:rPr kumimoji="1" lang="en-US" altLang="ja-JP" sz="5400" dirty="0" smtClean="0"/>
              <a:t>1</a:t>
            </a:r>
            <a:r>
              <a:rPr lang="en-US" altLang="ja-JP" sz="5400" dirty="0"/>
              <a:t>.</a:t>
            </a:r>
            <a:endParaRPr kumimoji="1" lang="ja-JP" altLang="en-US" sz="5400" dirty="0"/>
          </a:p>
        </p:txBody>
      </p:sp>
      <p:sp>
        <p:nvSpPr>
          <p:cNvPr id="27" name="テキスト ボックス 26"/>
          <p:cNvSpPr txBox="1"/>
          <p:nvPr/>
        </p:nvSpPr>
        <p:spPr>
          <a:xfrm>
            <a:off x="9270814" y="24853516"/>
            <a:ext cx="11196726" cy="2308324"/>
          </a:xfrm>
          <a:prstGeom prst="rect">
            <a:avLst/>
          </a:prstGeom>
          <a:noFill/>
        </p:spPr>
        <p:txBody>
          <a:bodyPr wrap="square" rtlCol="0">
            <a:spAutoFit/>
          </a:bodyPr>
          <a:lstStyle/>
          <a:p>
            <a:r>
              <a:rPr lang="ja-JP" altLang="en-US" sz="3200" dirty="0"/>
              <a:t>　</a:t>
            </a:r>
            <a:r>
              <a:rPr lang="ja-JP" altLang="en-US" sz="2800" dirty="0" smtClean="0"/>
              <a:t>　　　　　　　　　　</a:t>
            </a:r>
            <a:r>
              <a:rPr kumimoji="1" lang="ja-JP" altLang="en-US" sz="2800" dirty="0" smtClean="0"/>
              <a:t>図</a:t>
            </a:r>
            <a:r>
              <a:rPr kumimoji="1" lang="en-US" altLang="ja-JP" sz="2800" dirty="0" smtClean="0"/>
              <a:t>1.</a:t>
            </a:r>
            <a:r>
              <a:rPr lang="ja-JP" altLang="en-US" sz="2800" dirty="0" smtClean="0"/>
              <a:t>閲覧</a:t>
            </a:r>
            <a:r>
              <a:rPr lang="ja-JP" altLang="en-US" sz="2800" dirty="0"/>
              <a:t>回数</a:t>
            </a:r>
            <a:r>
              <a:rPr lang="ja-JP" altLang="en-US" sz="2800" dirty="0" smtClean="0"/>
              <a:t>のヒストグラム</a:t>
            </a:r>
            <a:endParaRPr kumimoji="1" lang="en-US" altLang="ja-JP" sz="2800" dirty="0" smtClean="0"/>
          </a:p>
          <a:p>
            <a:r>
              <a:rPr lang="en-US" altLang="ja-JP" sz="2800" dirty="0" smtClean="0"/>
              <a:t>※</a:t>
            </a:r>
            <a:r>
              <a:rPr lang="ja-JP" altLang="en-US" sz="2800" dirty="0" smtClean="0"/>
              <a:t>図</a:t>
            </a:r>
            <a:r>
              <a:rPr lang="en-US" altLang="ja-JP" sz="2800" dirty="0" smtClean="0"/>
              <a:t>1.</a:t>
            </a:r>
            <a:r>
              <a:rPr lang="ja-JP" altLang="en-US" sz="2800" dirty="0" smtClean="0"/>
              <a:t>は</a:t>
            </a:r>
            <a:endParaRPr lang="en-US" altLang="ja-JP" sz="2800" dirty="0" smtClean="0"/>
          </a:p>
          <a:p>
            <a:r>
              <a:rPr lang="en-US" altLang="ja-JP" sz="2800" dirty="0" smtClean="0">
                <a:hlinkClick r:id="rId3"/>
              </a:rPr>
              <a:t>http</a:t>
            </a:r>
            <a:r>
              <a:rPr lang="en-US" altLang="ja-JP" sz="2800" dirty="0">
                <a:hlinkClick r:id="rId3"/>
              </a:rPr>
              <a:t>://ja.wikipedia.org/wiki/%E3%83%92%E3%82%B9%E3%83%88%E3%82%B0%E3%83%A9%E3%83%A0</a:t>
            </a:r>
            <a:r>
              <a:rPr lang="ja-JP" altLang="en-US" sz="2800" dirty="0"/>
              <a:t>の</a:t>
            </a:r>
            <a:r>
              <a:rPr lang="en-US" altLang="ja-JP" sz="2800" dirty="0"/>
              <a:t>2014</a:t>
            </a:r>
            <a:r>
              <a:rPr lang="ja-JP" altLang="en-US" sz="2800" dirty="0"/>
              <a:t>年</a:t>
            </a:r>
            <a:r>
              <a:rPr lang="en-US" altLang="ja-JP" sz="2800" dirty="0"/>
              <a:t>9</a:t>
            </a:r>
            <a:r>
              <a:rPr lang="ja-JP" altLang="en-US" sz="2800" dirty="0"/>
              <a:t>月の閲覧回数をもとに作成したヒストグラムである</a:t>
            </a:r>
            <a:r>
              <a:rPr lang="ja-JP" altLang="en-US" sz="2800" dirty="0" smtClean="0"/>
              <a:t>．</a:t>
            </a:r>
            <a:endParaRPr lang="ja-JP" altLang="en-US" sz="2800" dirty="0"/>
          </a:p>
        </p:txBody>
      </p:sp>
      <p:graphicFrame>
        <p:nvGraphicFramePr>
          <p:cNvPr id="29" name="グラフ 28"/>
          <p:cNvGraphicFramePr>
            <a:graphicFrameLocks/>
          </p:cNvGraphicFramePr>
          <p:nvPr>
            <p:extLst>
              <p:ext uri="{D42A27DB-BD31-4B8C-83A1-F6EECF244321}">
                <p14:modId xmlns:p14="http://schemas.microsoft.com/office/powerpoint/2010/main" val="3225705967"/>
              </p:ext>
            </p:extLst>
          </p:nvPr>
        </p:nvGraphicFramePr>
        <p:xfrm>
          <a:off x="9228688" y="20598645"/>
          <a:ext cx="11177277" cy="4222971"/>
        </p:xfrm>
        <a:graphic>
          <a:graphicData uri="http://schemas.openxmlformats.org/drawingml/2006/chart">
            <c:chart xmlns:c="http://schemas.openxmlformats.org/drawingml/2006/chart" xmlns:r="http://schemas.openxmlformats.org/officeDocument/2006/relationships" r:id="rId4"/>
          </a:graphicData>
        </a:graphic>
      </p:graphicFrame>
      <p:sp>
        <p:nvSpPr>
          <p:cNvPr id="23" name="テキスト ボックス 22"/>
          <p:cNvSpPr txBox="1"/>
          <p:nvPr/>
        </p:nvSpPr>
        <p:spPr>
          <a:xfrm>
            <a:off x="9228688" y="20715711"/>
            <a:ext cx="889103" cy="276999"/>
          </a:xfrm>
          <a:prstGeom prst="rect">
            <a:avLst/>
          </a:prstGeom>
          <a:noFill/>
        </p:spPr>
        <p:txBody>
          <a:bodyPr wrap="square" rtlCol="0">
            <a:spAutoFit/>
          </a:bodyPr>
          <a:lstStyle/>
          <a:p>
            <a:r>
              <a:rPr kumimoji="1" lang="ja-JP" altLang="en-US" sz="1200" b="1" dirty="0" smtClean="0"/>
              <a:t>日数　</a:t>
            </a:r>
            <a:r>
              <a:rPr kumimoji="1" lang="en-US" altLang="ja-JP" sz="1200" b="1" dirty="0" smtClean="0"/>
              <a:t>(</a:t>
            </a:r>
            <a:r>
              <a:rPr kumimoji="1" lang="ja-JP" altLang="en-US" sz="1200" b="1" dirty="0" smtClean="0"/>
              <a:t>日</a:t>
            </a:r>
            <a:r>
              <a:rPr kumimoji="1" lang="en-US" altLang="ja-JP" sz="1200" b="1" dirty="0" smtClean="0"/>
              <a:t>)</a:t>
            </a:r>
            <a:endParaRPr kumimoji="1" lang="ja-JP" altLang="en-US" sz="1200" b="1" dirty="0"/>
          </a:p>
        </p:txBody>
      </p:sp>
      <p:sp>
        <p:nvSpPr>
          <p:cNvPr id="10" name="テキスト ボックス 9"/>
          <p:cNvSpPr txBox="1"/>
          <p:nvPr/>
        </p:nvSpPr>
        <p:spPr>
          <a:xfrm>
            <a:off x="14987054" y="24438017"/>
            <a:ext cx="800737" cy="276999"/>
          </a:xfrm>
          <a:prstGeom prst="rect">
            <a:avLst/>
          </a:prstGeom>
          <a:noFill/>
        </p:spPr>
        <p:txBody>
          <a:bodyPr wrap="square" rtlCol="0">
            <a:spAutoFit/>
          </a:bodyPr>
          <a:lstStyle/>
          <a:p>
            <a:r>
              <a:rPr kumimoji="1" lang="ja-JP" altLang="en-US" sz="1200" b="1" dirty="0" smtClean="0"/>
              <a:t>閲覧回数</a:t>
            </a:r>
            <a:endParaRPr kumimoji="1" lang="ja-JP" altLang="en-US" sz="1200" b="1" dirty="0"/>
          </a:p>
        </p:txBody>
      </p:sp>
      <p:grpSp>
        <p:nvGrpSpPr>
          <p:cNvPr id="30" name="グループ化 29"/>
          <p:cNvGrpSpPr/>
          <p:nvPr/>
        </p:nvGrpSpPr>
        <p:grpSpPr>
          <a:xfrm>
            <a:off x="7185506" y="12362067"/>
            <a:ext cx="13609724" cy="4764222"/>
            <a:chOff x="7185506" y="12362067"/>
            <a:chExt cx="13609724" cy="4764222"/>
          </a:xfrm>
        </p:grpSpPr>
        <p:grpSp>
          <p:nvGrpSpPr>
            <p:cNvPr id="28" name="グループ化 27"/>
            <p:cNvGrpSpPr/>
            <p:nvPr/>
          </p:nvGrpSpPr>
          <p:grpSpPr>
            <a:xfrm>
              <a:off x="7185506" y="12362067"/>
              <a:ext cx="13609724" cy="4670325"/>
              <a:chOff x="7165008" y="12462259"/>
              <a:chExt cx="12116687" cy="4770525"/>
            </a:xfrm>
          </p:grpSpPr>
          <p:sp>
            <p:nvSpPr>
              <p:cNvPr id="5" name="右矢印 4"/>
              <p:cNvSpPr/>
              <p:nvPr/>
            </p:nvSpPr>
            <p:spPr>
              <a:xfrm rot="16200000">
                <a:off x="6442851" y="14692049"/>
                <a:ext cx="2266245" cy="24764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7176104" y="16082380"/>
                <a:ext cx="4658327" cy="115040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tx1"/>
                    </a:solidFill>
                  </a:rPr>
                  <a:t>ボランティアの人々</a:t>
                </a:r>
                <a:endParaRPr kumimoji="1" lang="ja-JP" altLang="en-US" sz="3600" b="1" dirty="0">
                  <a:solidFill>
                    <a:schemeClr val="tx1"/>
                  </a:solidFill>
                </a:endParaRPr>
              </a:p>
            </p:txBody>
          </p:sp>
          <p:sp>
            <p:nvSpPr>
              <p:cNvPr id="9" name="右矢印 8"/>
              <p:cNvSpPr/>
              <p:nvPr/>
            </p:nvSpPr>
            <p:spPr>
              <a:xfrm>
                <a:off x="11928996" y="12567851"/>
                <a:ext cx="2601474" cy="34654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上下矢印 13"/>
              <p:cNvSpPr/>
              <p:nvPr/>
            </p:nvSpPr>
            <p:spPr>
              <a:xfrm flipH="1">
                <a:off x="15043338" y="13681614"/>
                <a:ext cx="313584" cy="2184118"/>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右矢印 30"/>
              <p:cNvSpPr/>
              <p:nvPr/>
            </p:nvSpPr>
            <p:spPr>
              <a:xfrm rot="10800000">
                <a:off x="11899154" y="16082378"/>
                <a:ext cx="2601475" cy="32883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角丸四角形 20"/>
              <p:cNvSpPr/>
              <p:nvPr/>
            </p:nvSpPr>
            <p:spPr>
              <a:xfrm>
                <a:off x="7165008" y="12462260"/>
                <a:ext cx="4680520" cy="1093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Wikipedia</a:t>
                </a:r>
              </a:p>
            </p:txBody>
          </p:sp>
          <p:sp>
            <p:nvSpPr>
              <p:cNvPr id="33" name="角丸四角形 32"/>
              <p:cNvSpPr/>
              <p:nvPr/>
            </p:nvSpPr>
            <p:spPr>
              <a:xfrm>
                <a:off x="14601175" y="12462259"/>
                <a:ext cx="4680520" cy="1093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smtClean="0">
                    <a:solidFill>
                      <a:schemeClr val="tx1"/>
                    </a:solidFill>
                  </a:rPr>
                  <a:t>大規模</a:t>
                </a:r>
                <a:r>
                  <a:rPr lang="ja-JP" altLang="en-US" sz="3600" b="1" dirty="0">
                    <a:solidFill>
                      <a:schemeClr val="tx1"/>
                    </a:solidFill>
                  </a:rPr>
                  <a:t>プロジェクト</a:t>
                </a:r>
                <a:endParaRPr lang="en-US" altLang="ja-JP" sz="3600" b="1" dirty="0">
                  <a:solidFill>
                    <a:schemeClr val="tx1"/>
                  </a:solidFill>
                </a:endParaRPr>
              </a:p>
            </p:txBody>
          </p:sp>
          <p:sp>
            <p:nvSpPr>
              <p:cNvPr id="34" name="角丸四角形 33"/>
              <p:cNvSpPr/>
              <p:nvPr/>
            </p:nvSpPr>
            <p:spPr>
              <a:xfrm>
                <a:off x="14570137" y="16043346"/>
                <a:ext cx="4680520" cy="1093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tx1"/>
                    </a:solidFill>
                  </a:rPr>
                  <a:t>プロジェクト</a:t>
                </a:r>
                <a:r>
                  <a:rPr lang="ja-JP" altLang="en-US" sz="3600" b="1" dirty="0" smtClean="0">
                    <a:solidFill>
                      <a:schemeClr val="tx1"/>
                    </a:solidFill>
                  </a:rPr>
                  <a:t>マネジメント</a:t>
                </a:r>
                <a:endParaRPr lang="ja-JP" altLang="en-US" sz="3600" b="1" dirty="0">
                  <a:solidFill>
                    <a:schemeClr val="tx1"/>
                  </a:solidFill>
                </a:endParaRPr>
              </a:p>
            </p:txBody>
          </p:sp>
        </p:grpSp>
        <p:sp>
          <p:nvSpPr>
            <p:cNvPr id="13" name="テキスト ボックス 12"/>
            <p:cNvSpPr txBox="1"/>
            <p:nvPr/>
          </p:nvSpPr>
          <p:spPr>
            <a:xfrm>
              <a:off x="8031494" y="14491915"/>
              <a:ext cx="2631908" cy="461665"/>
            </a:xfrm>
            <a:prstGeom prst="rect">
              <a:avLst/>
            </a:prstGeom>
            <a:noFill/>
          </p:spPr>
          <p:txBody>
            <a:bodyPr wrap="square" rtlCol="0">
              <a:spAutoFit/>
            </a:bodyPr>
            <a:lstStyle/>
            <a:p>
              <a:r>
                <a:rPr kumimoji="1" lang="ja-JP" altLang="en-US" sz="2400" dirty="0" smtClean="0"/>
                <a:t>・協力で作成される</a:t>
              </a:r>
              <a:endParaRPr kumimoji="1" lang="ja-JP" altLang="en-US" sz="2400" dirty="0"/>
            </a:p>
          </p:txBody>
        </p:sp>
        <p:sp>
          <p:nvSpPr>
            <p:cNvPr id="15" name="テキスト ボックス 14"/>
            <p:cNvSpPr txBox="1"/>
            <p:nvPr/>
          </p:nvSpPr>
          <p:spPr>
            <a:xfrm>
              <a:off x="16517251" y="14569486"/>
              <a:ext cx="2016224" cy="461665"/>
            </a:xfrm>
            <a:prstGeom prst="rect">
              <a:avLst/>
            </a:prstGeom>
            <a:noFill/>
          </p:spPr>
          <p:txBody>
            <a:bodyPr wrap="square" rtlCol="0">
              <a:spAutoFit/>
            </a:bodyPr>
            <a:lstStyle/>
            <a:p>
              <a:r>
                <a:rPr kumimoji="1" lang="ja-JP" altLang="en-US" sz="2400" dirty="0" smtClean="0"/>
                <a:t>・関係している</a:t>
              </a:r>
              <a:endParaRPr kumimoji="1" lang="ja-JP" altLang="en-US" sz="2400" dirty="0"/>
            </a:p>
          </p:txBody>
        </p:sp>
        <p:sp>
          <p:nvSpPr>
            <p:cNvPr id="16" name="テキスト ボックス 15"/>
            <p:cNvSpPr txBox="1"/>
            <p:nvPr/>
          </p:nvSpPr>
          <p:spPr>
            <a:xfrm>
              <a:off x="12573612" y="13141398"/>
              <a:ext cx="2880320" cy="461665"/>
            </a:xfrm>
            <a:prstGeom prst="rect">
              <a:avLst/>
            </a:prstGeom>
            <a:noFill/>
          </p:spPr>
          <p:txBody>
            <a:bodyPr wrap="square" rtlCol="0">
              <a:spAutoFit/>
            </a:bodyPr>
            <a:lstStyle/>
            <a:p>
              <a:r>
                <a:rPr kumimoji="1" lang="ja-JP" altLang="en-US" sz="2400" dirty="0" smtClean="0"/>
                <a:t>・大きく成長したため</a:t>
              </a:r>
              <a:endParaRPr kumimoji="1" lang="ja-JP" altLang="en-US" sz="2400" dirty="0"/>
            </a:p>
          </p:txBody>
        </p:sp>
        <p:sp>
          <p:nvSpPr>
            <p:cNvPr id="25" name="テキスト ボックス 24"/>
            <p:cNvSpPr txBox="1"/>
            <p:nvPr/>
          </p:nvSpPr>
          <p:spPr>
            <a:xfrm>
              <a:off x="12482505" y="16664624"/>
              <a:ext cx="6173484" cy="461665"/>
            </a:xfrm>
            <a:prstGeom prst="rect">
              <a:avLst/>
            </a:prstGeom>
            <a:noFill/>
          </p:spPr>
          <p:txBody>
            <a:bodyPr wrap="square" rtlCol="0">
              <a:spAutoFit/>
            </a:bodyPr>
            <a:lstStyle/>
            <a:p>
              <a:r>
                <a:rPr kumimoji="1" lang="ja-JP" altLang="en-US" sz="2400" dirty="0" smtClean="0"/>
                <a:t>・人的資源マネジメント</a:t>
              </a:r>
              <a:endParaRPr kumimoji="1" lang="ja-JP" altLang="en-US" sz="2400" dirty="0"/>
            </a:p>
          </p:txBody>
        </p:sp>
      </p:grpSp>
    </p:spTree>
    <p:extLst>
      <p:ext uri="{BB962C8B-B14F-4D97-AF65-F5344CB8AC3E}">
        <p14:creationId xmlns:p14="http://schemas.microsoft.com/office/powerpoint/2010/main" val="29074028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ユーザー定義 2">
      <a:dk1>
        <a:sysClr val="windowText" lastClr="000000"/>
      </a:dk1>
      <a:lt1>
        <a:sysClr val="window" lastClr="FFFFFF"/>
      </a:lt1>
      <a:dk2>
        <a:srgbClr val="FFFFFF"/>
      </a:dk2>
      <a:lt2>
        <a:srgbClr val="FFFFFF"/>
      </a:lt2>
      <a:accent1>
        <a:srgbClr val="5B8835"/>
      </a:accent1>
      <a:accent2>
        <a:srgbClr val="538BA2"/>
      </a:accent2>
      <a:accent3>
        <a:srgbClr val="876631"/>
      </a:accent3>
      <a:accent4>
        <a:srgbClr val="B49F42"/>
      </a:accent4>
      <a:accent5>
        <a:srgbClr val="CD5C56"/>
      </a:accent5>
      <a:accent6>
        <a:srgbClr val="AB57AF"/>
      </a:accent6>
      <a:hlink>
        <a:srgbClr val="0000FE"/>
      </a:hlink>
      <a:folHlink>
        <a:srgbClr val="8100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1119</TotalTime>
  <Words>255</Words>
  <Application>Microsoft Office PowerPoint</Application>
  <PresentationFormat>ユーザー設定</PresentationFormat>
  <Paragraphs>33</Paragraphs>
  <Slides>1</Slides>
  <Notes>0</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Office ​​テーマ</vt:lpstr>
      <vt:lpstr>Wikipedia人的資源マイニング  ＰＭコース　矢吹研究室　1142066　曽我勇貴</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Wikipedia人的資源マイニング  ＰＭコース　矢吹研究室　1142066　曽我勇貴</dc:title>
  <dc:creator>Y.SOGA</dc:creator>
  <cp:lastModifiedBy>soga</cp:lastModifiedBy>
  <cp:revision>47</cp:revision>
  <dcterms:created xsi:type="dcterms:W3CDTF">2014-10-02T06:34:26Z</dcterms:created>
  <dcterms:modified xsi:type="dcterms:W3CDTF">2014-10-16T07:14:48Z</dcterms:modified>
</cp:coreProperties>
</file>