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>
      <p:cViewPr varScale="1">
        <p:scale>
          <a:sx n="61" d="100"/>
          <a:sy n="61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B30571-C9E4-4371-82C6-0CF62AC2183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98935"/>
            <a:ext cx="8496944" cy="1470025"/>
          </a:xfrm>
        </p:spPr>
        <p:txBody>
          <a:bodyPr>
            <a:noAutofit/>
          </a:bodyPr>
          <a:lstStyle/>
          <a:p>
            <a:pPr algn="ctr"/>
            <a: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ユーザ評価データのマイニング結果に基づく</a:t>
            </a:r>
            <a:b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スマートフォンアプリの特徴分析</a:t>
            </a:r>
            <a:b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kumimoji="1" lang="ja-JP" altLang="en-US" sz="3200" b="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3848" y="4365104"/>
            <a:ext cx="5544616" cy="1371600"/>
          </a:xfrm>
        </p:spPr>
        <p:txBody>
          <a:bodyPr>
            <a:noAutofit/>
          </a:bodyPr>
          <a:lstStyle/>
          <a:p>
            <a:r>
              <a:rPr kumimoji="1" lang="ja-JP" altLang="en-US" sz="2800" b="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プロジェクトマネジメントコース</a:t>
            </a:r>
            <a:endParaRPr kumimoji="1" lang="en-US" altLang="ja-JP" sz="2800" b="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ja-JP" altLang="en-US" sz="28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矢吹</a:t>
            </a:r>
            <a:r>
              <a:rPr lang="ja-JP" altLang="en-US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研究室</a:t>
            </a:r>
            <a:endParaRPr lang="en-US" altLang="ja-JP" sz="2800" b="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0942112</a:t>
            </a:r>
            <a:r>
              <a:rPr lang="ja-JP" altLang="en-US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増田知之</a:t>
            </a:r>
            <a:endParaRPr kumimoji="1" lang="ja-JP" altLang="en-US" sz="2800" b="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393" y="332656"/>
            <a:ext cx="7467600" cy="72008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pic>
        <p:nvPicPr>
          <p:cNvPr id="5" name="図 4" descr="C:\Users\masuda\Desktop\卒業論文\IOSトップ2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52" y="1772816"/>
            <a:ext cx="4103861" cy="26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076056" y="4503277"/>
            <a:ext cx="34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図</a:t>
            </a:r>
            <a:r>
              <a:rPr kumimoji="1" lang="en-US" altLang="ja-JP" sz="1400" dirty="0" smtClean="0"/>
              <a:t>1.2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IOS </a:t>
            </a:r>
            <a:r>
              <a:rPr lang="ja-JP" altLang="en-US" sz="1400" dirty="0" smtClean="0"/>
              <a:t>トップセールアプリ第</a:t>
            </a:r>
            <a:r>
              <a:rPr lang="en-US" altLang="ja-JP" sz="1400" dirty="0"/>
              <a:t>2</a:t>
            </a:r>
            <a:r>
              <a:rPr lang="ja-JP" altLang="en-US" sz="1400" dirty="0" smtClean="0"/>
              <a:t>主成分図</a:t>
            </a:r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638459" y="1934536"/>
            <a:ext cx="3312368" cy="517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読み取れるデータ</a:t>
            </a:r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472049" y="2452134"/>
            <a:ext cx="3672408" cy="1474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000" dirty="0" smtClean="0"/>
              <a:t>+</a:t>
            </a:r>
            <a:r>
              <a:rPr kumimoji="1" lang="ja-JP" altLang="en-US" sz="2000" dirty="0" smtClean="0"/>
              <a:t>値には星</a:t>
            </a:r>
            <a:r>
              <a:rPr kumimoji="1" lang="en-US" altLang="ja-JP" sz="2000" dirty="0" smtClean="0"/>
              <a:t>3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の影響を受けているアプリが存在する．</a:t>
            </a:r>
            <a:endParaRPr kumimoji="1"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-</a:t>
            </a:r>
            <a:r>
              <a:rPr lang="ja-JP" altLang="en-US" sz="2000" dirty="0" smtClean="0"/>
              <a:t>値には星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の影響を受けているアプリが存在する．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1763688" y="3933056"/>
            <a:ext cx="1080120" cy="936104"/>
          </a:xfrm>
          <a:prstGeom prst="downArrow">
            <a:avLst>
              <a:gd name="adj1" fmla="val 60366"/>
              <a:gd name="adj2" fmla="val 3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43508" y="4876035"/>
            <a:ext cx="5796644" cy="13681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3200" dirty="0" smtClean="0"/>
              <a:t>評価</a:t>
            </a:r>
            <a:r>
              <a:rPr lang="ja-JP" altLang="ja-JP" sz="3200" dirty="0"/>
              <a:t>のゆるさ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76852" y="1113306"/>
            <a:ext cx="7855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</a:rPr>
              <a:t>第</a:t>
            </a:r>
            <a:r>
              <a:rPr lang="en-US" altLang="ja-JP" sz="2400" dirty="0">
                <a:solidFill>
                  <a:prstClr val="black"/>
                </a:solidFill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</a:rPr>
              <a:t>主成分図</a:t>
            </a:r>
            <a:r>
              <a:rPr lang="ja-JP" altLang="en-US" sz="2400" dirty="0">
                <a:solidFill>
                  <a:prstClr val="black"/>
                </a:solidFill>
              </a:rPr>
              <a:t>の詳細を以下に記載する．</a:t>
            </a:r>
          </a:p>
        </p:txBody>
      </p:sp>
    </p:spTree>
    <p:extLst>
      <p:ext uri="{BB962C8B-B14F-4D97-AF65-F5344CB8AC3E}">
        <p14:creationId xmlns:p14="http://schemas.microsoft.com/office/powerpoint/2010/main" val="3588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467600" cy="72494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656266" y="1165394"/>
            <a:ext cx="6785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図</a:t>
            </a:r>
            <a:r>
              <a:rPr lang="en-US" altLang="ja-JP" sz="2000" dirty="0" smtClean="0"/>
              <a:t>1.1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図</a:t>
            </a:r>
            <a:r>
              <a:rPr lang="en-US" altLang="ja-JP" sz="2000" dirty="0" smtClean="0"/>
              <a:t>1.2</a:t>
            </a:r>
            <a:r>
              <a:rPr lang="ja-JP" altLang="en-US" sz="2000" dirty="0" smtClean="0"/>
              <a:t>のデータから図</a:t>
            </a:r>
            <a:r>
              <a:rPr lang="en-US" altLang="ja-JP" sz="2000" dirty="0" smtClean="0"/>
              <a:t>1.3</a:t>
            </a:r>
            <a:r>
              <a:rPr lang="ja-JP" altLang="en-US" sz="2000" dirty="0" smtClean="0"/>
              <a:t>の散布図の分析結果を記載．</a:t>
            </a:r>
            <a:endParaRPr lang="ja-JP" altLang="en-US" sz="2000" dirty="0"/>
          </a:p>
        </p:txBody>
      </p:sp>
      <p:pic>
        <p:nvPicPr>
          <p:cNvPr id="4" name="図 3" descr="C:\Users\masuda\Desktop\卒業論文\IOSトップ3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34726"/>
            <a:ext cx="3877082" cy="3838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正方形/長方形 4"/>
          <p:cNvSpPr/>
          <p:nvPr/>
        </p:nvSpPr>
        <p:spPr>
          <a:xfrm>
            <a:off x="5260007" y="5342437"/>
            <a:ext cx="3116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図</a:t>
            </a:r>
            <a:r>
              <a:rPr lang="en-US" altLang="ja-JP" sz="1400" dirty="0" smtClean="0"/>
              <a:t>1.3 IOS </a:t>
            </a:r>
            <a:r>
              <a:rPr lang="ja-JP" altLang="en-US" sz="1400" dirty="0" smtClean="0"/>
              <a:t>トップセールアプリの散布図</a:t>
            </a:r>
            <a:endParaRPr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766" y="357301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　定義した軸に従い，特化しているアプリに着目する．</a:t>
            </a:r>
            <a:endParaRPr kumimoji="1" lang="ja-JP" altLang="en-US" sz="2000" dirty="0"/>
          </a:p>
        </p:txBody>
      </p:sp>
      <p:sp>
        <p:nvSpPr>
          <p:cNvPr id="11" name="角丸四角形 10"/>
          <p:cNvSpPr/>
          <p:nvPr/>
        </p:nvSpPr>
        <p:spPr>
          <a:xfrm>
            <a:off x="160750" y="2211835"/>
            <a:ext cx="4771289" cy="1242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横軸：多くの人に好かれないアプリ</a:t>
            </a:r>
          </a:p>
          <a:p>
            <a:r>
              <a:rPr lang="ja-JP" altLang="en-US" sz="2400" dirty="0"/>
              <a:t>縦軸：評価のゆるさ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04766" y="1565504"/>
            <a:ext cx="2539042" cy="6463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軸の定義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47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490066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7784" y="270892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まとめる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8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23728" y="270892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第１成分と評価の相関図・まとめる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73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21328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主成分と相関図のまとめ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本研究結果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52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考察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参考文献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467600" cy="634082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ご清聴</a:t>
            </a:r>
            <a:r>
              <a:rPr kumimoji="1" lang="ja-JP" altLang="en-US" sz="4000" dirty="0" smtClean="0"/>
              <a:t>ありがとうございました．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05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目次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研究背景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研究目的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>
                <a:latin typeface="+mj-ea"/>
                <a:ea typeface="+mj-ea"/>
              </a:rPr>
              <a:t>研究</a:t>
            </a:r>
            <a:r>
              <a:rPr lang="ja-JP" altLang="en-US" sz="4000" dirty="0" smtClean="0">
                <a:latin typeface="+mj-ea"/>
                <a:ea typeface="+mj-ea"/>
              </a:rPr>
              <a:t>方法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研究結果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本研究のまとめ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8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78296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研究背景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r>
              <a:rPr lang="ja-JP" altLang="en-US" dirty="0"/>
              <a:t>世界中でスマートフォン利用者が年々増加している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その中でも，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iOS</a:t>
            </a:r>
            <a:r>
              <a:rPr lang="ja-JP" altLang="en-US" dirty="0" smtClean="0"/>
              <a:t>の利用者が多い．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endParaRPr kumimoji="1" lang="en-US" altLang="ja-JP" sz="1600" dirty="0" smtClean="0"/>
          </a:p>
          <a:p>
            <a:pPr marL="0" indent="0" algn="r">
              <a:buNone/>
            </a:pPr>
            <a:endParaRPr lang="en-US" altLang="ja-JP" sz="1600" dirty="0"/>
          </a:p>
          <a:p>
            <a:pPr marL="0" indent="0" algn="r">
              <a:buNone/>
            </a:pPr>
            <a:r>
              <a:rPr kumimoji="1" lang="ja-JP" altLang="en-US" sz="1600" dirty="0" smtClean="0"/>
              <a:t>出典：マイナビニュース</a:t>
            </a:r>
            <a:r>
              <a:rPr kumimoji="1" lang="en-US" altLang="ja-JP" sz="1600" dirty="0" smtClean="0"/>
              <a:t>[1]</a:t>
            </a:r>
            <a:endParaRPr kumimoji="1" lang="ja-JP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12879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研究背景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643192" cy="1080120"/>
          </a:xfrm>
        </p:spPr>
        <p:txBody>
          <a:bodyPr/>
          <a:lstStyle/>
          <a:p>
            <a:r>
              <a:rPr kumimoji="1" lang="ja-JP" altLang="en-US" dirty="0" smtClean="0"/>
              <a:t>注目した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iOS</a:t>
            </a:r>
            <a:r>
              <a:rPr lang="ja-JP" altLang="en-US" dirty="0" smtClean="0"/>
              <a:t>では，</a:t>
            </a:r>
            <a:r>
              <a:rPr kumimoji="1" lang="en-US" altLang="ja-JP" dirty="0" smtClean="0"/>
              <a:t>2013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月までに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およそ</a:t>
            </a:r>
            <a:r>
              <a:rPr kumimoji="1" lang="en-US" altLang="ja-JP" sz="3200" dirty="0" smtClean="0"/>
              <a:t>195</a:t>
            </a:r>
            <a:r>
              <a:rPr kumimoji="1" lang="ja-JP" altLang="en-US" sz="3200" dirty="0" smtClean="0"/>
              <a:t>万</a:t>
            </a:r>
            <a:r>
              <a:rPr kumimoji="1" lang="ja-JP" altLang="en-US" dirty="0" smtClean="0"/>
              <a:t>ものアプリが配布されている．</a:t>
            </a:r>
            <a:r>
              <a:rPr kumimoji="1" lang="en-US" altLang="ja-JP" sz="1800" dirty="0" smtClean="0"/>
              <a:t>[2]</a:t>
            </a:r>
          </a:p>
        </p:txBody>
      </p:sp>
      <p:sp>
        <p:nvSpPr>
          <p:cNvPr id="4" name="下矢印 3"/>
          <p:cNvSpPr/>
          <p:nvPr/>
        </p:nvSpPr>
        <p:spPr>
          <a:xfrm>
            <a:off x="3347864" y="2007002"/>
            <a:ext cx="1800200" cy="989950"/>
          </a:xfrm>
          <a:prstGeom prst="downArrow">
            <a:avLst>
              <a:gd name="adj1" fmla="val 39153"/>
              <a:gd name="adj2" fmla="val 554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06896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dirty="0" smtClean="0"/>
              <a:t>それぞれのストアでランキングによって順位付けされている</a:t>
            </a:r>
            <a:r>
              <a:rPr lang="en-US" altLang="ja-JP" sz="2400" dirty="0" smtClean="0"/>
              <a:t>.</a:t>
            </a:r>
          </a:p>
          <a:p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0760" y="5295170"/>
            <a:ext cx="205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下位のアプリ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410171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上位のアプリ</a:t>
            </a:r>
            <a:endParaRPr kumimoji="1" lang="ja-JP" altLang="en-US" sz="2400" dirty="0"/>
          </a:p>
        </p:txBody>
      </p:sp>
      <p:sp>
        <p:nvSpPr>
          <p:cNvPr id="11" name="右矢印 10"/>
          <p:cNvSpPr/>
          <p:nvPr/>
        </p:nvSpPr>
        <p:spPr>
          <a:xfrm>
            <a:off x="2741268" y="3984824"/>
            <a:ext cx="2160240" cy="6954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711425" y="5178282"/>
            <a:ext cx="2160240" cy="6954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37673" y="4009378"/>
            <a:ext cx="36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ユーザに</a:t>
            </a:r>
            <a:r>
              <a:rPr lang="ja-JP" altLang="en-US" sz="3600" dirty="0" smtClean="0"/>
              <a:t>好印象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37673" y="5172060"/>
            <a:ext cx="36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ユーザに</a:t>
            </a:r>
            <a:r>
              <a:rPr lang="ja-JP" altLang="en-US" sz="3600" dirty="0" smtClean="0"/>
              <a:t>悪印象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65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研究目的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26876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dirty="0" smtClean="0"/>
              <a:t>アプリ</a:t>
            </a:r>
            <a:r>
              <a:rPr lang="ja-JP" altLang="ja-JP" sz="2400" dirty="0"/>
              <a:t>に対してユーザが付ける評価点（星の数）の分布は，アプリによってさまざまである．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9833" y="245568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4039" y="2330003"/>
            <a:ext cx="188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評価点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のみ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0866" y="2809624"/>
            <a:ext cx="238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評価点</a:t>
            </a:r>
            <a:r>
              <a:rPr lang="en-US" altLang="ja-JP" sz="2400" dirty="0"/>
              <a:t>1</a:t>
            </a:r>
            <a:r>
              <a:rPr lang="ja-JP" altLang="en-US" sz="2400" dirty="0"/>
              <a:t>・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のみ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3546231" y="2237388"/>
            <a:ext cx="1691498" cy="11704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7728" y="2560835"/>
            <a:ext cx="351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平均評価点は同じ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61162" y="3686523"/>
            <a:ext cx="642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性質は大きく異なるのではないか？</a:t>
            </a:r>
            <a:endParaRPr kumimoji="1"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809833" y="4581128"/>
            <a:ext cx="7146543" cy="2016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3600" dirty="0" smtClean="0"/>
              <a:t>ユーザの評価に基づいて</a:t>
            </a:r>
            <a:endParaRPr lang="en-US" altLang="ja-JP" sz="3600" dirty="0" smtClean="0"/>
          </a:p>
          <a:p>
            <a:pPr algn="ctr"/>
            <a:r>
              <a:rPr lang="ja-JP" altLang="ja-JP" sz="3600" dirty="0" smtClean="0"/>
              <a:t>アプリを分類することである</a:t>
            </a:r>
            <a:r>
              <a:rPr lang="ja-JP" altLang="en-US" sz="3600" dirty="0" smtClean="0"/>
              <a:t>．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8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研究方法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1102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．アプリ</a:t>
            </a:r>
            <a:r>
              <a:rPr lang="ja-JP" altLang="en-US" sz="2400" dirty="0"/>
              <a:t>の無料・有料ランキング及び評価</a:t>
            </a:r>
            <a:r>
              <a:rPr lang="ja-JP" altLang="en-US" sz="2400" dirty="0" smtClean="0"/>
              <a:t>データを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ヵ月間毎日</a:t>
            </a:r>
            <a:r>
              <a:rPr lang="en-US" altLang="ja-JP" sz="2400" dirty="0"/>
              <a:t>18</a:t>
            </a:r>
            <a:r>
              <a:rPr lang="ja-JP" altLang="en-US" sz="2400" dirty="0"/>
              <a:t>時</a:t>
            </a:r>
            <a:r>
              <a:rPr lang="ja-JP" altLang="en-US" sz="2400" dirty="0" smtClean="0"/>
              <a:t>にデータ取得．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9032" y="292494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 smtClean="0"/>
              <a:t>．取得したデータをもとに，データマイニング手法を適用する．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688" y="214750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⇒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別・階層</a:t>
            </a:r>
            <a:r>
              <a:rPr lang="ja-JP" altLang="en-US" sz="2400" dirty="0" smtClean="0"/>
              <a:t>度別にレビュー</a:t>
            </a:r>
            <a:r>
              <a:rPr lang="ja-JP" altLang="en-US" sz="2400" dirty="0"/>
              <a:t>情報</a:t>
            </a:r>
            <a:r>
              <a:rPr lang="ja-JP" altLang="en-US" sz="2400" dirty="0" smtClean="0"/>
              <a:t>を取得．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383" y="338660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⇒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というツールを利用し，主成分分析を試みる．主成分分析の際，</a:t>
            </a:r>
            <a:r>
              <a:rPr lang="ja-JP" altLang="ja-JP" sz="2400" dirty="0"/>
              <a:t>星</a:t>
            </a:r>
            <a:r>
              <a:rPr lang="en-US" altLang="ja-JP" sz="2400" dirty="0"/>
              <a:t>1</a:t>
            </a:r>
            <a:r>
              <a:rPr lang="ja-JP" altLang="ja-JP" sz="2400" dirty="0"/>
              <a:t>つの割合から星</a:t>
            </a:r>
            <a:r>
              <a:rPr lang="en-US" altLang="ja-JP" sz="2400" dirty="0"/>
              <a:t>5</a:t>
            </a:r>
            <a:r>
              <a:rPr lang="ja-JP" altLang="ja-JP" sz="2400" dirty="0"/>
              <a:t>つの割合まで，</a:t>
            </a:r>
            <a:r>
              <a:rPr lang="en-US" altLang="ja-JP" sz="2400" dirty="0"/>
              <a:t>5</a:t>
            </a:r>
            <a:r>
              <a:rPr lang="ja-JP" altLang="ja-JP" sz="2400" dirty="0"/>
              <a:t>つの数値で</a:t>
            </a:r>
            <a:r>
              <a:rPr lang="ja-JP" altLang="ja-JP" sz="2400" dirty="0" smtClean="0"/>
              <a:t>表現</a:t>
            </a:r>
            <a:r>
              <a:rPr lang="ja-JP" altLang="en-US" sz="2400" dirty="0" smtClean="0"/>
              <a:t>する．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3059832" y="4365104"/>
            <a:ext cx="2376264" cy="10801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7383" y="5445224"/>
            <a:ext cx="755100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５つの数値を割合で表現することで，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レビューの数による障壁をなくすことが可能．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3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838" y="368391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508926" y="1636555"/>
            <a:ext cx="3847050" cy="63408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86839" y="1002473"/>
            <a:ext cx="7467600" cy="63408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dirty="0"/>
          </a:p>
        </p:txBody>
      </p:sp>
      <p:sp>
        <p:nvSpPr>
          <p:cNvPr id="5" name="角丸四角形 4"/>
          <p:cNvSpPr/>
          <p:nvPr/>
        </p:nvSpPr>
        <p:spPr>
          <a:xfrm>
            <a:off x="3017123" y="1023205"/>
            <a:ext cx="2407030" cy="469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データ取集先一覧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59632" y="1495828"/>
            <a:ext cx="6310401" cy="7400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ストアのトップセール・無料・有料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ストアの有料・無料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0428" y="3272045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今回は，</a:t>
            </a:r>
            <a:r>
              <a:rPr kumimoji="1" lang="en-US" altLang="ja-JP" sz="3200" dirty="0" smtClean="0"/>
              <a:t>App</a:t>
            </a:r>
            <a:r>
              <a:rPr kumimoji="1" lang="ja-JP" altLang="en-US" sz="3200" dirty="0" smtClean="0"/>
              <a:t>ストアのトップセール</a:t>
            </a:r>
            <a:r>
              <a:rPr kumimoji="1" lang="ja-JP" altLang="en-US" sz="2400" dirty="0" smtClean="0"/>
              <a:t>について行う．</a:t>
            </a:r>
            <a:endParaRPr kumimoji="1" lang="ja-JP" altLang="en-US" sz="2400" dirty="0"/>
          </a:p>
        </p:txBody>
      </p:sp>
      <p:sp>
        <p:nvSpPr>
          <p:cNvPr id="8" name="下矢印 7"/>
          <p:cNvSpPr/>
          <p:nvPr/>
        </p:nvSpPr>
        <p:spPr>
          <a:xfrm>
            <a:off x="3707904" y="2270637"/>
            <a:ext cx="1296144" cy="1014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990638" y="4032157"/>
            <a:ext cx="2683187" cy="469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ストアのトップセール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77030" y="4501598"/>
            <a:ext cx="6310401" cy="1591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App store</a:t>
            </a:r>
            <a:r>
              <a:rPr lang="ja-JP" altLang="ja-JP" sz="2400" dirty="0"/>
              <a:t>に存在する全アプリの歴代のランキングであり，過去のダウンロード数</a:t>
            </a:r>
            <a:r>
              <a:rPr lang="ja-JP" altLang="ja-JP" sz="2400" dirty="0" smtClean="0"/>
              <a:t>が</a:t>
            </a:r>
            <a:r>
              <a:rPr lang="ja-JP" altLang="en-US" sz="2400" dirty="0" smtClean="0"/>
              <a:t>反映した</a:t>
            </a:r>
            <a:r>
              <a:rPr lang="ja-JP" altLang="en-US" sz="2400" dirty="0"/>
              <a:t>もので</a:t>
            </a:r>
            <a:r>
              <a:rPr lang="ja-JP" altLang="en-US" sz="2400" dirty="0" smtClean="0"/>
              <a:t>ある．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4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457663"/>
            <a:ext cx="7467600" cy="634082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ストアのトップセール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90128" y="65776"/>
            <a:ext cx="7467600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/>
              <a:t>研究結果</a:t>
            </a:r>
            <a:endParaRPr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80921"/>
              </p:ext>
            </p:extLst>
          </p:nvPr>
        </p:nvGraphicFramePr>
        <p:xfrm>
          <a:off x="180195" y="1738076"/>
          <a:ext cx="2988332" cy="4893945"/>
        </p:xfrm>
        <a:graphic>
          <a:graphicData uri="http://schemas.openxmlformats.org/drawingml/2006/table">
            <a:tbl>
              <a:tblPr/>
              <a:tblGrid>
                <a:gridCol w="510634"/>
                <a:gridCol w="1447239"/>
                <a:gridCol w="343486"/>
                <a:gridCol w="686973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タイトル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順位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前順位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パズル＆ドラゴンズ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チェインクロニカル◆本格シナリオ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RPG/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チェンクロ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ラブライブ！スクールアイドルフェスティバル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プロ野球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PRIDE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Clash of Clans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パズル＆ドラゴンズ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プロ野球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PRIDE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チェインクロニカル◆本格シナリオ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RPG/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チェンクロ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ドラゴンリーグ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ガンダムエリアウォーズ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0" y="1091745"/>
            <a:ext cx="349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ストアのトップセール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ランキング表（一部）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203848" y="3134554"/>
            <a:ext cx="864096" cy="1800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36762"/>
              </p:ext>
            </p:extLst>
          </p:nvPr>
        </p:nvGraphicFramePr>
        <p:xfrm>
          <a:off x="4067943" y="1738074"/>
          <a:ext cx="4104457" cy="4859280"/>
        </p:xfrm>
        <a:graphic>
          <a:graphicData uri="http://schemas.openxmlformats.org/drawingml/2006/table">
            <a:tbl>
              <a:tblPr/>
              <a:tblGrid>
                <a:gridCol w="1858191"/>
                <a:gridCol w="328722"/>
                <a:gridCol w="261760"/>
                <a:gridCol w="340896"/>
                <a:gridCol w="328722"/>
                <a:gridCol w="328722"/>
                <a:gridCol w="328722"/>
                <a:gridCol w="328722"/>
              </a:tblGrid>
              <a:tr h="4947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タイトル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星総数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星平均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星①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星②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星３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星４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星５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POP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12,380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7463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1424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1147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785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1561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77,083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34927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9530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10878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8074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13674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ガンダムエリアウォーズ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7,373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2170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922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1040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2712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ドラゴンポーカー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8,491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2085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355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501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1019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4531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三国志パズル大戦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7,099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1639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306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510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977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3667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釣りスタ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by GREE(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グリー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)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1,682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406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214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895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パチスロ交響詩篇エウレカセブン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766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13,129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2367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824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991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1869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7078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ラブライブ！スクールアイドルフェスティバル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3,879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190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340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2425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24,822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2661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883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1764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4291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15223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412,829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12549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14028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68635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119597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198020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PLAY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204,457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5869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5633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24784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56503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111678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5,652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387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1125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4067944" y="109174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表１</a:t>
            </a:r>
            <a:r>
              <a:rPr kumimoji="1" lang="en-US" altLang="ja-JP" dirty="0" smtClean="0"/>
              <a:t>.2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ストアのトップセール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レビュー表（一部）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785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5308" y="332656"/>
            <a:ext cx="7467600" cy="562074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85985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表</a:t>
            </a:r>
            <a:r>
              <a:rPr kumimoji="1" lang="en-US" altLang="ja-JP" sz="2400" dirty="0" smtClean="0"/>
              <a:t>1</a:t>
            </a:r>
            <a:r>
              <a:rPr lang="en-US" altLang="ja-JP" sz="2400" dirty="0" smtClean="0"/>
              <a:t>.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のデータをもとに割合で表現し，主成分分析を試みる．</a:t>
            </a:r>
            <a:endParaRPr kumimoji="1" lang="en-US" altLang="ja-JP" sz="2400" dirty="0" smtClean="0"/>
          </a:p>
          <a:p>
            <a:r>
              <a:rPr lang="ja-JP" altLang="en-US" sz="2400" dirty="0"/>
              <a:t>第</a:t>
            </a:r>
            <a:r>
              <a:rPr lang="en-US" altLang="ja-JP" sz="2400" dirty="0"/>
              <a:t>1</a:t>
            </a:r>
            <a:r>
              <a:rPr lang="ja-JP" altLang="en-US" sz="2400" dirty="0" smtClean="0"/>
              <a:t>主成分図の詳細を以下に記載する．</a:t>
            </a:r>
            <a:endParaRPr kumimoji="1" lang="ja-JP" altLang="en-US" sz="2400" dirty="0"/>
          </a:p>
        </p:txBody>
      </p:sp>
      <p:pic>
        <p:nvPicPr>
          <p:cNvPr id="5" name="図 4" descr="C:\Users\masuda\Desktop\卒業論文\IOSトップ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18" y="2047493"/>
            <a:ext cx="4026838" cy="24211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932040" y="4455303"/>
            <a:ext cx="369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図</a:t>
            </a:r>
            <a:r>
              <a:rPr kumimoji="1" lang="en-US" altLang="ja-JP" sz="1400" dirty="0" smtClean="0"/>
              <a:t>1.1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IOS </a:t>
            </a:r>
            <a:r>
              <a:rPr lang="ja-JP" altLang="en-US" sz="1400" dirty="0" smtClean="0"/>
              <a:t>トップセールアプリ第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主成分図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708905" y="1838962"/>
            <a:ext cx="3312368" cy="517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読み取れるデータ</a:t>
            </a:r>
            <a:endParaRPr kumimoji="1" lang="ja-JP" altLang="en-US" sz="2400" dirty="0"/>
          </a:p>
        </p:txBody>
      </p:sp>
      <p:sp>
        <p:nvSpPr>
          <p:cNvPr id="9" name="角丸四角形 8"/>
          <p:cNvSpPr/>
          <p:nvPr/>
        </p:nvSpPr>
        <p:spPr>
          <a:xfrm>
            <a:off x="527504" y="2371550"/>
            <a:ext cx="3672408" cy="1474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000" dirty="0" smtClean="0"/>
              <a:t>＋値には低評価の影響を得ているアプリが存在する．</a:t>
            </a:r>
            <a:endParaRPr kumimoji="1"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-</a:t>
            </a:r>
            <a:r>
              <a:rPr lang="ja-JP" altLang="en-US" sz="2000" dirty="0" smtClean="0"/>
              <a:t>値には高評価の影響を受けているアプリが存在する．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1763688" y="3861048"/>
            <a:ext cx="1080120" cy="1008112"/>
          </a:xfrm>
          <a:prstGeom prst="downArrow">
            <a:avLst>
              <a:gd name="adj1" fmla="val 60366"/>
              <a:gd name="adj2" fmla="val 3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43508" y="4876035"/>
            <a:ext cx="5796644" cy="13681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多くの人に好かれないアプリ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8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1740</TotalTime>
  <Words>851</Words>
  <Application>Microsoft Office PowerPoint</Application>
  <PresentationFormat>画面に合わせる (4:3)</PresentationFormat>
  <Paragraphs>283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スパイス</vt:lpstr>
      <vt:lpstr>ユーザ評価データのマイニング結果に基づく スマートフォンアプリの特徴分析 </vt:lpstr>
      <vt:lpstr>目次</vt:lpstr>
      <vt:lpstr>研究背景</vt:lpstr>
      <vt:lpstr>研究背景</vt:lpstr>
      <vt:lpstr>研究目的</vt:lpstr>
      <vt:lpstr>研究方法</vt:lpstr>
      <vt:lpstr>研究結果</vt:lpstr>
      <vt:lpstr>Appストアのトップセール</vt:lpstr>
      <vt:lpstr>研究結果</vt:lpstr>
      <vt:lpstr>研究結果</vt:lpstr>
      <vt:lpstr>研究結果</vt:lpstr>
      <vt:lpstr>研究結果</vt:lpstr>
      <vt:lpstr>研究結果</vt:lpstr>
      <vt:lpstr>研究結果</vt:lpstr>
      <vt:lpstr>本研究結果</vt:lpstr>
      <vt:lpstr>考察</vt:lpstr>
      <vt:lpstr>参考文献</vt:lpstr>
      <vt:lpstr>ご清聴ありがとうございました．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ユーザ評価データのマイニング結果に基づく スマートフォンアプリの特徴分析</dc:title>
  <dc:creator>masuda</dc:creator>
  <cp:lastModifiedBy>masuda</cp:lastModifiedBy>
  <cp:revision>31</cp:revision>
  <dcterms:created xsi:type="dcterms:W3CDTF">2014-01-28T18:07:46Z</dcterms:created>
  <dcterms:modified xsi:type="dcterms:W3CDTF">2014-01-31T06:54:02Z</dcterms:modified>
</cp:coreProperties>
</file>