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61" r:id="rId5"/>
    <p:sldId id="262" r:id="rId6"/>
    <p:sldId id="288" r:id="rId7"/>
    <p:sldId id="289" r:id="rId8"/>
    <p:sldId id="276" r:id="rId9"/>
    <p:sldId id="263" r:id="rId10"/>
    <p:sldId id="264" r:id="rId11"/>
    <p:sldId id="278" r:id="rId12"/>
    <p:sldId id="279" r:id="rId13"/>
    <p:sldId id="280" r:id="rId14"/>
    <p:sldId id="275" r:id="rId15"/>
    <p:sldId id="265" r:id="rId16"/>
    <p:sldId id="281" r:id="rId17"/>
    <p:sldId id="290" r:id="rId18"/>
    <p:sldId id="291" r:id="rId19"/>
    <p:sldId id="266" r:id="rId20"/>
    <p:sldId id="286" r:id="rId21"/>
    <p:sldId id="287" r:id="rId22"/>
    <p:sldId id="292" r:id="rId23"/>
    <p:sldId id="297" r:id="rId24"/>
    <p:sldId id="302" r:id="rId25"/>
    <p:sldId id="293" r:id="rId26"/>
    <p:sldId id="298" r:id="rId27"/>
    <p:sldId id="304" r:id="rId28"/>
    <p:sldId id="294" r:id="rId29"/>
    <p:sldId id="299" r:id="rId30"/>
    <p:sldId id="295" r:id="rId31"/>
    <p:sldId id="300" r:id="rId32"/>
    <p:sldId id="305" r:id="rId33"/>
    <p:sldId id="296" r:id="rId34"/>
    <p:sldId id="301" r:id="rId35"/>
    <p:sldId id="306" r:id="rId36"/>
    <p:sldId id="272" r:id="rId37"/>
    <p:sldId id="273" r:id="rId38"/>
    <p:sldId id="283" r:id="rId39"/>
    <p:sldId id="274" r:id="rId4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89562" autoAdjust="0"/>
  </p:normalViewPr>
  <p:slideViewPr>
    <p:cSldViewPr>
      <p:cViewPr>
        <p:scale>
          <a:sx n="80" d="100"/>
          <a:sy n="80" d="100"/>
        </p:scale>
        <p:origin x="-1116" y="-72"/>
      </p:cViewPr>
      <p:guideLst>
        <p:guide orient="horz" pos="2160"/>
        <p:guide pos="2880"/>
      </p:guideLst>
    </p:cSldViewPr>
  </p:slideViewPr>
  <p:outlineViewPr>
    <p:cViewPr>
      <p:scale>
        <a:sx n="33" d="100"/>
        <a:sy n="33" d="100"/>
      </p:scale>
      <p:origin x="0" y="1151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94C9FF-674F-4D1C-B0C1-5143D7577511}" type="datetimeFigureOut">
              <a:rPr kumimoji="1" lang="ja-JP" altLang="en-US" smtClean="0"/>
              <a:t>2014/1/31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65E3AD-7114-46EB-B6E5-0C3AF4446752}" type="slidenum">
              <a:rPr kumimoji="1" lang="ja-JP" altLang="en-US" smtClean="0"/>
              <a:t>‹#›</a:t>
            </a:fld>
            <a:endParaRPr kumimoji="1" lang="ja-JP" altLang="en-US"/>
          </a:p>
        </p:txBody>
      </p:sp>
    </p:spTree>
    <p:extLst>
      <p:ext uri="{BB962C8B-B14F-4D97-AF65-F5344CB8AC3E}">
        <p14:creationId xmlns:p14="http://schemas.microsoft.com/office/powerpoint/2010/main" val="18868020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ここでは本研究のための背景・目的・手法・</a:t>
            </a:r>
            <a:r>
              <a:rPr kumimoji="1" lang="en-US" altLang="ja-JP" dirty="0" smtClean="0"/>
              <a:t>PM</a:t>
            </a:r>
            <a:r>
              <a:rPr kumimoji="1" lang="ja-JP" altLang="en-US" dirty="0" smtClean="0"/>
              <a:t>との関連性・プロセスについて説明</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3</a:t>
            </a:fld>
            <a:endParaRPr kumimoji="1" lang="ja-JP" altLang="en-US"/>
          </a:p>
        </p:txBody>
      </p:sp>
    </p:spTree>
    <p:extLst>
      <p:ext uri="{BB962C8B-B14F-4D97-AF65-F5344CB8AC3E}">
        <p14:creationId xmlns:p14="http://schemas.microsoft.com/office/powerpoint/2010/main" val="4198805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プログラミングを入れる</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18</a:t>
            </a:fld>
            <a:endParaRPr kumimoji="1" lang="ja-JP" altLang="en-US"/>
          </a:p>
        </p:txBody>
      </p:sp>
    </p:spTree>
    <p:extLst>
      <p:ext uri="{BB962C8B-B14F-4D97-AF65-F5344CB8AC3E}">
        <p14:creationId xmlns:p14="http://schemas.microsoft.com/office/powerpoint/2010/main" val="1094748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個々のプロジェクトの</a:t>
            </a:r>
            <a:r>
              <a:rPr kumimoji="1" lang="ja-JP" altLang="ja-JP" sz="1200" kern="1200" dirty="0" smtClean="0">
                <a:solidFill>
                  <a:schemeClr val="tx1"/>
                </a:solidFill>
                <a:effectLst/>
                <a:latin typeface="+mn-lt"/>
                <a:ea typeface="+mn-ea"/>
                <a:cs typeface="+mn-cs"/>
              </a:rPr>
              <a:t>役割分担の実態を</a:t>
            </a:r>
            <a:r>
              <a:rPr kumimoji="1" lang="ja-JP" altLang="en-US" sz="1200" kern="1200" dirty="0" smtClean="0">
                <a:solidFill>
                  <a:schemeClr val="tx1"/>
                </a:solidFill>
                <a:effectLst/>
                <a:latin typeface="+mn-lt"/>
                <a:ea typeface="+mn-ea"/>
                <a:cs typeface="+mn-cs"/>
              </a:rPr>
              <a:t>明らかにできた．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次章では</a:t>
            </a:r>
            <a:r>
              <a:rPr kumimoji="1" lang="ja-JP" altLang="ja-JP" sz="1200" kern="1200" dirty="0" smtClean="0">
                <a:solidFill>
                  <a:schemeClr val="tx1"/>
                </a:solidFill>
                <a:effectLst/>
                <a:latin typeface="+mn-lt"/>
                <a:ea typeface="+mn-ea"/>
                <a:cs typeface="+mn-cs"/>
              </a:rPr>
              <a:t>総括し，結論としてまとめる．</a:t>
            </a:r>
          </a:p>
          <a:p>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33</a:t>
            </a:fld>
            <a:endParaRPr kumimoji="1" lang="ja-JP" altLang="en-US"/>
          </a:p>
        </p:txBody>
      </p:sp>
    </p:spTree>
    <p:extLst>
      <p:ext uri="{BB962C8B-B14F-4D97-AF65-F5344CB8AC3E}">
        <p14:creationId xmlns:p14="http://schemas.microsoft.com/office/powerpoint/2010/main" val="3056328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箇条書きにする</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4</a:t>
            </a:fld>
            <a:endParaRPr kumimoji="1" lang="ja-JP" altLang="en-US"/>
          </a:p>
        </p:txBody>
      </p:sp>
    </p:spTree>
    <p:extLst>
      <p:ext uri="{BB962C8B-B14F-4D97-AF65-F5344CB8AC3E}">
        <p14:creationId xmlns:p14="http://schemas.microsoft.com/office/powerpoint/2010/main" val="632564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ここではホステイングサイト・</a:t>
            </a:r>
            <a:r>
              <a:rPr kumimoji="1" lang="en-US" altLang="ja-JP" dirty="0" err="1" smtClean="0"/>
              <a:t>gitHub</a:t>
            </a:r>
            <a:r>
              <a:rPr kumimoji="1" lang="ja-JP" altLang="en-US" dirty="0" smtClean="0"/>
              <a:t>がなにかを説明</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8</a:t>
            </a:fld>
            <a:endParaRPr kumimoji="1" lang="ja-JP" altLang="en-US"/>
          </a:p>
        </p:txBody>
      </p:sp>
    </p:spTree>
    <p:extLst>
      <p:ext uri="{BB962C8B-B14F-4D97-AF65-F5344CB8AC3E}">
        <p14:creationId xmlns:p14="http://schemas.microsoft.com/office/powerpoint/2010/main" val="3893742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次章は</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10</a:t>
            </a:fld>
            <a:endParaRPr kumimoji="1" lang="ja-JP" altLang="en-US"/>
          </a:p>
        </p:txBody>
      </p:sp>
    </p:spTree>
    <p:extLst>
      <p:ext uri="{BB962C8B-B14F-4D97-AF65-F5344CB8AC3E}">
        <p14:creationId xmlns:p14="http://schemas.microsoft.com/office/powerpoint/2010/main" val="74478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ここでは</a:t>
            </a:r>
            <a:r>
              <a:rPr kumimoji="1" lang="en-US" altLang="ja-JP" dirty="0" smtClean="0"/>
              <a:t>API</a:t>
            </a:r>
            <a:r>
              <a:rPr kumimoji="1" lang="ja-JP" altLang="en-US" dirty="0" smtClean="0"/>
              <a:t>について</a:t>
            </a:r>
            <a:r>
              <a:rPr kumimoji="1" lang="ja-JP" altLang="en-US" dirty="0" err="1" smtClean="0"/>
              <a:t>や</a:t>
            </a:r>
            <a:r>
              <a:rPr kumimoji="1" lang="ja-JP" altLang="en-US" dirty="0" smtClean="0"/>
              <a:t>本研究に使用した</a:t>
            </a:r>
            <a:r>
              <a:rPr kumimoji="1" lang="en-US" altLang="ja-JP" dirty="0" smtClean="0"/>
              <a:t>API</a:t>
            </a:r>
            <a:r>
              <a:rPr kumimoji="1" lang="ja-JP" altLang="en-US" dirty="0" smtClean="0"/>
              <a:t>について説明する．</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11</a:t>
            </a:fld>
            <a:endParaRPr kumimoji="1" lang="ja-JP" altLang="en-US"/>
          </a:p>
        </p:txBody>
      </p:sp>
    </p:spTree>
    <p:extLst>
      <p:ext uri="{BB962C8B-B14F-4D97-AF65-F5344CB8AC3E}">
        <p14:creationId xmlns:p14="http://schemas.microsoft.com/office/powerpoint/2010/main" val="1149336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次章はこれらの</a:t>
            </a:r>
            <a:r>
              <a:rPr kumimoji="1" lang="en-US" altLang="ja-JP" dirty="0" smtClean="0"/>
              <a:t>API</a:t>
            </a:r>
            <a:r>
              <a:rPr kumimoji="1" lang="ja-JP" altLang="en-US" dirty="0" smtClean="0"/>
              <a:t>を使い実態調査する</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13</a:t>
            </a:fld>
            <a:endParaRPr kumimoji="1" lang="ja-JP" altLang="en-US"/>
          </a:p>
        </p:txBody>
      </p:sp>
    </p:spTree>
    <p:extLst>
      <p:ext uri="{BB962C8B-B14F-4D97-AF65-F5344CB8AC3E}">
        <p14:creationId xmlns:p14="http://schemas.microsoft.com/office/powerpoint/2010/main" val="40384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この章</a:t>
            </a:r>
            <a:r>
              <a:rPr kumimoji="1" lang="ja-JP" altLang="en-US" smtClean="0"/>
              <a:t>では実際に役割分担を調査した結果をまとめる</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14</a:t>
            </a:fld>
            <a:endParaRPr kumimoji="1" lang="ja-JP" altLang="en-US"/>
          </a:p>
        </p:txBody>
      </p:sp>
    </p:spTree>
    <p:extLst>
      <p:ext uri="{BB962C8B-B14F-4D97-AF65-F5344CB8AC3E}">
        <p14:creationId xmlns:p14="http://schemas.microsoft.com/office/powerpoint/2010/main" val="3362344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プログラミングを入れる</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16</a:t>
            </a:fld>
            <a:endParaRPr kumimoji="1" lang="ja-JP" altLang="en-US"/>
          </a:p>
        </p:txBody>
      </p:sp>
    </p:spTree>
    <p:extLst>
      <p:ext uri="{BB962C8B-B14F-4D97-AF65-F5344CB8AC3E}">
        <p14:creationId xmlns:p14="http://schemas.microsoft.com/office/powerpoint/2010/main" val="1094748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プログラミングを入れる</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17</a:t>
            </a:fld>
            <a:endParaRPr kumimoji="1" lang="ja-JP" altLang="en-US"/>
          </a:p>
        </p:txBody>
      </p:sp>
    </p:spTree>
    <p:extLst>
      <p:ext uri="{BB962C8B-B14F-4D97-AF65-F5344CB8AC3E}">
        <p14:creationId xmlns:p14="http://schemas.microsoft.com/office/powerpoint/2010/main" val="1094748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2014/1/31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2014/1/31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2014/1/31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2014/1/31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E90ED720-0104-4369-84BC-D37694168613}" type="datetimeFigureOut">
              <a:rPr kumimoji="1" lang="ja-JP" altLang="en-US" smtClean="0"/>
              <a:t>2014/1/31</a:t>
            </a:fld>
            <a:endParaRPr kumimoji="1" lang="ja-JP" altLang="en-US"/>
          </a:p>
        </p:txBody>
      </p:sp>
      <p:sp>
        <p:nvSpPr>
          <p:cNvPr id="8" name="Slide Number Placeholder 7"/>
          <p:cNvSpPr>
            <a:spLocks noGrp="1"/>
          </p:cNvSpPr>
          <p:nvPr>
            <p:ph type="sldNum" sz="quarter" idx="11"/>
          </p:nvPr>
        </p:nvSpPr>
        <p:spPr/>
        <p:txBody>
          <a:bodyPr/>
          <a:lstStyle/>
          <a:p>
            <a:fld id="{D2D8002D-B5B0-4BAC-B1F6-782DDCCE6D9C}" type="slidenum">
              <a:rPr kumimoji="1" lang="ja-JP" altLang="en-US" smtClean="0"/>
              <a:t>‹#›</a:t>
            </a:fld>
            <a:endParaRPr kumimoji="1" lang="ja-JP" altLang="en-US"/>
          </a:p>
        </p:txBody>
      </p:sp>
      <p:sp>
        <p:nvSpPr>
          <p:cNvPr id="9" name="Footer Placeholder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2014/1/31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ja-JP" altLang="en-US" smtClean="0"/>
              <a:t>マスター テキストの書式設定</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90ED720-0104-4369-84BC-D37694168613}" type="datetimeFigureOut">
              <a:rPr kumimoji="1" lang="ja-JP" altLang="en-US" smtClean="0"/>
              <a:t>2014/1/31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E90ED720-0104-4369-84BC-D37694168613}" type="datetimeFigureOut">
              <a:rPr kumimoji="1" lang="ja-JP" altLang="en-US" smtClean="0"/>
              <a:t>2014/1/31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ED720-0104-4369-84BC-D37694168613}" type="datetimeFigureOut">
              <a:rPr kumimoji="1" lang="ja-JP" altLang="en-US" smtClean="0"/>
              <a:t>2014/1/31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2014/1/31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8" name="Title 7"/>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2014/1/31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2D8002D-B5B0-4BAC-B1F6-782DDCCE6D9C}" type="slidenum">
              <a:rPr kumimoji="1" lang="ja-JP" altLang="en-US" smtClean="0"/>
              <a:t>‹#›</a:t>
            </a:fld>
            <a:endParaRPr kumimoji="1" lang="ja-JP" alt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ja-JP" altLang="en-US" smtClean="0"/>
              <a:t>マスター タイトルの書式設定</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E90ED720-0104-4369-84BC-D37694168613}" type="datetimeFigureOut">
              <a:rPr kumimoji="1" lang="ja-JP" altLang="en-US" smtClean="0"/>
              <a:t>2014/1/31</a:t>
            </a:fld>
            <a:endParaRPr kumimoji="1" lang="ja-JP" alt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D2D8002D-B5B0-4BAC-B1F6-782DDCCE6D9C}" type="slidenum">
              <a:rPr kumimoji="1" lang="ja-JP" altLang="en-US" smtClean="0"/>
              <a:t>‹#›</a:t>
            </a:fld>
            <a:endParaRPr kumimoji="1" lang="ja-JP" alt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340769"/>
            <a:ext cx="8062664" cy="2259682"/>
          </a:xfrm>
        </p:spPr>
        <p:txBody>
          <a:bodyPr>
            <a:normAutofit fontScale="90000"/>
          </a:bodyPr>
          <a:lstStyle/>
          <a:p>
            <a:r>
              <a:rPr lang="ja-JP" altLang="ja-JP" sz="4400" dirty="0"/>
              <a:t>オープンソースソフトウェア開発における役割分担の実態調査</a:t>
            </a:r>
            <a:br>
              <a:rPr lang="ja-JP" altLang="ja-JP" sz="4400" dirty="0"/>
            </a:br>
            <a:r>
              <a:rPr lang="en-US" altLang="ja-JP" sz="4400" dirty="0"/>
              <a:t>Division of the roles in open source software development</a:t>
            </a:r>
            <a:r>
              <a:rPr lang="ja-JP" altLang="ja-JP" dirty="0"/>
              <a:t/>
            </a:r>
            <a:br>
              <a:rPr lang="ja-JP" altLang="ja-JP" dirty="0"/>
            </a:br>
            <a:endParaRPr kumimoji="1" lang="ja-JP" altLang="en-US" dirty="0"/>
          </a:p>
        </p:txBody>
      </p:sp>
      <p:sp>
        <p:nvSpPr>
          <p:cNvPr id="3" name="サブタイトル 2"/>
          <p:cNvSpPr>
            <a:spLocks noGrp="1"/>
          </p:cNvSpPr>
          <p:nvPr>
            <p:ph type="subTitle" idx="1"/>
          </p:nvPr>
        </p:nvSpPr>
        <p:spPr/>
        <p:txBody>
          <a:bodyPr>
            <a:noAutofit/>
          </a:bodyPr>
          <a:lstStyle/>
          <a:p>
            <a:r>
              <a:rPr lang="ja-JP" altLang="ja-JP" sz="2400" dirty="0" smtClean="0">
                <a:solidFill>
                  <a:schemeClr val="tx1"/>
                </a:solidFill>
              </a:rPr>
              <a:t>プロジェクトマネジメントコース矢吹研究室</a:t>
            </a:r>
            <a:endParaRPr lang="ja-JP" altLang="ja-JP" sz="2400" dirty="0">
              <a:solidFill>
                <a:schemeClr val="tx1"/>
              </a:solidFill>
            </a:endParaRPr>
          </a:p>
          <a:p>
            <a:r>
              <a:rPr lang="en-US" altLang="ja-JP" sz="2400" dirty="0">
                <a:solidFill>
                  <a:schemeClr val="tx1"/>
                </a:solidFill>
              </a:rPr>
              <a:t>1042067 </a:t>
            </a:r>
            <a:r>
              <a:rPr lang="ja-JP" altLang="ja-JP" sz="2400" dirty="0">
                <a:solidFill>
                  <a:schemeClr val="tx1"/>
                </a:solidFill>
              </a:rPr>
              <a:t>関口元基</a:t>
            </a:r>
            <a:endParaRPr kumimoji="1" lang="ja-JP" altLang="en-US" sz="2400" dirty="0">
              <a:solidFill>
                <a:schemeClr val="tx1"/>
              </a:solidFill>
            </a:endParaRPr>
          </a:p>
        </p:txBody>
      </p:sp>
    </p:spTree>
    <p:extLst>
      <p:ext uri="{BB962C8B-B14F-4D97-AF65-F5344CB8AC3E}">
        <p14:creationId xmlns:p14="http://schemas.microsoft.com/office/powerpoint/2010/main" val="3498542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en-US" altLang="ja-JP" dirty="0" smtClean="0"/>
              <a:t>2.2 </a:t>
            </a:r>
            <a:r>
              <a:rPr lang="en-US" altLang="ja-JP" dirty="0" err="1" smtClean="0"/>
              <a:t>GitHub</a:t>
            </a:r>
            <a:r>
              <a:rPr kumimoji="1" lang="ja-JP" altLang="en-US" dirty="0" smtClean="0"/>
              <a:t>とは</a:t>
            </a:r>
            <a:endParaRPr kumimoji="1" lang="ja-JP" altLang="en-US" dirty="0"/>
          </a:p>
        </p:txBody>
      </p:sp>
      <p:sp>
        <p:nvSpPr>
          <p:cNvPr id="4" name="タイトル 3"/>
          <p:cNvSpPr txBox="1">
            <a:spLocks/>
          </p:cNvSpPr>
          <p:nvPr/>
        </p:nvSpPr>
        <p:spPr>
          <a:xfrm>
            <a:off x="6300192" y="404664"/>
            <a:ext cx="2664296" cy="456007"/>
          </a:xfrm>
          <a:prstGeom prst="rect">
            <a:avLst/>
          </a:prstGeom>
        </p:spPr>
        <p:txBody>
          <a:bodyPr vert="horz" lIns="91440" tIns="45720" rIns="91440" bIns="45720" rtlCol="0" anchor="b">
            <a:norm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r>
              <a:rPr lang="en-US" altLang="ja-JP" sz="1800" u="sng" dirty="0" smtClean="0"/>
              <a:t>2.</a:t>
            </a:r>
            <a:r>
              <a:rPr lang="ja-JP" altLang="en-US" sz="1800" u="sng" dirty="0" smtClean="0"/>
              <a:t>ホスティングサイトとは</a:t>
            </a:r>
            <a:endParaRPr lang="ja-JP" altLang="en-US" sz="1800" u="sng" dirty="0"/>
          </a:p>
        </p:txBody>
      </p:sp>
    </p:spTree>
    <p:extLst>
      <p:ext uri="{BB962C8B-B14F-4D97-AF65-F5344CB8AC3E}">
        <p14:creationId xmlns:p14="http://schemas.microsoft.com/office/powerpoint/2010/main" val="116416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8" y="0"/>
            <a:ext cx="5791200" cy="1371600"/>
          </a:xfrm>
        </p:spPr>
        <p:txBody>
          <a:bodyPr/>
          <a:lstStyle/>
          <a:p>
            <a:r>
              <a:rPr kumimoji="1" lang="en-US" altLang="ja-JP" u="sng" dirty="0" smtClean="0"/>
              <a:t>3.API</a:t>
            </a:r>
            <a:endParaRPr kumimoji="1" lang="ja-JP" altLang="en-US" u="sng" dirty="0"/>
          </a:p>
        </p:txBody>
      </p:sp>
    </p:spTree>
    <p:extLst>
      <p:ext uri="{BB962C8B-B14F-4D97-AF65-F5344CB8AC3E}">
        <p14:creationId xmlns:p14="http://schemas.microsoft.com/office/powerpoint/2010/main" val="1250391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lang="en-US" altLang="ja-JP" dirty="0" smtClean="0"/>
              <a:t>3.1 API</a:t>
            </a:r>
            <a:r>
              <a:rPr lang="ja-JP" altLang="en-US" dirty="0" smtClean="0"/>
              <a:t>について</a:t>
            </a:r>
            <a:endParaRPr lang="en-US" altLang="ja-JP" dirty="0" smtClean="0"/>
          </a:p>
          <a:p>
            <a:endParaRPr kumimoji="1" lang="en-US" altLang="ja-JP" dirty="0"/>
          </a:p>
          <a:p>
            <a:r>
              <a:rPr kumimoji="1" lang="en-US" altLang="ja-JP" dirty="0" smtClean="0"/>
              <a:t>3.2 API</a:t>
            </a:r>
            <a:r>
              <a:rPr kumimoji="1" lang="ja-JP" altLang="en-US" dirty="0" smtClean="0"/>
              <a:t>を公開するメリットデメリット</a:t>
            </a:r>
            <a:endParaRPr kumimoji="1" lang="en-US" altLang="ja-JP" dirty="0" smtClean="0"/>
          </a:p>
          <a:p>
            <a:endParaRPr lang="en-US" altLang="ja-JP" dirty="0"/>
          </a:p>
          <a:p>
            <a:r>
              <a:rPr kumimoji="1" lang="en-US" altLang="ja-JP" dirty="0" smtClean="0"/>
              <a:t>3.3 </a:t>
            </a:r>
            <a:r>
              <a:rPr kumimoji="1" lang="ja-JP" altLang="en-US" dirty="0" smtClean="0"/>
              <a:t>現在公開されている主流な</a:t>
            </a:r>
            <a:r>
              <a:rPr kumimoji="1" lang="en-US" altLang="ja-JP" dirty="0" smtClean="0"/>
              <a:t>API</a:t>
            </a:r>
            <a:endParaRPr kumimoji="1" lang="ja-JP" altLang="en-US" dirty="0"/>
          </a:p>
        </p:txBody>
      </p:sp>
    </p:spTree>
    <p:extLst>
      <p:ext uri="{BB962C8B-B14F-4D97-AF65-F5344CB8AC3E}">
        <p14:creationId xmlns:p14="http://schemas.microsoft.com/office/powerpoint/2010/main" val="429432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95536" y="692696"/>
            <a:ext cx="7620000" cy="4373563"/>
          </a:xfrm>
        </p:spPr>
        <p:txBody>
          <a:bodyPr/>
          <a:lstStyle/>
          <a:p>
            <a:r>
              <a:rPr lang="en-US" altLang="ja-JP" dirty="0" smtClean="0"/>
              <a:t>3.4 </a:t>
            </a:r>
            <a:r>
              <a:rPr lang="en-US" altLang="ja-JP" dirty="0" err="1" smtClean="0"/>
              <a:t>G</a:t>
            </a:r>
            <a:r>
              <a:rPr kumimoji="1" lang="en-US" altLang="ja-JP" dirty="0" err="1" smtClean="0"/>
              <a:t>itHub</a:t>
            </a:r>
            <a:r>
              <a:rPr kumimoji="1" lang="ja-JP" altLang="en-US" dirty="0" smtClean="0"/>
              <a:t>の</a:t>
            </a:r>
            <a:r>
              <a:rPr kumimoji="1" lang="en-US" altLang="ja-JP" dirty="0" smtClean="0"/>
              <a:t>API</a:t>
            </a:r>
          </a:p>
          <a:p>
            <a:endParaRPr lang="en-US" altLang="ja-JP" dirty="0"/>
          </a:p>
          <a:p>
            <a:r>
              <a:rPr lang="ja-JP" altLang="en-US" sz="1600" b="0" dirty="0" smtClean="0"/>
              <a:t>本研究で使用する</a:t>
            </a:r>
            <a:r>
              <a:rPr lang="en-US" altLang="ja-JP" sz="1600" b="0" dirty="0" smtClean="0"/>
              <a:t>API</a:t>
            </a:r>
            <a:r>
              <a:rPr lang="ja-JP" altLang="en-US" sz="1600" b="0" dirty="0" smtClean="0"/>
              <a:t>のイベント</a:t>
            </a:r>
            <a:r>
              <a:rPr lang="en-US" altLang="ja-JP" sz="1600" b="0" dirty="0" smtClean="0"/>
              <a:t>11</a:t>
            </a:r>
            <a:r>
              <a:rPr lang="ja-JP" altLang="en-US" sz="1600" b="0" dirty="0" smtClean="0"/>
              <a:t>種</a:t>
            </a:r>
            <a:endParaRPr lang="en-US" altLang="ja-JP" sz="1600" b="0" dirty="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835027587"/>
              </p:ext>
            </p:extLst>
          </p:nvPr>
        </p:nvGraphicFramePr>
        <p:xfrm>
          <a:off x="539552" y="2276871"/>
          <a:ext cx="7704856" cy="4104454"/>
        </p:xfrm>
        <a:graphic>
          <a:graphicData uri="http://schemas.openxmlformats.org/drawingml/2006/table">
            <a:tbl>
              <a:tblPr firstRow="1" firstCol="1" bandRow="1">
                <a:tableStyleId>{5C22544A-7EE6-4342-B048-85BDC9FD1C3A}</a:tableStyleId>
              </a:tblPr>
              <a:tblGrid>
                <a:gridCol w="1822823"/>
                <a:gridCol w="5882033"/>
              </a:tblGrid>
              <a:tr h="202229">
                <a:tc>
                  <a:txBody>
                    <a:bodyPr/>
                    <a:lstStyle/>
                    <a:p>
                      <a:pPr algn="just">
                        <a:spcAft>
                          <a:spcPts val="0"/>
                        </a:spcAft>
                      </a:pPr>
                      <a:r>
                        <a:rPr lang="ja-JP" sz="1050" kern="100" dirty="0">
                          <a:effectLst/>
                        </a:rPr>
                        <a:t>イベント名</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ja-JP" sz="1050" kern="100">
                          <a:effectLst/>
                        </a:rPr>
                        <a:t>意味</a:t>
                      </a:r>
                      <a:endParaRPr lang="ja-JP" sz="1050" kern="100">
                        <a:effectLst/>
                        <a:latin typeface="Century"/>
                        <a:ea typeface="ＭＳ 明朝"/>
                        <a:cs typeface="Times New Roman"/>
                      </a:endParaRPr>
                    </a:p>
                  </a:txBody>
                  <a:tcPr marL="68580" marR="68580" marT="0" marB="0"/>
                </a:tc>
              </a:tr>
              <a:tr h="390034">
                <a:tc>
                  <a:txBody>
                    <a:bodyPr/>
                    <a:lstStyle/>
                    <a:p>
                      <a:pPr algn="just">
                        <a:spcAft>
                          <a:spcPts val="0"/>
                        </a:spcAft>
                      </a:pPr>
                      <a:r>
                        <a:rPr lang="en-US" sz="1050" kern="100">
                          <a:effectLst/>
                        </a:rPr>
                        <a:t>CommitCommentEvent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ja-JP" sz="1050" kern="100">
                          <a:effectLst/>
                        </a:rPr>
                        <a:t>コミットにコメントを行ったイベント．</a:t>
                      </a:r>
                      <a:endParaRPr lang="ja-JP" sz="1050" kern="100">
                        <a:effectLst/>
                        <a:latin typeface="Century"/>
                        <a:ea typeface="ＭＳ 明朝"/>
                        <a:cs typeface="Times New Roman"/>
                      </a:endParaRPr>
                    </a:p>
                  </a:txBody>
                  <a:tcPr marL="68580" marR="68580" marT="0" marB="0"/>
                </a:tc>
              </a:tr>
              <a:tr h="390034">
                <a:tc>
                  <a:txBody>
                    <a:bodyPr/>
                    <a:lstStyle/>
                    <a:p>
                      <a:pPr algn="just">
                        <a:spcAft>
                          <a:spcPts val="0"/>
                        </a:spcAft>
                      </a:pPr>
                      <a:r>
                        <a:rPr lang="en-US" sz="1050" kern="100">
                          <a:effectLst/>
                        </a:rPr>
                        <a:t>CreateEvent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ja-JP" sz="1050" kern="100" dirty="0">
                          <a:effectLst/>
                        </a:rPr>
                        <a:t>イベントオブジェクトを行ったイベント．待機関数で実行したプログラムを待機させたという活動のログ．</a:t>
                      </a:r>
                      <a:endParaRPr lang="ja-JP" sz="1050" kern="100" dirty="0">
                        <a:effectLst/>
                        <a:latin typeface="Century"/>
                        <a:ea typeface="ＭＳ 明朝"/>
                        <a:cs typeface="Times New Roman"/>
                      </a:endParaRPr>
                    </a:p>
                  </a:txBody>
                  <a:tcPr marL="68580" marR="68580" marT="0" marB="0"/>
                </a:tc>
              </a:tr>
              <a:tr h="390034">
                <a:tc>
                  <a:txBody>
                    <a:bodyPr/>
                    <a:lstStyle/>
                    <a:p>
                      <a:pPr algn="just">
                        <a:spcAft>
                          <a:spcPts val="0"/>
                        </a:spcAft>
                      </a:pPr>
                      <a:r>
                        <a:rPr lang="en-US" sz="1050" kern="100">
                          <a:effectLst/>
                        </a:rPr>
                        <a:t>DeleteEvent </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ja-JP" sz="1050" kern="100">
                          <a:effectLst/>
                        </a:rPr>
                        <a:t>デリートを行ったイベント．プロジェクトで行われていたイベントを削除したという活動のログ．</a:t>
                      </a:r>
                      <a:endParaRPr lang="ja-JP" sz="1050" kern="100">
                        <a:effectLst/>
                        <a:latin typeface="Century"/>
                        <a:ea typeface="ＭＳ 明朝"/>
                        <a:cs typeface="Times New Roman"/>
                      </a:endParaRPr>
                    </a:p>
                  </a:txBody>
                  <a:tcPr marL="68580" marR="68580" marT="0" marB="0"/>
                </a:tc>
              </a:tr>
              <a:tr h="390034">
                <a:tc>
                  <a:txBody>
                    <a:bodyPr/>
                    <a:lstStyle/>
                    <a:p>
                      <a:pPr algn="just">
                        <a:spcAft>
                          <a:spcPts val="0"/>
                        </a:spcAft>
                      </a:pPr>
                      <a:r>
                        <a:rPr lang="en-US" sz="1050" kern="100">
                          <a:effectLst/>
                        </a:rPr>
                        <a:t>IssueCommentEvent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Issues</a:t>
                      </a:r>
                      <a:r>
                        <a:rPr lang="ja-JP" sz="1050" kern="100">
                          <a:effectLst/>
                        </a:rPr>
                        <a:t>にコメントを行ったイベント．プロジェクトメンバに限らず，第三者も</a:t>
                      </a:r>
                      <a:r>
                        <a:rPr lang="en-US" sz="1050" kern="100">
                          <a:effectLst/>
                        </a:rPr>
                        <a:t>Issues</a:t>
                      </a:r>
                      <a:r>
                        <a:rPr lang="ja-JP" sz="1050" kern="100">
                          <a:effectLst/>
                        </a:rPr>
                        <a:t>にコメントしたという活動のログ．</a:t>
                      </a:r>
                      <a:endParaRPr lang="ja-JP" sz="1050" kern="100">
                        <a:effectLst/>
                        <a:latin typeface="Century"/>
                        <a:ea typeface="ＭＳ 明朝"/>
                        <a:cs typeface="Times New Roman"/>
                      </a:endParaRPr>
                    </a:p>
                  </a:txBody>
                  <a:tcPr marL="68580" marR="68580" marT="0" marB="0"/>
                </a:tc>
              </a:tr>
              <a:tr h="390034">
                <a:tc>
                  <a:txBody>
                    <a:bodyPr/>
                    <a:lstStyle/>
                    <a:p>
                      <a:pPr algn="just">
                        <a:spcAft>
                          <a:spcPts val="0"/>
                        </a:spcAft>
                      </a:pPr>
                      <a:r>
                        <a:rPr lang="en-US" sz="1050" kern="100">
                          <a:effectLst/>
                        </a:rPr>
                        <a:t>IssuesEvent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Issues</a:t>
                      </a:r>
                      <a:r>
                        <a:rPr lang="ja-JP" sz="1050" kern="100">
                          <a:effectLst/>
                        </a:rPr>
                        <a:t>を行ったイベント．プロジェクトメンバに限らず，第三者も</a:t>
                      </a:r>
                      <a:r>
                        <a:rPr lang="en-US" sz="1050" kern="100">
                          <a:effectLst/>
                        </a:rPr>
                        <a:t>Issues</a:t>
                      </a:r>
                      <a:r>
                        <a:rPr lang="ja-JP" sz="1050" kern="100">
                          <a:effectLst/>
                        </a:rPr>
                        <a:t>を発行したという活動のログ．</a:t>
                      </a:r>
                      <a:endParaRPr lang="ja-JP" sz="1050" kern="100">
                        <a:effectLst/>
                        <a:latin typeface="Century"/>
                        <a:ea typeface="ＭＳ 明朝"/>
                        <a:cs typeface="Times New Roman"/>
                      </a:endParaRPr>
                    </a:p>
                  </a:txBody>
                  <a:tcPr marL="68580" marR="68580" marT="0" marB="0"/>
                </a:tc>
              </a:tr>
              <a:tr h="202229">
                <a:tc>
                  <a:txBody>
                    <a:bodyPr/>
                    <a:lstStyle/>
                    <a:p>
                      <a:pPr algn="just">
                        <a:spcAft>
                          <a:spcPts val="0"/>
                        </a:spcAft>
                      </a:pPr>
                      <a:r>
                        <a:rPr lang="en-US" sz="1050" kern="100">
                          <a:effectLst/>
                        </a:rPr>
                        <a:t>PullRequestEvent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ja-JP" sz="1050" kern="100">
                          <a:effectLst/>
                        </a:rPr>
                        <a:t>プルリクエストを行ったイベント．管理者に更新を依頼する活動のログ．</a:t>
                      </a:r>
                      <a:endParaRPr lang="ja-JP" sz="1050" kern="100">
                        <a:effectLst/>
                        <a:latin typeface="Century"/>
                        <a:ea typeface="ＭＳ 明朝"/>
                        <a:cs typeface="Times New Roman"/>
                      </a:endParaRPr>
                    </a:p>
                  </a:txBody>
                  <a:tcPr marL="68580" marR="68580" marT="0" marB="0"/>
                </a:tc>
              </a:tr>
              <a:tr h="390034">
                <a:tc>
                  <a:txBody>
                    <a:bodyPr/>
                    <a:lstStyle/>
                    <a:p>
                      <a:pPr algn="just">
                        <a:spcAft>
                          <a:spcPts val="0"/>
                        </a:spcAft>
                      </a:pPr>
                      <a:r>
                        <a:rPr lang="en-US" sz="1050" kern="100">
                          <a:effectLst/>
                        </a:rPr>
                        <a:t>PullRequestReviewCommentEvent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ja-JP" sz="1050" kern="100">
                          <a:effectLst/>
                        </a:rPr>
                        <a:t>プルリクエストにコメントを行ったイベント．管理者がプルリクエストにコメントをした活動のログ．</a:t>
                      </a:r>
                      <a:endParaRPr lang="ja-JP" sz="1050" kern="100">
                        <a:effectLst/>
                        <a:latin typeface="Century"/>
                        <a:ea typeface="ＭＳ 明朝"/>
                        <a:cs typeface="Times New Roman"/>
                      </a:endParaRPr>
                    </a:p>
                  </a:txBody>
                  <a:tcPr marL="68580" marR="68580" marT="0" marB="0"/>
                </a:tc>
              </a:tr>
              <a:tr h="202229">
                <a:tc>
                  <a:txBody>
                    <a:bodyPr/>
                    <a:lstStyle/>
                    <a:p>
                      <a:pPr algn="just">
                        <a:spcAft>
                          <a:spcPts val="0"/>
                        </a:spcAft>
                      </a:pPr>
                      <a:r>
                        <a:rPr lang="en-US" sz="1050" kern="100">
                          <a:effectLst/>
                        </a:rPr>
                        <a:t>PushEvent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ja-JP" sz="1050" kern="100">
                          <a:effectLst/>
                        </a:rPr>
                        <a:t>プッシュを行ったイベント．変更履歴をアップロードした活動のログ．</a:t>
                      </a:r>
                      <a:endParaRPr lang="ja-JP" sz="1050" kern="100">
                        <a:effectLst/>
                        <a:latin typeface="Century"/>
                        <a:ea typeface="ＭＳ 明朝"/>
                        <a:cs typeface="Times New Roman"/>
                      </a:endParaRPr>
                    </a:p>
                  </a:txBody>
                  <a:tcPr marL="68580" marR="68580" marT="0" marB="0"/>
                </a:tc>
              </a:tr>
              <a:tr h="390034">
                <a:tc>
                  <a:txBody>
                    <a:bodyPr/>
                    <a:lstStyle/>
                    <a:p>
                      <a:pPr algn="just">
                        <a:spcAft>
                          <a:spcPts val="0"/>
                        </a:spcAft>
                      </a:pPr>
                      <a:r>
                        <a:rPr lang="en-US" sz="1050" kern="100">
                          <a:effectLst/>
                        </a:rPr>
                        <a:t>WatchEvent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ja-JP" sz="1050" kern="100">
                          <a:effectLst/>
                        </a:rPr>
                        <a:t>スター（お気に入り）をしたイベント．自分が気になっているリポジトリにスターを付けたという活動のログ．</a:t>
                      </a:r>
                      <a:endParaRPr lang="ja-JP" sz="1050" kern="100">
                        <a:effectLst/>
                        <a:latin typeface="Century"/>
                        <a:ea typeface="ＭＳ 明朝"/>
                        <a:cs typeface="Times New Roman"/>
                      </a:endParaRPr>
                    </a:p>
                  </a:txBody>
                  <a:tcPr marL="68580" marR="68580" marT="0" marB="0"/>
                </a:tc>
              </a:tr>
              <a:tr h="390034">
                <a:tc>
                  <a:txBody>
                    <a:bodyPr/>
                    <a:lstStyle/>
                    <a:p>
                      <a:pPr algn="just">
                        <a:spcAft>
                          <a:spcPts val="0"/>
                        </a:spcAft>
                      </a:pPr>
                      <a:r>
                        <a:rPr lang="en-US" sz="1050" kern="100">
                          <a:effectLst/>
                        </a:rPr>
                        <a:t>ForkEvent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ja-JP" sz="1050" kern="100" dirty="0">
                          <a:effectLst/>
                        </a:rPr>
                        <a:t>フォークを行ったイベント．自分のアカウント内に既存のリポジトリの複製をつくったという活動のログ．</a:t>
                      </a:r>
                      <a:endParaRPr lang="ja-JP" sz="1050" kern="100" dirty="0">
                        <a:effectLst/>
                        <a:latin typeface="Century"/>
                        <a:ea typeface="ＭＳ 明朝"/>
                        <a:cs typeface="Times New Roman"/>
                      </a:endParaRPr>
                    </a:p>
                  </a:txBody>
                  <a:tcPr marL="68580" marR="68580" marT="0" marB="0"/>
                </a:tc>
              </a:tr>
              <a:tr h="377495">
                <a:tc>
                  <a:txBody>
                    <a:bodyPr/>
                    <a:lstStyle/>
                    <a:p>
                      <a:pPr algn="just">
                        <a:spcAft>
                          <a:spcPts val="0"/>
                        </a:spcAft>
                      </a:pPr>
                      <a:r>
                        <a:rPr lang="en-US" sz="1050" kern="100">
                          <a:effectLst/>
                        </a:rPr>
                        <a:t>GollumEvent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Wiki</a:t>
                      </a:r>
                      <a:r>
                        <a:rPr lang="ja-JP" sz="1050" kern="100" dirty="0">
                          <a:effectLst/>
                        </a:rPr>
                        <a:t>を作成したイベント．プロジェクトの</a:t>
                      </a:r>
                      <a:r>
                        <a:rPr lang="en-US" sz="1050" kern="100" dirty="0">
                          <a:effectLst/>
                        </a:rPr>
                        <a:t>Wiki</a:t>
                      </a:r>
                      <a:r>
                        <a:rPr lang="ja-JP" sz="1050" kern="100" dirty="0">
                          <a:effectLst/>
                        </a:rPr>
                        <a:t>を作成，更新したという活動のログ．</a:t>
                      </a:r>
                      <a:endParaRPr lang="ja-JP" sz="1050" kern="100" dirty="0">
                        <a:effectLst/>
                        <a:latin typeface="Century"/>
                        <a:ea typeface="ＭＳ 明朝"/>
                        <a:cs typeface="Times New Roman"/>
                      </a:endParaRPr>
                    </a:p>
                  </a:txBody>
                  <a:tcPr marL="68580" marR="68580" marT="0" marB="0"/>
                </a:tc>
              </a:tr>
            </a:tbl>
          </a:graphicData>
        </a:graphic>
      </p:graphicFrame>
    </p:spTree>
    <p:extLst>
      <p:ext uri="{BB962C8B-B14F-4D97-AF65-F5344CB8AC3E}">
        <p14:creationId xmlns:p14="http://schemas.microsoft.com/office/powerpoint/2010/main" val="1076364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u="sng" dirty="0"/>
              <a:t>4</a:t>
            </a:r>
            <a:r>
              <a:rPr kumimoji="1" lang="en-US" altLang="ja-JP" u="sng" dirty="0" smtClean="0"/>
              <a:t>.</a:t>
            </a:r>
            <a:r>
              <a:rPr kumimoji="1" lang="ja-JP" altLang="en-US" u="sng" dirty="0" smtClean="0"/>
              <a:t>実態調査</a:t>
            </a:r>
            <a:endParaRPr kumimoji="1" lang="ja-JP" altLang="en-US" u="sng" dirty="0"/>
          </a:p>
        </p:txBody>
      </p:sp>
    </p:spTree>
    <p:extLst>
      <p:ext uri="{BB962C8B-B14F-4D97-AF65-F5344CB8AC3E}">
        <p14:creationId xmlns:p14="http://schemas.microsoft.com/office/powerpoint/2010/main" val="3963743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en-US" altLang="ja-JP" dirty="0" smtClean="0"/>
              <a:t>4.1 </a:t>
            </a:r>
            <a:r>
              <a:rPr lang="ja-JP" altLang="en-US" dirty="0" smtClean="0"/>
              <a:t>手法</a:t>
            </a:r>
            <a:endParaRPr lang="en-US" altLang="ja-JP" dirty="0" smtClean="0"/>
          </a:p>
          <a:p>
            <a:r>
              <a:rPr lang="ja-JP" altLang="en-US" sz="1400" b="0" dirty="0"/>
              <a:t>以下の手法を用いる．</a:t>
            </a:r>
          </a:p>
          <a:p>
            <a:r>
              <a:rPr lang="ja-JP" altLang="en-US" sz="1600" b="0" dirty="0" smtClean="0"/>
              <a:t>①</a:t>
            </a:r>
            <a:r>
              <a:rPr lang="en-US" altLang="ja-JP" sz="1600" b="0" dirty="0" smtClean="0"/>
              <a:t>API</a:t>
            </a:r>
            <a:r>
              <a:rPr lang="ja-JP" altLang="en-US" sz="1600" b="0" dirty="0"/>
              <a:t>を使用し，</a:t>
            </a:r>
            <a:r>
              <a:rPr lang="en-US" altLang="ja-JP" sz="1600" b="0" dirty="0" err="1"/>
              <a:t>GitHub</a:t>
            </a:r>
            <a:r>
              <a:rPr lang="ja-JP" altLang="en-US" sz="1600" b="0" dirty="0"/>
              <a:t>上で行われているプロジェクトメンバ全員の活動ログを収集する．</a:t>
            </a:r>
          </a:p>
          <a:p>
            <a:r>
              <a:rPr lang="ja-JP" altLang="en-US" sz="1600" b="0" dirty="0" smtClean="0"/>
              <a:t>②各イベント</a:t>
            </a:r>
            <a:r>
              <a:rPr lang="ja-JP" altLang="en-US" sz="1600" b="0" dirty="0"/>
              <a:t>が何回行われているかの活動ログを，プロジェクトメンバごとの一覧表にまとめる．</a:t>
            </a:r>
          </a:p>
          <a:p>
            <a:r>
              <a:rPr lang="ja-JP" altLang="en-US" sz="1600" b="0" dirty="0" smtClean="0"/>
              <a:t>③②</a:t>
            </a:r>
            <a:r>
              <a:rPr lang="ja-JP" altLang="en-US" sz="1600" b="0" dirty="0"/>
              <a:t>で得られた一覧表のデータを主成分分析し，結果を解釈する．</a:t>
            </a:r>
          </a:p>
          <a:p>
            <a:endParaRPr lang="en-US" altLang="ja-JP" dirty="0" smtClean="0"/>
          </a:p>
          <a:p>
            <a:r>
              <a:rPr kumimoji="1" lang="en-US" altLang="ja-JP" dirty="0" smtClean="0"/>
              <a:t>4.2 </a:t>
            </a:r>
            <a:r>
              <a:rPr kumimoji="1" lang="ja-JP" altLang="en-US" dirty="0" smtClean="0"/>
              <a:t>対象</a:t>
            </a:r>
            <a:endParaRPr kumimoji="1" lang="en-US" altLang="ja-JP" dirty="0" smtClean="0"/>
          </a:p>
          <a:p>
            <a:r>
              <a:rPr lang="ja-JP" altLang="en-US" sz="1600" b="0" dirty="0"/>
              <a:t>以下の</a:t>
            </a:r>
            <a:r>
              <a:rPr lang="en-US" altLang="ja-JP" sz="1600" b="0" dirty="0" smtClean="0"/>
              <a:t>6</a:t>
            </a:r>
            <a:r>
              <a:rPr lang="ja-JP" altLang="en-US" sz="1600" b="0" dirty="0" err="1" smtClean="0"/>
              <a:t>つの</a:t>
            </a:r>
            <a:r>
              <a:rPr lang="ja-JP" altLang="en-US" sz="1600" b="0" dirty="0" smtClean="0"/>
              <a:t>プロジェクト</a:t>
            </a:r>
            <a:endParaRPr kumimoji="1" lang="ja-JP" altLang="en-US" sz="1600" b="0"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sp>
        <p:nvSpPr>
          <p:cNvPr id="5" name="タイトル 4"/>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302074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4.3 </a:t>
            </a:r>
            <a:r>
              <a:rPr lang="ja-JP" altLang="en-US" dirty="0" smtClean="0"/>
              <a:t>活動ログの収集</a:t>
            </a:r>
            <a:endParaRPr lang="en-US" altLang="ja-JP" dirty="0" smtClean="0"/>
          </a:p>
          <a:p>
            <a:r>
              <a:rPr lang="en-US" altLang="ja-JP" dirty="0" smtClean="0"/>
              <a:t>4.3.1 </a:t>
            </a:r>
            <a:r>
              <a:rPr lang="ja-JP" altLang="en-US" dirty="0" smtClean="0"/>
              <a:t>使用したツール</a:t>
            </a:r>
            <a:endParaRPr lang="en-US" altLang="ja-JP" dirty="0" smtClean="0"/>
          </a:p>
          <a:p>
            <a:endParaRPr lang="en-US" altLang="ja-JP" dirty="0" smtClean="0"/>
          </a:p>
          <a:p>
            <a:endParaRPr lang="en-US" altLang="ja-JP" dirty="0" smtClean="0"/>
          </a:p>
          <a:p>
            <a:endParaRPr lang="en-US" altLang="ja-JP" dirty="0" smtClean="0"/>
          </a:p>
          <a:p>
            <a:endParaRPr lang="en-US" altLang="ja-JP" dirty="0"/>
          </a:p>
          <a:p>
            <a:r>
              <a:rPr lang="ja-JP" altLang="en-US" dirty="0" smtClean="0"/>
              <a:t>プログラミン</a:t>
            </a:r>
            <a:r>
              <a:rPr lang="ja-JP" altLang="en-US" dirty="0" err="1" smtClean="0"/>
              <a:t>ぐを</a:t>
            </a:r>
            <a:r>
              <a:rPr lang="ja-JP" altLang="en-US" dirty="0" smtClean="0"/>
              <a:t>入れる</a:t>
            </a:r>
            <a:endParaRPr lang="en-US" altLang="ja-JP" dirty="0" smtClean="0"/>
          </a:p>
          <a:p>
            <a:endParaRPr kumimoji="1" lang="en-US" altLang="ja-JP" dirty="0"/>
          </a:p>
          <a:p>
            <a:endParaRPr kumimoji="1" lang="ja-JP" altLang="en-US"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spTree>
    <p:extLst>
      <p:ext uri="{BB962C8B-B14F-4D97-AF65-F5344CB8AC3E}">
        <p14:creationId xmlns:p14="http://schemas.microsoft.com/office/powerpoint/2010/main" val="2751023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4.4 </a:t>
            </a:r>
            <a:r>
              <a:rPr lang="ja-JP" altLang="en-US" dirty="0" smtClean="0"/>
              <a:t>活動ログの</a:t>
            </a:r>
            <a:r>
              <a:rPr lang="ja-JP" altLang="en-US" dirty="0"/>
              <a:t>分析</a:t>
            </a:r>
            <a:endParaRPr lang="en-US" altLang="ja-JP" dirty="0" smtClean="0"/>
          </a:p>
          <a:p>
            <a:r>
              <a:rPr lang="en-US" altLang="ja-JP" dirty="0" smtClean="0"/>
              <a:t>4.4.1 </a:t>
            </a:r>
            <a:r>
              <a:rPr lang="ja-JP" altLang="en-US" dirty="0" smtClean="0"/>
              <a:t>使用したツール</a:t>
            </a:r>
            <a:endParaRPr lang="en-US" altLang="ja-JP" dirty="0" smtClean="0"/>
          </a:p>
          <a:p>
            <a:r>
              <a:rPr lang="en-US" altLang="ja-JP" dirty="0" smtClean="0"/>
              <a:t>R</a:t>
            </a:r>
            <a:r>
              <a:rPr lang="ja-JP" altLang="en-US" dirty="0" smtClean="0"/>
              <a:t>とは</a:t>
            </a:r>
            <a:endParaRPr lang="en-US" altLang="ja-JP" dirty="0" smtClean="0"/>
          </a:p>
          <a:p>
            <a:r>
              <a:rPr lang="ja-JP" altLang="en-US" dirty="0"/>
              <a:t>主成分</a:t>
            </a:r>
            <a:r>
              <a:rPr lang="ja-JP" altLang="en-US" dirty="0" smtClean="0"/>
              <a:t>分析とは</a:t>
            </a:r>
            <a:endParaRPr lang="en-US" altLang="ja-JP" dirty="0" smtClean="0"/>
          </a:p>
          <a:p>
            <a:endParaRPr lang="en-US" altLang="ja-JP" dirty="0" smtClean="0"/>
          </a:p>
          <a:p>
            <a:endParaRPr lang="en-US" altLang="ja-JP" dirty="0" smtClean="0"/>
          </a:p>
          <a:p>
            <a:endParaRPr lang="en-US" altLang="ja-JP" dirty="0"/>
          </a:p>
          <a:p>
            <a:r>
              <a:rPr lang="ja-JP" altLang="en-US" dirty="0" smtClean="0"/>
              <a:t>プログラミン</a:t>
            </a:r>
            <a:r>
              <a:rPr lang="ja-JP" altLang="en-US" dirty="0" err="1" smtClean="0"/>
              <a:t>ぐを</a:t>
            </a:r>
            <a:r>
              <a:rPr lang="ja-JP" altLang="en-US" dirty="0" smtClean="0"/>
              <a:t>入れる</a:t>
            </a:r>
            <a:endParaRPr lang="en-US" altLang="ja-JP" dirty="0" smtClean="0"/>
          </a:p>
          <a:p>
            <a:endParaRPr kumimoji="1" lang="en-US" altLang="ja-JP" dirty="0"/>
          </a:p>
          <a:p>
            <a:endParaRPr kumimoji="1" lang="ja-JP" altLang="en-US"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spTree>
    <p:extLst>
      <p:ext uri="{BB962C8B-B14F-4D97-AF65-F5344CB8AC3E}">
        <p14:creationId xmlns:p14="http://schemas.microsoft.com/office/powerpoint/2010/main" val="2191434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4.5 </a:t>
            </a:r>
            <a:r>
              <a:rPr lang="ja-JP" altLang="en-US" dirty="0" smtClean="0"/>
              <a:t>活動ログの解釈</a:t>
            </a:r>
            <a:endParaRPr lang="en-US" altLang="ja-JP" dirty="0" smtClean="0"/>
          </a:p>
          <a:p>
            <a:r>
              <a:rPr lang="ja-JP" altLang="en-US" dirty="0"/>
              <a:t>・</a:t>
            </a:r>
            <a:r>
              <a:rPr lang="ja-JP" altLang="en-US" dirty="0" smtClean="0"/>
              <a:t>解釈</a:t>
            </a:r>
            <a:r>
              <a:rPr lang="ja-JP" altLang="en-US" dirty="0"/>
              <a:t>の仕方</a:t>
            </a:r>
            <a:endParaRPr lang="en-US" altLang="ja-JP" dirty="0" smtClean="0"/>
          </a:p>
          <a:p>
            <a:endParaRPr lang="en-US" altLang="ja-JP" dirty="0" smtClean="0"/>
          </a:p>
          <a:p>
            <a:endParaRPr lang="en-US" altLang="ja-JP" dirty="0"/>
          </a:p>
          <a:p>
            <a:r>
              <a:rPr kumimoji="1" lang="ja-JP" altLang="en-US" dirty="0" smtClean="0"/>
              <a:t>・英字記号の説明</a:t>
            </a:r>
            <a:endParaRPr kumimoji="1" lang="en-US" altLang="ja-JP" dirty="0" smtClean="0"/>
          </a:p>
          <a:p>
            <a:endParaRPr kumimoji="1" lang="en-US" altLang="ja-JP" dirty="0"/>
          </a:p>
          <a:p>
            <a:endParaRPr kumimoji="1" lang="ja-JP" altLang="en-US"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897192130"/>
              </p:ext>
            </p:extLst>
          </p:nvPr>
        </p:nvGraphicFramePr>
        <p:xfrm>
          <a:off x="611560" y="3933056"/>
          <a:ext cx="4248472" cy="2736303"/>
        </p:xfrm>
        <a:graphic>
          <a:graphicData uri="http://schemas.openxmlformats.org/drawingml/2006/table">
            <a:tbl>
              <a:tblPr firstRow="1" firstCol="1" bandRow="1">
                <a:tableStyleId>{5C22544A-7EE6-4342-B048-85BDC9FD1C3A}</a:tableStyleId>
              </a:tblPr>
              <a:tblGrid>
                <a:gridCol w="3451128"/>
                <a:gridCol w="797344"/>
              </a:tblGrid>
              <a:tr h="212666">
                <a:tc>
                  <a:txBody>
                    <a:bodyPr/>
                    <a:lstStyle/>
                    <a:p>
                      <a:pPr algn="just">
                        <a:spcAft>
                          <a:spcPts val="0"/>
                        </a:spcAft>
                      </a:pPr>
                      <a:r>
                        <a:rPr lang="ja-JP" sz="1050" kern="100" dirty="0">
                          <a:effectLst/>
                        </a:rPr>
                        <a:t>イベント名</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ja-JP" sz="1050" kern="100">
                          <a:effectLst/>
                        </a:rPr>
                        <a:t>記号</a:t>
                      </a:r>
                      <a:endParaRPr lang="ja-JP" sz="1050" kern="100">
                        <a:effectLst/>
                        <a:latin typeface="Century"/>
                        <a:ea typeface="ＭＳ 明朝"/>
                        <a:cs typeface="Times New Roman"/>
                      </a:endParaRPr>
                    </a:p>
                  </a:txBody>
                  <a:tcPr marL="68580" marR="68580" marT="0" marB="0"/>
                </a:tc>
              </a:tr>
              <a:tr h="212666">
                <a:tc>
                  <a:txBody>
                    <a:bodyPr/>
                    <a:lstStyle/>
                    <a:p>
                      <a:pPr algn="just">
                        <a:spcAft>
                          <a:spcPts val="0"/>
                        </a:spcAft>
                      </a:pPr>
                      <a:r>
                        <a:rPr lang="en-US" sz="1050" kern="100">
                          <a:effectLst/>
                        </a:rPr>
                        <a:t>CommitCommentEvent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a</a:t>
                      </a:r>
                      <a:endParaRPr lang="ja-JP" sz="1050" kern="100">
                        <a:effectLst/>
                        <a:latin typeface="Century"/>
                        <a:ea typeface="ＭＳ 明朝"/>
                        <a:cs typeface="Times New Roman"/>
                      </a:endParaRPr>
                    </a:p>
                  </a:txBody>
                  <a:tcPr marL="68580" marR="68580" marT="0" marB="0"/>
                </a:tc>
              </a:tr>
              <a:tr h="212666">
                <a:tc>
                  <a:txBody>
                    <a:bodyPr/>
                    <a:lstStyle/>
                    <a:p>
                      <a:pPr algn="just">
                        <a:spcAft>
                          <a:spcPts val="0"/>
                        </a:spcAft>
                      </a:pPr>
                      <a:r>
                        <a:rPr lang="en-US" sz="1050" kern="100">
                          <a:effectLst/>
                        </a:rPr>
                        <a:t>CreateEvent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b</a:t>
                      </a:r>
                      <a:endParaRPr lang="ja-JP" sz="1050" kern="100" dirty="0">
                        <a:effectLst/>
                        <a:latin typeface="Century"/>
                        <a:ea typeface="ＭＳ 明朝"/>
                        <a:cs typeface="Times New Roman"/>
                      </a:endParaRPr>
                    </a:p>
                  </a:txBody>
                  <a:tcPr marL="68580" marR="68580" marT="0" marB="0"/>
                </a:tc>
              </a:tr>
              <a:tr h="212666">
                <a:tc>
                  <a:txBody>
                    <a:bodyPr/>
                    <a:lstStyle/>
                    <a:p>
                      <a:pPr algn="just">
                        <a:spcAft>
                          <a:spcPts val="0"/>
                        </a:spcAft>
                      </a:pPr>
                      <a:r>
                        <a:rPr lang="en-US" sz="1050" kern="100">
                          <a:effectLst/>
                        </a:rPr>
                        <a:t>DeleteEvent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c</a:t>
                      </a:r>
                      <a:endParaRPr lang="ja-JP" sz="1050" kern="100">
                        <a:effectLst/>
                        <a:latin typeface="Century"/>
                        <a:ea typeface="ＭＳ 明朝"/>
                        <a:cs typeface="Times New Roman"/>
                      </a:endParaRPr>
                    </a:p>
                  </a:txBody>
                  <a:tcPr marL="68580" marR="68580" marT="0" marB="0"/>
                </a:tc>
              </a:tr>
              <a:tr h="212666">
                <a:tc>
                  <a:txBody>
                    <a:bodyPr/>
                    <a:lstStyle/>
                    <a:p>
                      <a:pPr algn="just">
                        <a:spcAft>
                          <a:spcPts val="0"/>
                        </a:spcAft>
                      </a:pPr>
                      <a:r>
                        <a:rPr lang="en-US" sz="1050" kern="100">
                          <a:effectLst/>
                        </a:rPr>
                        <a:t>IssueCommentEvent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d</a:t>
                      </a:r>
                      <a:endParaRPr lang="ja-JP" sz="1050" kern="100">
                        <a:effectLst/>
                        <a:latin typeface="Century"/>
                        <a:ea typeface="ＭＳ 明朝"/>
                        <a:cs typeface="Times New Roman"/>
                      </a:endParaRPr>
                    </a:p>
                  </a:txBody>
                  <a:tcPr marL="68580" marR="68580" marT="0" marB="0"/>
                </a:tc>
              </a:tr>
              <a:tr h="212666">
                <a:tc>
                  <a:txBody>
                    <a:bodyPr/>
                    <a:lstStyle/>
                    <a:p>
                      <a:pPr algn="just">
                        <a:spcAft>
                          <a:spcPts val="0"/>
                        </a:spcAft>
                      </a:pPr>
                      <a:r>
                        <a:rPr lang="en-US" sz="1050" kern="100">
                          <a:effectLst/>
                        </a:rPr>
                        <a:t>IssuesEvent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e</a:t>
                      </a:r>
                      <a:endParaRPr lang="ja-JP" sz="1050" kern="100">
                        <a:effectLst/>
                        <a:latin typeface="Century"/>
                        <a:ea typeface="ＭＳ 明朝"/>
                        <a:cs typeface="Times New Roman"/>
                      </a:endParaRPr>
                    </a:p>
                  </a:txBody>
                  <a:tcPr marL="68580" marR="68580" marT="0" marB="0"/>
                </a:tc>
              </a:tr>
              <a:tr h="212666">
                <a:tc>
                  <a:txBody>
                    <a:bodyPr/>
                    <a:lstStyle/>
                    <a:p>
                      <a:pPr algn="just">
                        <a:spcAft>
                          <a:spcPts val="0"/>
                        </a:spcAft>
                      </a:pPr>
                      <a:r>
                        <a:rPr lang="en-US" sz="1050" kern="100">
                          <a:effectLst/>
                        </a:rPr>
                        <a:t>PullRequestEvent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f</a:t>
                      </a:r>
                      <a:endParaRPr lang="ja-JP" sz="1050" kern="100">
                        <a:effectLst/>
                        <a:latin typeface="Century"/>
                        <a:ea typeface="ＭＳ 明朝"/>
                        <a:cs typeface="Times New Roman"/>
                      </a:endParaRPr>
                    </a:p>
                  </a:txBody>
                  <a:tcPr marL="68580" marR="68580" marT="0" marB="0"/>
                </a:tc>
              </a:tr>
              <a:tr h="396977">
                <a:tc>
                  <a:txBody>
                    <a:bodyPr/>
                    <a:lstStyle/>
                    <a:p>
                      <a:pPr algn="just">
                        <a:spcAft>
                          <a:spcPts val="0"/>
                        </a:spcAft>
                      </a:pPr>
                      <a:r>
                        <a:rPr lang="en-US" sz="1050" kern="100">
                          <a:effectLst/>
                        </a:rPr>
                        <a:t>PullRequestReviewCommentEvent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g</a:t>
                      </a:r>
                      <a:endParaRPr lang="ja-JP" sz="1050" kern="100">
                        <a:effectLst/>
                        <a:latin typeface="Century"/>
                        <a:ea typeface="ＭＳ 明朝"/>
                        <a:cs typeface="Times New Roman"/>
                      </a:endParaRPr>
                    </a:p>
                  </a:txBody>
                  <a:tcPr marL="68580" marR="68580" marT="0" marB="0"/>
                </a:tc>
              </a:tr>
              <a:tr h="212666">
                <a:tc>
                  <a:txBody>
                    <a:bodyPr/>
                    <a:lstStyle/>
                    <a:p>
                      <a:pPr algn="just">
                        <a:spcAft>
                          <a:spcPts val="0"/>
                        </a:spcAft>
                      </a:pPr>
                      <a:r>
                        <a:rPr lang="en-US" sz="1050" kern="100">
                          <a:effectLst/>
                        </a:rPr>
                        <a:t>PushEvent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h</a:t>
                      </a:r>
                      <a:endParaRPr lang="ja-JP" sz="1050" kern="100">
                        <a:effectLst/>
                        <a:latin typeface="Century"/>
                        <a:ea typeface="ＭＳ 明朝"/>
                        <a:cs typeface="Times New Roman"/>
                      </a:endParaRPr>
                    </a:p>
                  </a:txBody>
                  <a:tcPr marL="68580" marR="68580" marT="0" marB="0"/>
                </a:tc>
              </a:tr>
              <a:tr h="212666">
                <a:tc>
                  <a:txBody>
                    <a:bodyPr/>
                    <a:lstStyle/>
                    <a:p>
                      <a:pPr algn="just">
                        <a:spcAft>
                          <a:spcPts val="0"/>
                        </a:spcAft>
                      </a:pPr>
                      <a:r>
                        <a:rPr lang="en-US" sz="1050" kern="100">
                          <a:effectLst/>
                        </a:rPr>
                        <a:t>WatchEvent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a:t>
                      </a:r>
                      <a:endParaRPr lang="ja-JP" sz="1050" kern="100">
                        <a:effectLst/>
                        <a:latin typeface="Century"/>
                        <a:ea typeface="ＭＳ 明朝"/>
                        <a:cs typeface="Times New Roman"/>
                      </a:endParaRPr>
                    </a:p>
                  </a:txBody>
                  <a:tcPr marL="68580" marR="68580" marT="0" marB="0"/>
                </a:tc>
              </a:tr>
              <a:tr h="212666">
                <a:tc>
                  <a:txBody>
                    <a:bodyPr/>
                    <a:lstStyle/>
                    <a:p>
                      <a:pPr algn="just">
                        <a:spcAft>
                          <a:spcPts val="0"/>
                        </a:spcAft>
                      </a:pPr>
                      <a:r>
                        <a:rPr lang="en-US" sz="1050" kern="100">
                          <a:effectLst/>
                        </a:rPr>
                        <a:t>ForkEvent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j</a:t>
                      </a:r>
                      <a:endParaRPr lang="ja-JP" sz="1050" kern="100">
                        <a:effectLst/>
                        <a:latin typeface="Century"/>
                        <a:ea typeface="ＭＳ 明朝"/>
                        <a:cs typeface="Times New Roman"/>
                      </a:endParaRPr>
                    </a:p>
                  </a:txBody>
                  <a:tcPr marL="68580" marR="68580" marT="0" marB="0"/>
                </a:tc>
              </a:tr>
              <a:tr h="212666">
                <a:tc>
                  <a:txBody>
                    <a:bodyPr/>
                    <a:lstStyle/>
                    <a:p>
                      <a:pPr algn="just">
                        <a:spcAft>
                          <a:spcPts val="0"/>
                        </a:spcAft>
                      </a:pPr>
                      <a:r>
                        <a:rPr lang="en-US" sz="1050" kern="100">
                          <a:effectLst/>
                        </a:rPr>
                        <a:t>GollumEvent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k</a:t>
                      </a:r>
                      <a:endParaRPr lang="ja-JP" sz="1050" kern="100" dirty="0">
                        <a:effectLst/>
                        <a:latin typeface="Century"/>
                        <a:ea typeface="ＭＳ 明朝"/>
                        <a:cs typeface="Times New Roman"/>
                      </a:endParaRPr>
                    </a:p>
                  </a:txBody>
                  <a:tcPr marL="68580" marR="68580" marT="0" marB="0"/>
                </a:tc>
              </a:tr>
            </a:tbl>
          </a:graphicData>
        </a:graphic>
      </p:graphicFrame>
    </p:spTree>
    <p:extLst>
      <p:ext uri="{BB962C8B-B14F-4D97-AF65-F5344CB8AC3E}">
        <p14:creationId xmlns:p14="http://schemas.microsoft.com/office/powerpoint/2010/main" val="1874091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4199" y="99747"/>
            <a:ext cx="7620000" cy="4373563"/>
          </a:xfrm>
        </p:spPr>
        <p:txBody>
          <a:bodyPr/>
          <a:lstStyle/>
          <a:p>
            <a:r>
              <a:rPr kumimoji="1" lang="en-US" altLang="ja-JP" dirty="0" smtClean="0"/>
              <a:t>4.5.1 </a:t>
            </a:r>
            <a:r>
              <a:rPr lang="en-US" altLang="ja-JP" dirty="0" err="1" smtClean="0"/>
              <a:t>L</a:t>
            </a:r>
            <a:r>
              <a:rPr kumimoji="1" lang="en-US" altLang="ja-JP" dirty="0" err="1" smtClean="0"/>
              <a:t>eranBoost</a:t>
            </a:r>
            <a:endParaRPr kumimoji="1" lang="en-US" altLang="ja-JP" dirty="0" smtClean="0"/>
          </a:p>
          <a:p>
            <a:endParaRPr lang="en-US" altLang="ja-JP" sz="1800" dirty="0"/>
          </a:p>
          <a:p>
            <a:r>
              <a:rPr lang="ja-JP" altLang="en-US" sz="1800" b="0" dirty="0" smtClean="0"/>
              <a:t>概要：</a:t>
            </a:r>
            <a:endParaRPr lang="en-US" altLang="ja-JP" sz="1800" b="0" dirty="0" smtClean="0"/>
          </a:p>
          <a:p>
            <a:r>
              <a:rPr kumimoji="1" lang="ja-JP" altLang="en-US" sz="1800" b="0" dirty="0" smtClean="0"/>
              <a:t>メンバ数：</a:t>
            </a:r>
            <a:endParaRPr kumimoji="1" lang="en-US" altLang="ja-JP" sz="1800" b="0" dirty="0" smtClean="0"/>
          </a:p>
          <a:p>
            <a:r>
              <a:rPr kumimoji="1" lang="ja-JP" altLang="en-US" sz="1800" b="0" dirty="0" smtClean="0"/>
              <a:t>収集結果：</a:t>
            </a:r>
            <a:endParaRPr kumimoji="1" lang="ja-JP" altLang="en-US" sz="1800" b="0"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272151092"/>
              </p:ext>
            </p:extLst>
          </p:nvPr>
        </p:nvGraphicFramePr>
        <p:xfrm>
          <a:off x="179512" y="2998568"/>
          <a:ext cx="8568951" cy="2734687"/>
        </p:xfrm>
        <a:graphic>
          <a:graphicData uri="http://schemas.openxmlformats.org/drawingml/2006/table">
            <a:tbl>
              <a:tblPr firstRow="1" firstCol="1" bandRow="1">
                <a:tableStyleId>{5C22544A-7EE6-4342-B048-85BDC9FD1C3A}</a:tableStyleId>
              </a:tblPr>
              <a:tblGrid>
                <a:gridCol w="1964167"/>
                <a:gridCol w="496439"/>
                <a:gridCol w="625944"/>
                <a:gridCol w="539605"/>
                <a:gridCol w="561191"/>
                <a:gridCol w="625944"/>
                <a:gridCol w="561191"/>
                <a:gridCol w="690697"/>
                <a:gridCol w="518021"/>
                <a:gridCol w="647528"/>
                <a:gridCol w="755449"/>
                <a:gridCol w="582775"/>
              </a:tblGrid>
              <a:tr h="347630">
                <a:tc>
                  <a:txBody>
                    <a:bodyPr/>
                    <a:lstStyle/>
                    <a:p>
                      <a:pPr algn="just">
                        <a:spcAft>
                          <a:spcPts val="0"/>
                        </a:spcAft>
                      </a:pPr>
                      <a:r>
                        <a:rPr lang="en-US" sz="1050" kern="100" dirty="0">
                          <a:effectLst/>
                        </a:rPr>
                        <a:t>Name</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b</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c</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d</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f</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g</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h</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j</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k</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guille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97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48</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39</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648907">
                <a:tc>
                  <a:txBody>
                    <a:bodyPr/>
                    <a:lstStyle/>
                    <a:p>
                      <a:pPr algn="just">
                        <a:spcAft>
                          <a:spcPts val="0"/>
                        </a:spcAft>
                      </a:pPr>
                      <a:r>
                        <a:rPr lang="en-US" sz="1050" kern="100">
                          <a:effectLst/>
                        </a:rPr>
                        <a:t>Matthew Mueller</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TooTallNate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retrofox</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stambizzle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visionmedia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r>
            </a:tbl>
          </a:graphicData>
        </a:graphic>
      </p:graphicFrame>
      <p:sp>
        <p:nvSpPr>
          <p:cNvPr id="6" name="Rectangle 1"/>
          <p:cNvSpPr>
            <a:spLocks noChangeArrowheads="1"/>
          </p:cNvSpPr>
          <p:nvPr/>
        </p:nvSpPr>
        <p:spPr bwMode="auto">
          <a:xfrm>
            <a:off x="179512" y="2495693"/>
            <a:ext cx="61206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 </a:t>
            </a:r>
            <a:r>
              <a:rPr kumimoji="1" lang="en-US" altLang="ja-JP" sz="1600" b="0" i="0" u="none" strike="noStrike" cap="none" normalizeH="0" baseline="0" dirty="0" err="1" smtClean="0">
                <a:ln>
                  <a:noFill/>
                </a:ln>
                <a:solidFill>
                  <a:schemeClr val="tx1"/>
                </a:solidFill>
                <a:effectLst/>
                <a:latin typeface="Century" pitchFamily="18" charset="0"/>
                <a:ea typeface="ＭＳ 明朝" pitchFamily="17" charset="-128"/>
                <a:cs typeface="Times New Roman" pitchFamily="18" charset="0"/>
              </a:rPr>
              <a:t>LearnBoost</a:t>
            </a:r>
            <a:r>
              <a:rPr kumimoji="1" lang="ja-JP" altLang="en-US"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の全メンバの活動ログの収集結果一覧表</a:t>
            </a:r>
            <a:endParaRPr kumimoji="1" lang="ja-JP" altLang="en-US" sz="3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Tree>
    <p:extLst>
      <p:ext uri="{BB962C8B-B14F-4D97-AF65-F5344CB8AC3E}">
        <p14:creationId xmlns:p14="http://schemas.microsoft.com/office/powerpoint/2010/main" val="14474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u="sng" dirty="0" smtClean="0"/>
              <a:t>目次</a:t>
            </a:r>
            <a:endParaRPr kumimoji="1" lang="ja-JP" altLang="en-US" u="sng" dirty="0"/>
          </a:p>
        </p:txBody>
      </p:sp>
      <p:sp>
        <p:nvSpPr>
          <p:cNvPr id="3" name="コンテンツ プレースホルダー 2"/>
          <p:cNvSpPr>
            <a:spLocks noGrp="1"/>
          </p:cNvSpPr>
          <p:nvPr>
            <p:ph sz="half" idx="1"/>
          </p:nvPr>
        </p:nvSpPr>
        <p:spPr/>
        <p:txBody>
          <a:bodyPr>
            <a:normAutofit fontScale="92500" lnSpcReduction="20000"/>
          </a:bodyPr>
          <a:lstStyle/>
          <a:p>
            <a:r>
              <a:rPr kumimoji="1" lang="en-US" altLang="ja-JP" sz="1600" u="sng" dirty="0" smtClean="0">
                <a:latin typeface="+mj-lt"/>
              </a:rPr>
              <a:t>1.</a:t>
            </a:r>
            <a:r>
              <a:rPr kumimoji="1" lang="ja-JP" altLang="en-US" sz="1600" u="sng" dirty="0" smtClean="0">
                <a:latin typeface="+mj-lt"/>
              </a:rPr>
              <a:t>研究の概要</a:t>
            </a:r>
            <a:endParaRPr kumimoji="1" lang="en-US" altLang="ja-JP" sz="1600" u="sng" dirty="0" smtClean="0">
              <a:latin typeface="+mj-lt"/>
            </a:endParaRPr>
          </a:p>
          <a:p>
            <a:r>
              <a:rPr kumimoji="1" lang="en-US" altLang="ja-JP" sz="1600" dirty="0" smtClean="0">
                <a:latin typeface="+mj-lt"/>
              </a:rPr>
              <a:t>1.1 </a:t>
            </a:r>
            <a:r>
              <a:rPr lang="ja-JP" altLang="en-US" sz="1600" dirty="0" smtClean="0">
                <a:latin typeface="+mj-lt"/>
              </a:rPr>
              <a:t>背景</a:t>
            </a:r>
            <a:endParaRPr lang="en-US" altLang="ja-JP" sz="1600" dirty="0" smtClean="0">
              <a:latin typeface="+mj-lt"/>
            </a:endParaRPr>
          </a:p>
          <a:p>
            <a:r>
              <a:rPr kumimoji="1" lang="en-US" altLang="ja-JP" sz="1600" dirty="0" smtClean="0">
                <a:latin typeface="+mj-lt"/>
              </a:rPr>
              <a:t>1.2</a:t>
            </a:r>
            <a:r>
              <a:rPr lang="ja-JP" altLang="en-US" sz="1600" dirty="0">
                <a:latin typeface="+mj-lt"/>
              </a:rPr>
              <a:t> </a:t>
            </a:r>
            <a:r>
              <a:rPr lang="ja-JP" altLang="en-US" sz="1600" dirty="0" smtClean="0">
                <a:latin typeface="+mj-lt"/>
              </a:rPr>
              <a:t>目的</a:t>
            </a:r>
            <a:endParaRPr lang="en-US" altLang="ja-JP" sz="1600" dirty="0" smtClean="0">
              <a:latin typeface="+mj-lt"/>
            </a:endParaRPr>
          </a:p>
          <a:p>
            <a:r>
              <a:rPr kumimoji="1" lang="en-US" altLang="ja-JP" sz="1600" dirty="0" smtClean="0">
                <a:latin typeface="+mj-lt"/>
              </a:rPr>
              <a:t>1.3 </a:t>
            </a:r>
            <a:r>
              <a:rPr kumimoji="1" lang="ja-JP" altLang="en-US" sz="1600" dirty="0" smtClean="0">
                <a:latin typeface="+mj-lt"/>
              </a:rPr>
              <a:t>手法</a:t>
            </a:r>
            <a:endParaRPr kumimoji="1" lang="en-US" altLang="ja-JP" sz="1600" dirty="0" smtClean="0">
              <a:latin typeface="+mj-lt"/>
            </a:endParaRPr>
          </a:p>
          <a:p>
            <a:r>
              <a:rPr lang="en-US" altLang="ja-JP" sz="1600" dirty="0" smtClean="0">
                <a:latin typeface="+mj-lt"/>
              </a:rPr>
              <a:t>1.4 PM</a:t>
            </a:r>
            <a:r>
              <a:rPr lang="ja-JP" altLang="en-US" sz="1600" dirty="0" smtClean="0">
                <a:latin typeface="+mj-lt"/>
              </a:rPr>
              <a:t>との関連性</a:t>
            </a:r>
            <a:endParaRPr lang="en-US" altLang="ja-JP" sz="1600" dirty="0" smtClean="0">
              <a:latin typeface="+mj-lt"/>
            </a:endParaRPr>
          </a:p>
          <a:p>
            <a:r>
              <a:rPr kumimoji="1" lang="en-US" altLang="ja-JP" sz="1600" dirty="0" smtClean="0">
                <a:latin typeface="+mj-lt"/>
              </a:rPr>
              <a:t>1.5 </a:t>
            </a:r>
            <a:r>
              <a:rPr kumimoji="1" lang="ja-JP" altLang="en-US" sz="1600" dirty="0" smtClean="0">
                <a:latin typeface="+mj-lt"/>
              </a:rPr>
              <a:t>実態調査までのプロセス</a:t>
            </a:r>
            <a:endParaRPr kumimoji="1" lang="en-US" altLang="ja-JP" sz="1600" dirty="0" smtClean="0">
              <a:latin typeface="+mj-lt"/>
            </a:endParaRPr>
          </a:p>
          <a:p>
            <a:r>
              <a:rPr lang="en-US" altLang="ja-JP" sz="1600" u="sng" dirty="0" smtClean="0">
                <a:latin typeface="+mj-lt"/>
              </a:rPr>
              <a:t>2.</a:t>
            </a:r>
            <a:r>
              <a:rPr lang="ja-JP" altLang="en-US" sz="1600" u="sng" dirty="0" smtClean="0">
                <a:latin typeface="+mj-lt"/>
              </a:rPr>
              <a:t>ホスティングサイトとは</a:t>
            </a:r>
            <a:endParaRPr lang="en-US" altLang="ja-JP" sz="1600" u="sng" dirty="0" smtClean="0">
              <a:latin typeface="+mj-lt"/>
            </a:endParaRPr>
          </a:p>
          <a:p>
            <a:r>
              <a:rPr lang="en-US" altLang="ja-JP" sz="1600" dirty="0" smtClean="0">
                <a:latin typeface="+mj-lt"/>
              </a:rPr>
              <a:t>2.1 </a:t>
            </a:r>
            <a:r>
              <a:rPr lang="ja-JP" altLang="en-US" sz="1600" dirty="0" smtClean="0">
                <a:latin typeface="+mj-lt"/>
              </a:rPr>
              <a:t>ホスティングサイトとは</a:t>
            </a:r>
            <a:endParaRPr lang="en-US" altLang="ja-JP" sz="1600" dirty="0" smtClean="0">
              <a:latin typeface="+mj-lt"/>
            </a:endParaRPr>
          </a:p>
          <a:p>
            <a:r>
              <a:rPr lang="en-US" altLang="ja-JP" sz="1600" dirty="0" smtClean="0">
                <a:latin typeface="+mj-lt"/>
              </a:rPr>
              <a:t>2.2 </a:t>
            </a:r>
            <a:r>
              <a:rPr lang="en-US" altLang="ja-JP" sz="1600" dirty="0" err="1" smtClean="0">
                <a:latin typeface="+mj-lt"/>
              </a:rPr>
              <a:t>GitHub</a:t>
            </a:r>
            <a:r>
              <a:rPr lang="ja-JP" altLang="en-US" sz="1600" dirty="0" smtClean="0">
                <a:latin typeface="+mj-lt"/>
              </a:rPr>
              <a:t>とは</a:t>
            </a:r>
            <a:endParaRPr lang="en-US" altLang="ja-JP" sz="1600" dirty="0" smtClean="0">
              <a:latin typeface="+mj-lt"/>
            </a:endParaRPr>
          </a:p>
          <a:p>
            <a:r>
              <a:rPr kumimoji="1" lang="en-US" altLang="ja-JP" sz="1600" u="sng" dirty="0" smtClean="0">
                <a:latin typeface="+mj-lt"/>
              </a:rPr>
              <a:t>3.API</a:t>
            </a:r>
            <a:r>
              <a:rPr kumimoji="1" lang="ja-JP" altLang="en-US" sz="1600" u="sng" dirty="0" smtClean="0">
                <a:latin typeface="+mj-lt"/>
              </a:rPr>
              <a:t>とは</a:t>
            </a:r>
            <a:endParaRPr kumimoji="1" lang="en-US" altLang="ja-JP" sz="1600" u="sng" dirty="0" smtClean="0">
              <a:latin typeface="+mj-lt"/>
            </a:endParaRPr>
          </a:p>
          <a:p>
            <a:r>
              <a:rPr lang="en-US" altLang="ja-JP" sz="1600" dirty="0">
                <a:latin typeface="+mj-lt"/>
              </a:rPr>
              <a:t>3.1 API</a:t>
            </a:r>
            <a:r>
              <a:rPr lang="ja-JP" altLang="en-US" sz="1600" dirty="0" smtClean="0">
                <a:latin typeface="+mj-lt"/>
              </a:rPr>
              <a:t>について</a:t>
            </a:r>
            <a:endParaRPr lang="ja-JP" altLang="en-US" sz="1600" dirty="0">
              <a:latin typeface="+mj-lt"/>
            </a:endParaRPr>
          </a:p>
          <a:p>
            <a:r>
              <a:rPr lang="en-US" altLang="ja-JP" sz="1600" dirty="0">
                <a:latin typeface="+mj-lt"/>
              </a:rPr>
              <a:t>3.2 API</a:t>
            </a:r>
            <a:r>
              <a:rPr lang="ja-JP" altLang="en-US" sz="1600" dirty="0">
                <a:latin typeface="+mj-lt"/>
              </a:rPr>
              <a:t>を公開する</a:t>
            </a:r>
            <a:r>
              <a:rPr lang="ja-JP" altLang="en-US" sz="1600" dirty="0" smtClean="0">
                <a:latin typeface="+mj-lt"/>
              </a:rPr>
              <a:t>メリットデメリット</a:t>
            </a:r>
            <a:endParaRPr lang="ja-JP" altLang="en-US" sz="1600" dirty="0">
              <a:latin typeface="+mj-lt"/>
            </a:endParaRPr>
          </a:p>
          <a:p>
            <a:r>
              <a:rPr lang="en-US" altLang="ja-JP" sz="1600" dirty="0">
                <a:latin typeface="+mj-lt"/>
              </a:rPr>
              <a:t>3.3 </a:t>
            </a:r>
            <a:r>
              <a:rPr lang="ja-JP" altLang="en-US" sz="1600" dirty="0">
                <a:latin typeface="+mj-lt"/>
              </a:rPr>
              <a:t>現在公開されている主流な</a:t>
            </a:r>
            <a:r>
              <a:rPr lang="en-US" altLang="ja-JP" sz="1600" dirty="0" smtClean="0">
                <a:latin typeface="+mj-lt"/>
              </a:rPr>
              <a:t>API</a:t>
            </a:r>
          </a:p>
          <a:p>
            <a:r>
              <a:rPr lang="en-US" altLang="ja-JP" sz="1600" dirty="0" smtClean="0">
                <a:latin typeface="+mj-lt"/>
              </a:rPr>
              <a:t>3.4 </a:t>
            </a:r>
            <a:r>
              <a:rPr lang="en-US" altLang="ja-JP" sz="1600" dirty="0" err="1" smtClean="0">
                <a:latin typeface="+mj-lt"/>
              </a:rPr>
              <a:t>GitHub</a:t>
            </a:r>
            <a:r>
              <a:rPr lang="ja-JP" altLang="en-US" sz="1600" dirty="0" smtClean="0">
                <a:latin typeface="+mj-lt"/>
              </a:rPr>
              <a:t>の</a:t>
            </a:r>
            <a:r>
              <a:rPr lang="en-US" altLang="ja-JP" sz="1600" dirty="0" smtClean="0">
                <a:latin typeface="+mj-lt"/>
              </a:rPr>
              <a:t>API</a:t>
            </a:r>
            <a:endParaRPr lang="en-US" altLang="ja-JP" sz="1600" dirty="0">
              <a:latin typeface="+mj-lt"/>
            </a:endParaRPr>
          </a:p>
          <a:p>
            <a:endParaRPr kumimoji="1" lang="en-US" altLang="ja-JP" sz="1600" u="sng" dirty="0" smtClean="0">
              <a:latin typeface="+mj-lt"/>
            </a:endParaRPr>
          </a:p>
          <a:p>
            <a:endParaRPr kumimoji="1" lang="ja-JP" altLang="en-US" dirty="0"/>
          </a:p>
        </p:txBody>
      </p:sp>
      <p:sp>
        <p:nvSpPr>
          <p:cNvPr id="4" name="コンテンツ プレースホルダー 3"/>
          <p:cNvSpPr>
            <a:spLocks noGrp="1"/>
          </p:cNvSpPr>
          <p:nvPr>
            <p:ph sz="half" idx="2"/>
          </p:nvPr>
        </p:nvSpPr>
        <p:spPr/>
        <p:txBody>
          <a:bodyPr>
            <a:normAutofit fontScale="92500" lnSpcReduction="20000"/>
          </a:bodyPr>
          <a:lstStyle/>
          <a:p>
            <a:r>
              <a:rPr lang="en-US" altLang="ja-JP" sz="1600" u="sng" dirty="0"/>
              <a:t>4.</a:t>
            </a:r>
            <a:r>
              <a:rPr lang="ja-JP" altLang="en-US" sz="1600" u="sng" dirty="0"/>
              <a:t>実態</a:t>
            </a:r>
            <a:r>
              <a:rPr lang="ja-JP" altLang="en-US" sz="1600" u="sng" dirty="0" smtClean="0"/>
              <a:t>調査</a:t>
            </a:r>
            <a:endParaRPr lang="en-US" altLang="ja-JP" sz="1600" u="sng" dirty="0" smtClean="0"/>
          </a:p>
          <a:p>
            <a:r>
              <a:rPr lang="en-US" altLang="ja-JP" sz="1600" dirty="0" smtClean="0"/>
              <a:t>4.1 </a:t>
            </a:r>
            <a:r>
              <a:rPr lang="ja-JP" altLang="en-US" sz="1600" dirty="0" smtClean="0"/>
              <a:t>調査手法</a:t>
            </a:r>
            <a:endParaRPr lang="en-US" altLang="ja-JP" sz="1600" dirty="0" smtClean="0"/>
          </a:p>
          <a:p>
            <a:r>
              <a:rPr lang="en-US" altLang="ja-JP" sz="1600" dirty="0" smtClean="0"/>
              <a:t>4.2 </a:t>
            </a:r>
            <a:r>
              <a:rPr lang="ja-JP" altLang="en-US" sz="1600" dirty="0" smtClean="0"/>
              <a:t>調査対象</a:t>
            </a:r>
            <a:endParaRPr lang="en-US" altLang="ja-JP" sz="1600" dirty="0" smtClean="0"/>
          </a:p>
          <a:p>
            <a:r>
              <a:rPr lang="en-US" altLang="ja-JP" sz="1600" dirty="0" smtClean="0"/>
              <a:t>4.3 </a:t>
            </a:r>
            <a:r>
              <a:rPr lang="ja-JP" altLang="en-US" sz="1600" dirty="0" smtClean="0"/>
              <a:t>活動ログの収集</a:t>
            </a:r>
            <a:endParaRPr lang="en-US" altLang="ja-JP" sz="1600" dirty="0" smtClean="0"/>
          </a:p>
          <a:p>
            <a:r>
              <a:rPr lang="en-US" altLang="ja-JP" sz="1600" dirty="0" smtClean="0"/>
              <a:t>4.4 </a:t>
            </a:r>
            <a:r>
              <a:rPr lang="ja-JP" altLang="en-US" sz="1600" dirty="0" smtClean="0"/>
              <a:t>活動ログの分析</a:t>
            </a:r>
            <a:endParaRPr lang="en-US" altLang="ja-JP" sz="1600" dirty="0" smtClean="0"/>
          </a:p>
          <a:p>
            <a:r>
              <a:rPr lang="en-US" altLang="ja-JP" sz="1600" dirty="0" smtClean="0"/>
              <a:t>4.5 </a:t>
            </a:r>
            <a:r>
              <a:rPr lang="ja-JP" altLang="en-US" sz="1600" dirty="0" smtClean="0"/>
              <a:t>活動ログの解釈</a:t>
            </a:r>
            <a:endParaRPr lang="en-US" altLang="ja-JP" sz="1600" dirty="0" smtClean="0"/>
          </a:p>
          <a:p>
            <a:r>
              <a:rPr lang="en-US" altLang="ja-JP" sz="1600" dirty="0" smtClean="0"/>
              <a:t>4.5.1 </a:t>
            </a:r>
            <a:r>
              <a:rPr lang="en-US" altLang="ja-JP" sz="1600" dirty="0" err="1" smtClean="0"/>
              <a:t>LearnBoost</a:t>
            </a:r>
            <a:endParaRPr lang="en-US" altLang="ja-JP" sz="1600" dirty="0" smtClean="0"/>
          </a:p>
          <a:p>
            <a:r>
              <a:rPr lang="en-US" altLang="ja-JP" sz="1600" dirty="0" smtClean="0"/>
              <a:t>4.5.2 Bower</a:t>
            </a:r>
          </a:p>
          <a:p>
            <a:r>
              <a:rPr lang="en-US" altLang="ja-JP" sz="1600" dirty="0" smtClean="0"/>
              <a:t>4.5.3 </a:t>
            </a:r>
          </a:p>
          <a:p>
            <a:r>
              <a:rPr lang="en-US" altLang="ja-JP" sz="1600" dirty="0" smtClean="0"/>
              <a:t>4.5.4 </a:t>
            </a:r>
            <a:endParaRPr lang="en-US" altLang="ja-JP" sz="1600" dirty="0"/>
          </a:p>
          <a:p>
            <a:r>
              <a:rPr lang="en-US" altLang="ja-JP" sz="1600" u="sng" dirty="0"/>
              <a:t>5.</a:t>
            </a:r>
            <a:r>
              <a:rPr lang="ja-JP" altLang="en-US" sz="1600" u="sng" dirty="0" smtClean="0"/>
              <a:t>結論</a:t>
            </a:r>
            <a:endParaRPr lang="en-US" altLang="ja-JP" sz="1600" u="sng" dirty="0" smtClean="0"/>
          </a:p>
          <a:p>
            <a:r>
              <a:rPr lang="en-US" altLang="ja-JP" sz="1600" dirty="0" smtClean="0"/>
              <a:t>5.1 </a:t>
            </a:r>
            <a:r>
              <a:rPr lang="ja-JP" altLang="en-US" sz="1600" dirty="0" smtClean="0"/>
              <a:t>結果・考察</a:t>
            </a:r>
            <a:endParaRPr lang="en-US" altLang="ja-JP" dirty="0"/>
          </a:p>
          <a:p>
            <a:r>
              <a:rPr lang="en-US" altLang="ja-JP" sz="1600" dirty="0" smtClean="0"/>
              <a:t>5.2 </a:t>
            </a:r>
            <a:r>
              <a:rPr lang="ja-JP" altLang="en-US" sz="1600" dirty="0" smtClean="0"/>
              <a:t>今後の課題と発展</a:t>
            </a:r>
            <a:endParaRPr lang="en-US" altLang="ja-JP" sz="1600" dirty="0" smtClean="0"/>
          </a:p>
          <a:p>
            <a:r>
              <a:rPr lang="en-US" altLang="ja-JP" sz="1600" dirty="0" smtClean="0"/>
              <a:t>5.3 </a:t>
            </a:r>
            <a:r>
              <a:rPr lang="ja-JP" altLang="en-US" sz="1600" dirty="0" smtClean="0"/>
              <a:t>結論</a:t>
            </a:r>
            <a:endParaRPr lang="en-US" altLang="ja-JP" sz="1600" dirty="0"/>
          </a:p>
        </p:txBody>
      </p:sp>
    </p:spTree>
    <p:extLst>
      <p:ext uri="{BB962C8B-B14F-4D97-AF65-F5344CB8AC3E}">
        <p14:creationId xmlns:p14="http://schemas.microsoft.com/office/powerpoint/2010/main" val="1446211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6886" y="116633"/>
            <a:ext cx="7683465" cy="4272950"/>
          </a:xfrm>
        </p:spPr>
        <p:txBody>
          <a:bodyPr/>
          <a:lstStyle/>
          <a:p>
            <a:r>
              <a:rPr kumimoji="1" lang="en-US" altLang="ja-JP" dirty="0" smtClean="0"/>
              <a:t>4.5.1 </a:t>
            </a:r>
            <a:r>
              <a:rPr lang="en-US" altLang="ja-JP" dirty="0" err="1" smtClean="0"/>
              <a:t>L</a:t>
            </a:r>
            <a:r>
              <a:rPr kumimoji="1" lang="en-US" altLang="ja-JP" dirty="0" err="1" smtClean="0"/>
              <a:t>eranBoost</a:t>
            </a:r>
            <a:endParaRPr kumimoji="1" lang="en-US" altLang="ja-JP" dirty="0" smtClean="0"/>
          </a:p>
          <a:p>
            <a:r>
              <a:rPr lang="ja-JP" altLang="en-US" sz="1600" b="0" dirty="0" smtClean="0"/>
              <a:t>分析：</a:t>
            </a:r>
            <a:r>
              <a:rPr lang="en-US" altLang="ja-JP" sz="1600" b="0" dirty="0" smtClean="0"/>
              <a:t>PC1                                             PC2</a:t>
            </a:r>
            <a:endParaRPr kumimoji="1" lang="en-US" altLang="ja-JP" sz="1600" b="0" dirty="0" smtClean="0"/>
          </a:p>
          <a:p>
            <a:endParaRPr kumimoji="1" lang="ja-JP" altLang="en-US" dirty="0"/>
          </a:p>
        </p:txBody>
      </p:sp>
      <p:sp>
        <p:nvSpPr>
          <p:cNvPr id="4" name="タイトル 1"/>
          <p:cNvSpPr txBox="1">
            <a:spLocks/>
          </p:cNvSpPr>
          <p:nvPr/>
        </p:nvSpPr>
        <p:spPr>
          <a:xfrm>
            <a:off x="7452320" y="2274636"/>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pic>
        <p:nvPicPr>
          <p:cNvPr id="8" name="図 7"/>
          <p:cNvPicPr/>
          <p:nvPr/>
        </p:nvPicPr>
        <p:blipFill>
          <a:blip r:embed="rId2">
            <a:extLst>
              <a:ext uri="{28A0092B-C50C-407E-A947-70E740481C1C}">
                <a14:useLocalDpi xmlns:a14="http://schemas.microsoft.com/office/drawing/2010/main" val="0"/>
              </a:ext>
            </a:extLst>
          </a:blip>
          <a:stretch>
            <a:fillRect/>
          </a:stretch>
        </p:blipFill>
        <p:spPr>
          <a:xfrm>
            <a:off x="35496" y="908720"/>
            <a:ext cx="4248472" cy="3960440"/>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499" y="907920"/>
            <a:ext cx="4192797" cy="41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コンテンツ プレースホルダー 5"/>
          <p:cNvSpPr txBox="1">
            <a:spLocks/>
          </p:cNvSpPr>
          <p:nvPr/>
        </p:nvSpPr>
        <p:spPr>
          <a:xfrm>
            <a:off x="13166" y="5085185"/>
            <a:ext cx="8951322" cy="1512168"/>
          </a:xfrm>
          <a:prstGeom prst="rect">
            <a:avLst/>
          </a:prstGeom>
        </p:spPr>
        <p:txBody>
          <a:bodyPr>
            <a:normAutofit fontScale="92500"/>
          </a:bodyPr>
          <a:lst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a:lstStyle>
          <a:p>
            <a:r>
              <a:rPr lang="ja-JP" altLang="en-US" sz="1600" b="0" dirty="0" smtClean="0"/>
              <a:t>分析結果の解釈：</a:t>
            </a:r>
            <a:endParaRPr lang="en-US" altLang="ja-JP" sz="1600" b="0" dirty="0" smtClean="0"/>
          </a:p>
          <a:p>
            <a:r>
              <a:rPr lang="ja-JP" altLang="ja-JP" sz="1600" b="0" dirty="0" smtClean="0"/>
              <a:t>・</a:t>
            </a:r>
            <a:r>
              <a:rPr lang="en-US" altLang="ja-JP" sz="1600" b="0" dirty="0"/>
              <a:t>PC1</a:t>
            </a:r>
            <a:r>
              <a:rPr lang="ja-JP" altLang="ja-JP" sz="1600" b="0" dirty="0"/>
              <a:t>では</a:t>
            </a:r>
            <a:r>
              <a:rPr lang="en-US" altLang="ja-JP" sz="1600" b="0" dirty="0" err="1"/>
              <a:t>IssueCommentEvent</a:t>
            </a:r>
            <a:r>
              <a:rPr lang="ja-JP" altLang="ja-JP" sz="1600" b="0" dirty="0" err="1"/>
              <a:t>が負の</a:t>
            </a:r>
            <a:r>
              <a:rPr lang="en-US" altLang="ja-JP" sz="1600" b="0" dirty="0"/>
              <a:t>-0.8</a:t>
            </a:r>
            <a:r>
              <a:rPr lang="ja-JP" altLang="ja-JP" sz="1600" b="0" dirty="0"/>
              <a:t>で，</a:t>
            </a:r>
            <a:r>
              <a:rPr lang="en-US" altLang="ja-JP" sz="1600" b="0" dirty="0" err="1"/>
              <a:t>WatchEvent</a:t>
            </a:r>
            <a:r>
              <a:rPr lang="en-US" altLang="ja-JP" sz="1600" b="0" dirty="0"/>
              <a:t>, </a:t>
            </a:r>
            <a:r>
              <a:rPr lang="en-US" altLang="ja-JP" sz="1600" b="0" dirty="0" err="1"/>
              <a:t>ForkEvent,GollumEvent</a:t>
            </a:r>
            <a:r>
              <a:rPr lang="ja-JP" altLang="ja-JP" sz="1600" b="0" dirty="0"/>
              <a:t>が</a:t>
            </a:r>
            <a:r>
              <a:rPr lang="en-US" altLang="ja-JP" sz="1600" b="0" dirty="0"/>
              <a:t>0.0</a:t>
            </a:r>
            <a:r>
              <a:rPr lang="ja-JP" altLang="ja-JP" sz="1600" b="0" dirty="0"/>
              <a:t>に限りなく近く並ぶ結果となった．</a:t>
            </a:r>
          </a:p>
          <a:p>
            <a:r>
              <a:rPr lang="ja-JP" altLang="ja-JP" sz="1600" b="0" dirty="0"/>
              <a:t>・</a:t>
            </a:r>
            <a:r>
              <a:rPr lang="en-US" altLang="ja-JP" sz="1600" b="0" dirty="0"/>
              <a:t>PC2</a:t>
            </a:r>
            <a:r>
              <a:rPr lang="ja-JP" altLang="ja-JP" sz="1600" b="0" dirty="0"/>
              <a:t>では</a:t>
            </a:r>
            <a:r>
              <a:rPr lang="en-US" altLang="ja-JP" sz="1600" b="0" dirty="0" err="1"/>
              <a:t>PullRequestReviewCommentEvent</a:t>
            </a:r>
            <a:r>
              <a:rPr lang="ja-JP" altLang="ja-JP" sz="1600" b="0" dirty="0" err="1"/>
              <a:t>が負の</a:t>
            </a:r>
            <a:r>
              <a:rPr lang="en-US" altLang="ja-JP" sz="1600" b="0" dirty="0"/>
              <a:t>-0.6</a:t>
            </a:r>
            <a:r>
              <a:rPr lang="ja-JP" altLang="ja-JP" sz="1600" b="0" dirty="0"/>
              <a:t>を大きく下回り，</a:t>
            </a:r>
            <a:r>
              <a:rPr lang="en-US" altLang="ja-JP" sz="1600" b="0" dirty="0" err="1"/>
              <a:t>CreateEvent</a:t>
            </a:r>
            <a:r>
              <a:rPr lang="ja-JP" altLang="ja-JP" sz="1600" b="0" dirty="0"/>
              <a:t>が正の</a:t>
            </a:r>
            <a:r>
              <a:rPr lang="en-US" altLang="ja-JP" sz="1600" b="0" dirty="0"/>
              <a:t>0.0</a:t>
            </a:r>
            <a:r>
              <a:rPr lang="ja-JP" altLang="ja-JP" sz="1600" b="0" dirty="0"/>
              <a:t>を上回った．</a:t>
            </a:r>
          </a:p>
          <a:p>
            <a:endParaRPr lang="ja-JP" altLang="en-US" sz="1600" b="0" dirty="0"/>
          </a:p>
        </p:txBody>
      </p:sp>
    </p:spTree>
    <p:extLst>
      <p:ext uri="{BB962C8B-B14F-4D97-AF65-F5344CB8AC3E}">
        <p14:creationId xmlns:p14="http://schemas.microsoft.com/office/powerpoint/2010/main" val="2880848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2318" y="0"/>
            <a:ext cx="4671000" cy="4543971"/>
          </a:xfrm>
        </p:spPr>
        <p:txBody>
          <a:bodyPr>
            <a:normAutofit/>
          </a:bodyPr>
          <a:lstStyle/>
          <a:p>
            <a:r>
              <a:rPr kumimoji="1" lang="en-US" altLang="ja-JP" sz="2000" dirty="0" smtClean="0"/>
              <a:t>4.5.1 </a:t>
            </a:r>
            <a:r>
              <a:rPr lang="en-US" altLang="ja-JP" sz="2000" dirty="0" err="1" smtClean="0"/>
              <a:t>L</a:t>
            </a:r>
            <a:r>
              <a:rPr kumimoji="1" lang="en-US" altLang="ja-JP" sz="2000" dirty="0" err="1" smtClean="0"/>
              <a:t>eranBoost</a:t>
            </a:r>
            <a:endParaRPr kumimoji="1" lang="en-US" altLang="ja-JP" sz="2000" dirty="0" smtClean="0"/>
          </a:p>
          <a:p>
            <a:r>
              <a:rPr lang="ja-JP" altLang="en-US" sz="1600" b="0" dirty="0" smtClean="0"/>
              <a:t>分析：</a:t>
            </a:r>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smtClean="0"/>
          </a:p>
          <a:p>
            <a:endParaRPr lang="en-US" altLang="ja-JP" sz="1600" b="0" dirty="0" smtClean="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kumimoji="1" lang="en-US" altLang="ja-JP" sz="1600" b="0" dirty="0" smtClean="0"/>
          </a:p>
          <a:p>
            <a:endParaRPr kumimoji="1" lang="ja-JP" altLang="en-US" dirty="0"/>
          </a:p>
        </p:txBody>
      </p:sp>
      <p:sp>
        <p:nvSpPr>
          <p:cNvPr id="6" name="コンテンツ プレースホルダー 5"/>
          <p:cNvSpPr>
            <a:spLocks noGrp="1"/>
          </p:cNvSpPr>
          <p:nvPr>
            <p:ph sz="half" idx="2"/>
          </p:nvPr>
        </p:nvSpPr>
        <p:spPr>
          <a:xfrm>
            <a:off x="13166" y="5085184"/>
            <a:ext cx="8951322" cy="4633957"/>
          </a:xfrm>
        </p:spPr>
        <p:txBody>
          <a:bodyPr>
            <a:normAutofit/>
          </a:bodyPr>
          <a:lstStyle/>
          <a:p>
            <a:r>
              <a:rPr kumimoji="1" lang="en-US" altLang="ja-JP" sz="1600" b="0" dirty="0" err="1" smtClean="0"/>
              <a:t>LearnBoost</a:t>
            </a:r>
            <a:r>
              <a:rPr kumimoji="1" lang="ja-JP" altLang="en-US" sz="1600" b="0" dirty="0" smtClean="0"/>
              <a:t>の解釈：</a:t>
            </a:r>
            <a:endParaRPr kumimoji="1" lang="en-US" altLang="ja-JP" sz="1600" b="0" dirty="0" smtClean="0"/>
          </a:p>
          <a:p>
            <a:r>
              <a:rPr lang="ja-JP" altLang="ja-JP" sz="1600" b="0" dirty="0" smtClean="0"/>
              <a:t>・</a:t>
            </a:r>
            <a:r>
              <a:rPr lang="ja-JP" altLang="ja-JP" sz="1600" b="0" dirty="0"/>
              <a:t>主成分スコアでは，</a:t>
            </a:r>
            <a:r>
              <a:rPr lang="en-US" altLang="ja-JP" sz="1600" b="0" dirty="0" err="1"/>
              <a:t>guille</a:t>
            </a:r>
            <a:r>
              <a:rPr lang="ja-JP" altLang="ja-JP" sz="1600" b="0" dirty="0"/>
              <a:t>と</a:t>
            </a:r>
            <a:r>
              <a:rPr lang="en-US" altLang="ja-JP" sz="1600" b="0" dirty="0" err="1"/>
              <a:t>retrofox</a:t>
            </a:r>
            <a:r>
              <a:rPr lang="ja-JP" altLang="ja-JP" sz="1600" b="0" dirty="0"/>
              <a:t>以外のメンバが一か所に固まっており，</a:t>
            </a:r>
            <a:r>
              <a:rPr lang="en-US" altLang="ja-JP" sz="1600" b="0" dirty="0"/>
              <a:t>OSS</a:t>
            </a:r>
            <a:r>
              <a:rPr lang="ja-JP" altLang="ja-JP" sz="1600" b="0" dirty="0"/>
              <a:t>上で活発に活動を行っているメンバは</a:t>
            </a:r>
            <a:r>
              <a:rPr lang="en-US" altLang="ja-JP" sz="1600" b="0" dirty="0"/>
              <a:t>2</a:t>
            </a:r>
            <a:r>
              <a:rPr lang="ja-JP" altLang="ja-JP" sz="1600" b="0" dirty="0"/>
              <a:t>人のみであることが考察できる．</a:t>
            </a:r>
          </a:p>
          <a:p>
            <a:r>
              <a:rPr lang="ja-JP" altLang="ja-JP" sz="1600" b="0" dirty="0"/>
              <a:t>・</a:t>
            </a:r>
            <a:r>
              <a:rPr lang="en-US" altLang="ja-JP" sz="1600" b="0" dirty="0" err="1"/>
              <a:t>LearnBoost</a:t>
            </a:r>
            <a:r>
              <a:rPr lang="ja-JP" altLang="ja-JP" sz="1600" b="0" dirty="0"/>
              <a:t>は</a:t>
            </a:r>
            <a:r>
              <a:rPr lang="en-US" altLang="ja-JP" sz="1600" b="0" dirty="0"/>
              <a:t>OSS</a:t>
            </a:r>
            <a:r>
              <a:rPr lang="ja-JP" altLang="ja-JP" sz="1600" b="0" dirty="0"/>
              <a:t>外での役割を担当しているメンバに重点をおいたプロジェクトだと考察できる．</a:t>
            </a:r>
          </a:p>
          <a:p>
            <a:endParaRPr kumimoji="1" lang="ja-JP" altLang="en-US" sz="1600" b="0"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pic>
        <p:nvPicPr>
          <p:cNvPr id="7" name="図 6" descr="C:\Users\Genki\Desktop\L4.PNG"/>
          <p:cNvPicPr/>
          <p:nvPr/>
        </p:nvPicPr>
        <p:blipFill>
          <a:blip r:embed="rId2">
            <a:extLst>
              <a:ext uri="{28A0092B-C50C-407E-A947-70E740481C1C}">
                <a14:useLocalDpi xmlns:a14="http://schemas.microsoft.com/office/drawing/2010/main" val="0"/>
              </a:ext>
            </a:extLst>
          </a:blip>
          <a:srcRect/>
          <a:stretch>
            <a:fillRect/>
          </a:stretch>
        </p:blipFill>
        <p:spPr bwMode="auto">
          <a:xfrm>
            <a:off x="13166" y="764704"/>
            <a:ext cx="5278914" cy="4399910"/>
          </a:xfrm>
          <a:prstGeom prst="rect">
            <a:avLst/>
          </a:prstGeom>
          <a:noFill/>
          <a:ln>
            <a:noFill/>
          </a:ln>
        </p:spPr>
      </p:pic>
    </p:spTree>
    <p:extLst>
      <p:ext uri="{BB962C8B-B14F-4D97-AF65-F5344CB8AC3E}">
        <p14:creationId xmlns:p14="http://schemas.microsoft.com/office/powerpoint/2010/main" val="808196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4199" y="99747"/>
            <a:ext cx="7620000" cy="4373563"/>
          </a:xfrm>
        </p:spPr>
        <p:txBody>
          <a:bodyPr/>
          <a:lstStyle/>
          <a:p>
            <a:r>
              <a:rPr kumimoji="1" lang="en-US" altLang="ja-JP" dirty="0" smtClean="0"/>
              <a:t>4.5.2 Bower</a:t>
            </a:r>
            <a:endParaRPr lang="en-US" altLang="ja-JP" sz="1800" dirty="0"/>
          </a:p>
          <a:p>
            <a:r>
              <a:rPr lang="ja-JP" altLang="en-US" sz="1800" b="0" dirty="0" smtClean="0"/>
              <a:t>概要：</a:t>
            </a:r>
            <a:endParaRPr lang="en-US" altLang="ja-JP" sz="1800" b="0" dirty="0" smtClean="0"/>
          </a:p>
          <a:p>
            <a:r>
              <a:rPr kumimoji="1" lang="ja-JP" altLang="en-US" sz="1800" b="0" dirty="0" smtClean="0"/>
              <a:t>メンバ数：</a:t>
            </a:r>
            <a:endParaRPr kumimoji="1" lang="en-US" altLang="ja-JP" sz="1800" b="0" dirty="0" smtClean="0"/>
          </a:p>
          <a:p>
            <a:r>
              <a:rPr kumimoji="1" lang="ja-JP" altLang="en-US" sz="1800" b="0" dirty="0" smtClean="0"/>
              <a:t>収集結果：</a:t>
            </a:r>
            <a:endParaRPr kumimoji="1" lang="ja-JP" altLang="en-US" sz="1800" b="0"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sp>
        <p:nvSpPr>
          <p:cNvPr id="6" name="Rectangle 1"/>
          <p:cNvSpPr>
            <a:spLocks noChangeArrowheads="1"/>
          </p:cNvSpPr>
          <p:nvPr/>
        </p:nvSpPr>
        <p:spPr bwMode="auto">
          <a:xfrm>
            <a:off x="179512" y="2495693"/>
            <a:ext cx="61206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 </a:t>
            </a:r>
            <a:r>
              <a:rPr kumimoji="1" lang="en-US" altLang="ja-JP"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Bower</a:t>
            </a:r>
            <a:r>
              <a:rPr kumimoji="1" lang="ja-JP" altLang="en-US"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の全メンバの活動ログの収集結果一覧表</a:t>
            </a:r>
            <a:endParaRPr kumimoji="1" lang="ja-JP" altLang="en-US" sz="3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589415496"/>
              </p:ext>
            </p:extLst>
          </p:nvPr>
        </p:nvGraphicFramePr>
        <p:xfrm>
          <a:off x="179513" y="2834245"/>
          <a:ext cx="8208912" cy="3102545"/>
        </p:xfrm>
        <a:graphic>
          <a:graphicData uri="http://schemas.openxmlformats.org/drawingml/2006/table">
            <a:tbl>
              <a:tblPr firstRow="1" firstCol="1" bandRow="1">
                <a:tableStyleId>{5C22544A-7EE6-4342-B048-85BDC9FD1C3A}</a:tableStyleId>
              </a:tblPr>
              <a:tblGrid>
                <a:gridCol w="1598093"/>
                <a:gridCol w="574854"/>
                <a:gridCol w="594015"/>
                <a:gridCol w="651501"/>
                <a:gridCol w="479045"/>
                <a:gridCol w="594015"/>
                <a:gridCol w="708986"/>
                <a:gridCol w="632339"/>
                <a:gridCol w="613178"/>
                <a:gridCol w="536530"/>
                <a:gridCol w="613178"/>
                <a:gridCol w="613178"/>
              </a:tblGrid>
              <a:tr h="185411">
                <a:tc>
                  <a:txBody>
                    <a:bodyPr/>
                    <a:lstStyle/>
                    <a:p>
                      <a:pPr algn="just">
                        <a:spcAft>
                          <a:spcPts val="0"/>
                        </a:spcAft>
                      </a:pPr>
                      <a:r>
                        <a:rPr lang="en-US" sz="1050" kern="100">
                          <a:effectLst/>
                        </a:rPr>
                        <a:t>Name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b</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c</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d</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f</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g</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h</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j</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k</a:t>
                      </a:r>
                      <a:endParaRPr lang="ja-JP" sz="1050" kern="100">
                        <a:effectLst/>
                        <a:latin typeface="Century"/>
                        <a:ea typeface="ＭＳ 明朝"/>
                        <a:cs typeface="Times New Roman"/>
                      </a:endParaRPr>
                    </a:p>
                  </a:txBody>
                  <a:tcPr marL="68580" marR="68580" marT="0" marB="0"/>
                </a:tc>
              </a:tr>
              <a:tr h="185411">
                <a:tc>
                  <a:txBody>
                    <a:bodyPr/>
                    <a:lstStyle/>
                    <a:p>
                      <a:pPr algn="just">
                        <a:spcAft>
                          <a:spcPts val="0"/>
                        </a:spcAft>
                      </a:pPr>
                      <a:r>
                        <a:rPr lang="en-US" sz="1050" kern="100">
                          <a:effectLst/>
                        </a:rPr>
                        <a:t>Addyosmani</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185411">
                <a:tc>
                  <a:txBody>
                    <a:bodyPr/>
                    <a:lstStyle/>
                    <a:p>
                      <a:pPr algn="just">
                        <a:spcAft>
                          <a:spcPts val="0"/>
                        </a:spcAft>
                      </a:pPr>
                      <a:r>
                        <a:rPr lang="en-US" sz="1050" kern="100">
                          <a:effectLst/>
                        </a:rPr>
                        <a:t>Benschwarz</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9</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185411">
                <a:tc>
                  <a:txBody>
                    <a:bodyPr/>
                    <a:lstStyle/>
                    <a:p>
                      <a:pPr algn="just">
                        <a:spcAft>
                          <a:spcPts val="0"/>
                        </a:spcAft>
                      </a:pPr>
                      <a:r>
                        <a:rPr lang="en-US" sz="1050" kern="100">
                          <a:effectLst/>
                        </a:rPr>
                        <a:t>Caniszczyk</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185411">
                <a:tc>
                  <a:txBody>
                    <a:bodyPr/>
                    <a:lstStyle/>
                    <a:p>
                      <a:pPr algn="just">
                        <a:spcAft>
                          <a:spcPts val="0"/>
                        </a:spcAft>
                      </a:pPr>
                      <a:r>
                        <a:rPr lang="en-US" sz="1050" kern="100">
                          <a:effectLst/>
                        </a:rPr>
                        <a:t>Danheberden</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24</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8</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r>
              <a:tr h="185411">
                <a:tc>
                  <a:txBody>
                    <a:bodyPr/>
                    <a:lstStyle/>
                    <a:p>
                      <a:pPr algn="just">
                        <a:spcAft>
                          <a:spcPts val="0"/>
                        </a:spcAft>
                      </a:pPr>
                      <a:r>
                        <a:rPr lang="en-US" sz="1050" kern="100">
                          <a:effectLst/>
                        </a:rPr>
                        <a:t>Maccman</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185411">
                <a:tc>
                  <a:txBody>
                    <a:bodyPr/>
                    <a:lstStyle/>
                    <a:p>
                      <a:pPr algn="just">
                        <a:spcAft>
                          <a:spcPts val="0"/>
                        </a:spcAft>
                      </a:pPr>
                      <a:r>
                        <a:rPr lang="en-US" sz="1050" kern="100">
                          <a:effectLst/>
                        </a:rPr>
                        <a:t>Marcooliveira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185411">
                <a:tc>
                  <a:txBody>
                    <a:bodyPr/>
                    <a:lstStyle/>
                    <a:p>
                      <a:pPr algn="just">
                        <a:spcAft>
                          <a:spcPts val="0"/>
                        </a:spcAft>
                      </a:pPr>
                      <a:r>
                        <a:rPr lang="en-US" sz="1050" kern="100">
                          <a:effectLst/>
                        </a:rPr>
                        <a:t>Necolas</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185411">
                <a:tc>
                  <a:txBody>
                    <a:bodyPr/>
                    <a:lstStyle/>
                    <a:p>
                      <a:pPr algn="just">
                        <a:spcAft>
                          <a:spcPts val="0"/>
                        </a:spcAft>
                      </a:pPr>
                      <a:r>
                        <a:rPr lang="en-US" sz="1050" kern="100">
                          <a:effectLst/>
                        </a:rPr>
                        <a:t>Paulirish</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185411">
                <a:tc>
                  <a:txBody>
                    <a:bodyPr/>
                    <a:lstStyle/>
                    <a:p>
                      <a:pPr algn="just">
                        <a:spcAft>
                          <a:spcPts val="0"/>
                        </a:spcAft>
                      </a:pPr>
                      <a:r>
                        <a:rPr lang="en-US" sz="1050" kern="100">
                          <a:effectLst/>
                        </a:rPr>
                        <a:t>Satazor</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9</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185411">
                <a:tc>
                  <a:txBody>
                    <a:bodyPr/>
                    <a:lstStyle/>
                    <a:p>
                      <a:pPr algn="just">
                        <a:spcAft>
                          <a:spcPts val="0"/>
                        </a:spcAft>
                      </a:pPr>
                      <a:r>
                        <a:rPr lang="en-US" sz="1050" kern="100">
                          <a:effectLst/>
                        </a:rPr>
                        <a:t>Sindresorhus</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6101">
                <a:tc>
                  <a:txBody>
                    <a:bodyPr/>
                    <a:lstStyle/>
                    <a:p>
                      <a:pPr algn="just">
                        <a:spcAft>
                          <a:spcPts val="0"/>
                        </a:spcAft>
                      </a:pPr>
                      <a:r>
                        <a:rPr lang="en-US" sz="1050" kern="100">
                          <a:effectLst/>
                        </a:rPr>
                        <a:t>Stephen Sawchuk</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6101">
                <a:tc>
                  <a:txBody>
                    <a:bodyPr/>
                    <a:lstStyle/>
                    <a:p>
                      <a:pPr algn="just">
                        <a:spcAft>
                          <a:spcPts val="0"/>
                        </a:spcAft>
                      </a:pPr>
                      <a:r>
                        <a:rPr lang="en-US" sz="1050" kern="100">
                          <a:effectLst/>
                        </a:rPr>
                        <a:t>stephenplusplus</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185411">
                <a:tc>
                  <a:txBody>
                    <a:bodyPr/>
                    <a:lstStyle/>
                    <a:p>
                      <a:pPr algn="just">
                        <a:spcAft>
                          <a:spcPts val="0"/>
                        </a:spcAft>
                      </a:pPr>
                      <a:r>
                        <a:rPr lang="en-US" sz="1050" kern="100">
                          <a:effectLst/>
                        </a:rPr>
                        <a:t>Svnlto</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185411">
                <a:tc>
                  <a:txBody>
                    <a:bodyPr/>
                    <a:lstStyle/>
                    <a:p>
                      <a:pPr algn="just">
                        <a:spcAft>
                          <a:spcPts val="0"/>
                        </a:spcAft>
                      </a:pPr>
                      <a:r>
                        <a:rPr lang="en-US" sz="1050" kern="100">
                          <a:effectLst/>
                        </a:rPr>
                        <a:t>Wibblymat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88</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28</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r>
            </a:tbl>
          </a:graphicData>
        </a:graphic>
      </p:graphicFrame>
    </p:spTree>
    <p:extLst>
      <p:ext uri="{BB962C8B-B14F-4D97-AF65-F5344CB8AC3E}">
        <p14:creationId xmlns:p14="http://schemas.microsoft.com/office/powerpoint/2010/main" val="3527893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6886" y="116633"/>
            <a:ext cx="7683465" cy="4272950"/>
          </a:xfrm>
        </p:spPr>
        <p:txBody>
          <a:bodyPr/>
          <a:lstStyle/>
          <a:p>
            <a:r>
              <a:rPr kumimoji="1" lang="en-US" altLang="ja-JP" dirty="0" smtClean="0"/>
              <a:t>4.5.2 </a:t>
            </a:r>
            <a:r>
              <a:rPr lang="en-US" altLang="ja-JP" dirty="0"/>
              <a:t>Bower</a:t>
            </a:r>
            <a:endParaRPr lang="en-US" altLang="ja-JP" sz="1800" dirty="0"/>
          </a:p>
          <a:p>
            <a:r>
              <a:rPr lang="ja-JP" altLang="en-US" sz="1600" b="0" dirty="0" smtClean="0"/>
              <a:t>分析</a:t>
            </a:r>
            <a:r>
              <a:rPr lang="ja-JP" altLang="en-US" sz="1600" b="0" dirty="0" smtClean="0"/>
              <a:t>：</a:t>
            </a:r>
            <a:r>
              <a:rPr lang="en-US" altLang="ja-JP" sz="1600" b="0" dirty="0" smtClean="0"/>
              <a:t>PC1                                             PC2</a:t>
            </a:r>
            <a:endParaRPr kumimoji="1" lang="en-US" altLang="ja-JP" sz="1600" b="0" dirty="0" smtClean="0"/>
          </a:p>
          <a:p>
            <a:endParaRPr kumimoji="1" lang="ja-JP" altLang="en-US" dirty="0"/>
          </a:p>
        </p:txBody>
      </p:sp>
      <p:sp>
        <p:nvSpPr>
          <p:cNvPr id="4" name="タイトル 1"/>
          <p:cNvSpPr txBox="1">
            <a:spLocks/>
          </p:cNvSpPr>
          <p:nvPr/>
        </p:nvSpPr>
        <p:spPr>
          <a:xfrm>
            <a:off x="7452320" y="2274636"/>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pic>
        <p:nvPicPr>
          <p:cNvPr id="8" name="図 7"/>
          <p:cNvPicPr/>
          <p:nvPr/>
        </p:nvPicPr>
        <p:blipFill>
          <a:blip r:embed="rId2">
            <a:extLst>
              <a:ext uri="{28A0092B-C50C-407E-A947-70E740481C1C}">
                <a14:useLocalDpi xmlns:a14="http://schemas.microsoft.com/office/drawing/2010/main" val="0"/>
              </a:ext>
            </a:extLst>
          </a:blip>
          <a:stretch>
            <a:fillRect/>
          </a:stretch>
        </p:blipFill>
        <p:spPr>
          <a:xfrm>
            <a:off x="35496" y="908720"/>
            <a:ext cx="4248472" cy="3960440"/>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499" y="907920"/>
            <a:ext cx="4192797" cy="41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コンテンツ プレースホルダー 5"/>
          <p:cNvSpPr txBox="1">
            <a:spLocks/>
          </p:cNvSpPr>
          <p:nvPr/>
        </p:nvSpPr>
        <p:spPr>
          <a:xfrm>
            <a:off x="13166" y="5085185"/>
            <a:ext cx="8951322" cy="1512168"/>
          </a:xfrm>
          <a:prstGeom prst="rect">
            <a:avLst/>
          </a:prstGeom>
        </p:spPr>
        <p:txBody>
          <a:bodyPr>
            <a:normAutofit fontScale="92500"/>
          </a:bodyPr>
          <a:lst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a:lstStyle>
          <a:p>
            <a:r>
              <a:rPr lang="ja-JP" altLang="en-US" sz="1600" b="0" dirty="0" smtClean="0"/>
              <a:t>分析結果の解釈：</a:t>
            </a:r>
            <a:endParaRPr lang="en-US" altLang="ja-JP" sz="1600" b="0" dirty="0" smtClean="0"/>
          </a:p>
          <a:p>
            <a:r>
              <a:rPr lang="ja-JP" altLang="ja-JP" sz="1600" b="0" dirty="0" smtClean="0"/>
              <a:t>・</a:t>
            </a:r>
            <a:r>
              <a:rPr lang="en-US" altLang="ja-JP" sz="1600" b="0" dirty="0"/>
              <a:t>PC1</a:t>
            </a:r>
            <a:r>
              <a:rPr lang="ja-JP" altLang="ja-JP" sz="1600" b="0" dirty="0"/>
              <a:t>では</a:t>
            </a:r>
            <a:r>
              <a:rPr lang="en-US" altLang="ja-JP" sz="1600" b="0" dirty="0" err="1"/>
              <a:t>IssueCommentEvent</a:t>
            </a:r>
            <a:r>
              <a:rPr lang="ja-JP" altLang="ja-JP" sz="1600" b="0" dirty="0" err="1"/>
              <a:t>が負の</a:t>
            </a:r>
            <a:r>
              <a:rPr lang="en-US" altLang="ja-JP" sz="1600" b="0" dirty="0"/>
              <a:t>-0.8</a:t>
            </a:r>
            <a:r>
              <a:rPr lang="ja-JP" altLang="ja-JP" sz="1600" b="0" dirty="0"/>
              <a:t>で，</a:t>
            </a:r>
            <a:r>
              <a:rPr lang="en-US" altLang="ja-JP" sz="1600" b="0" dirty="0" err="1"/>
              <a:t>WatchEvent</a:t>
            </a:r>
            <a:r>
              <a:rPr lang="en-US" altLang="ja-JP" sz="1600" b="0" dirty="0"/>
              <a:t>, </a:t>
            </a:r>
            <a:r>
              <a:rPr lang="en-US" altLang="ja-JP" sz="1600" b="0" dirty="0" err="1"/>
              <a:t>ForkEvent,GollumEvent</a:t>
            </a:r>
            <a:r>
              <a:rPr lang="ja-JP" altLang="ja-JP" sz="1600" b="0" dirty="0"/>
              <a:t>が</a:t>
            </a:r>
            <a:r>
              <a:rPr lang="en-US" altLang="ja-JP" sz="1600" b="0" dirty="0"/>
              <a:t>0.0</a:t>
            </a:r>
            <a:r>
              <a:rPr lang="ja-JP" altLang="ja-JP" sz="1600" b="0" dirty="0"/>
              <a:t>に限りなく近く並ぶ結果となった．</a:t>
            </a:r>
          </a:p>
          <a:p>
            <a:r>
              <a:rPr lang="ja-JP" altLang="ja-JP" sz="1600" b="0" dirty="0"/>
              <a:t>・</a:t>
            </a:r>
            <a:r>
              <a:rPr lang="en-US" altLang="ja-JP" sz="1600" b="0" dirty="0"/>
              <a:t>PC2</a:t>
            </a:r>
            <a:r>
              <a:rPr lang="ja-JP" altLang="ja-JP" sz="1600" b="0" dirty="0"/>
              <a:t>では</a:t>
            </a:r>
            <a:r>
              <a:rPr lang="en-US" altLang="ja-JP" sz="1600" b="0" dirty="0" err="1"/>
              <a:t>PullRequestReviewCommentEvent</a:t>
            </a:r>
            <a:r>
              <a:rPr lang="ja-JP" altLang="ja-JP" sz="1600" b="0" dirty="0" err="1"/>
              <a:t>が負の</a:t>
            </a:r>
            <a:r>
              <a:rPr lang="en-US" altLang="ja-JP" sz="1600" b="0" dirty="0"/>
              <a:t>-0.6</a:t>
            </a:r>
            <a:r>
              <a:rPr lang="ja-JP" altLang="ja-JP" sz="1600" b="0" dirty="0"/>
              <a:t>を大きく下回り，</a:t>
            </a:r>
            <a:r>
              <a:rPr lang="en-US" altLang="ja-JP" sz="1600" b="0" dirty="0" err="1"/>
              <a:t>CreateEvent</a:t>
            </a:r>
            <a:r>
              <a:rPr lang="ja-JP" altLang="ja-JP" sz="1600" b="0" dirty="0"/>
              <a:t>が正の</a:t>
            </a:r>
            <a:r>
              <a:rPr lang="en-US" altLang="ja-JP" sz="1600" b="0" dirty="0"/>
              <a:t>0.0</a:t>
            </a:r>
            <a:r>
              <a:rPr lang="ja-JP" altLang="ja-JP" sz="1600" b="0" dirty="0"/>
              <a:t>を上回った．</a:t>
            </a:r>
          </a:p>
          <a:p>
            <a:endParaRPr lang="ja-JP" altLang="en-US" sz="1600" b="0" dirty="0"/>
          </a:p>
        </p:txBody>
      </p:sp>
    </p:spTree>
    <p:extLst>
      <p:ext uri="{BB962C8B-B14F-4D97-AF65-F5344CB8AC3E}">
        <p14:creationId xmlns:p14="http://schemas.microsoft.com/office/powerpoint/2010/main" val="3430465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2318" y="0"/>
            <a:ext cx="4671000" cy="4543971"/>
          </a:xfrm>
        </p:spPr>
        <p:txBody>
          <a:bodyPr>
            <a:normAutofit/>
          </a:bodyPr>
          <a:lstStyle/>
          <a:p>
            <a:r>
              <a:rPr kumimoji="1" lang="en-US" altLang="ja-JP" sz="2000" dirty="0" smtClean="0"/>
              <a:t>4.5.2 </a:t>
            </a:r>
            <a:r>
              <a:rPr lang="en-US" altLang="ja-JP" sz="2000" dirty="0"/>
              <a:t>Bower</a:t>
            </a:r>
            <a:endParaRPr lang="en-US" altLang="ja-JP" sz="1800" dirty="0"/>
          </a:p>
          <a:p>
            <a:r>
              <a:rPr lang="ja-JP" altLang="en-US" sz="1600" b="0" dirty="0" smtClean="0"/>
              <a:t>分析</a:t>
            </a:r>
            <a:r>
              <a:rPr lang="ja-JP" altLang="en-US" sz="1600" b="0" dirty="0" smtClean="0"/>
              <a:t>：</a:t>
            </a:r>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smtClean="0"/>
          </a:p>
          <a:p>
            <a:endParaRPr lang="en-US" altLang="ja-JP" sz="1600" b="0" dirty="0" smtClean="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kumimoji="1" lang="en-US" altLang="ja-JP" sz="1600" b="0" dirty="0" smtClean="0"/>
          </a:p>
          <a:p>
            <a:endParaRPr kumimoji="1" lang="ja-JP" altLang="en-US" dirty="0"/>
          </a:p>
        </p:txBody>
      </p:sp>
      <p:sp>
        <p:nvSpPr>
          <p:cNvPr id="6" name="コンテンツ プレースホルダー 5"/>
          <p:cNvSpPr>
            <a:spLocks noGrp="1"/>
          </p:cNvSpPr>
          <p:nvPr>
            <p:ph sz="half" idx="2"/>
          </p:nvPr>
        </p:nvSpPr>
        <p:spPr>
          <a:xfrm>
            <a:off x="13166" y="5085184"/>
            <a:ext cx="8951322" cy="4633957"/>
          </a:xfrm>
        </p:spPr>
        <p:txBody>
          <a:bodyPr>
            <a:normAutofit/>
          </a:bodyPr>
          <a:lstStyle/>
          <a:p>
            <a:r>
              <a:rPr kumimoji="1" lang="en-US" altLang="ja-JP" sz="1600" b="0" dirty="0" err="1" smtClean="0"/>
              <a:t>LearnBoost</a:t>
            </a:r>
            <a:r>
              <a:rPr kumimoji="1" lang="ja-JP" altLang="en-US" sz="1600" b="0" dirty="0" smtClean="0"/>
              <a:t>の解釈：</a:t>
            </a:r>
            <a:endParaRPr kumimoji="1" lang="en-US" altLang="ja-JP" sz="1600" b="0" dirty="0" smtClean="0"/>
          </a:p>
          <a:p>
            <a:r>
              <a:rPr lang="ja-JP" altLang="ja-JP" sz="1600" b="0" dirty="0" smtClean="0"/>
              <a:t>・</a:t>
            </a:r>
            <a:r>
              <a:rPr lang="ja-JP" altLang="ja-JP" sz="1600" b="0" dirty="0"/>
              <a:t>主成分スコアでは，</a:t>
            </a:r>
            <a:r>
              <a:rPr lang="en-US" altLang="ja-JP" sz="1600" b="0" dirty="0" err="1"/>
              <a:t>guille</a:t>
            </a:r>
            <a:r>
              <a:rPr lang="ja-JP" altLang="ja-JP" sz="1600" b="0" dirty="0"/>
              <a:t>と</a:t>
            </a:r>
            <a:r>
              <a:rPr lang="en-US" altLang="ja-JP" sz="1600" b="0" dirty="0" err="1"/>
              <a:t>retrofox</a:t>
            </a:r>
            <a:r>
              <a:rPr lang="ja-JP" altLang="ja-JP" sz="1600" b="0" dirty="0"/>
              <a:t>以外のメンバが一か所に固まっており，</a:t>
            </a:r>
            <a:r>
              <a:rPr lang="en-US" altLang="ja-JP" sz="1600" b="0" dirty="0"/>
              <a:t>OSS</a:t>
            </a:r>
            <a:r>
              <a:rPr lang="ja-JP" altLang="ja-JP" sz="1600" b="0" dirty="0"/>
              <a:t>上で活発に活動を行っているメンバは</a:t>
            </a:r>
            <a:r>
              <a:rPr lang="en-US" altLang="ja-JP" sz="1600" b="0" dirty="0"/>
              <a:t>2</a:t>
            </a:r>
            <a:r>
              <a:rPr lang="ja-JP" altLang="ja-JP" sz="1600" b="0" dirty="0"/>
              <a:t>人のみであることが考察できる．</a:t>
            </a:r>
          </a:p>
          <a:p>
            <a:r>
              <a:rPr lang="ja-JP" altLang="ja-JP" sz="1600" b="0" dirty="0"/>
              <a:t>・</a:t>
            </a:r>
            <a:r>
              <a:rPr lang="en-US" altLang="ja-JP" sz="1600" b="0" dirty="0" err="1"/>
              <a:t>LearnBoost</a:t>
            </a:r>
            <a:r>
              <a:rPr lang="ja-JP" altLang="ja-JP" sz="1600" b="0" dirty="0"/>
              <a:t>は</a:t>
            </a:r>
            <a:r>
              <a:rPr lang="en-US" altLang="ja-JP" sz="1600" b="0" dirty="0"/>
              <a:t>OSS</a:t>
            </a:r>
            <a:r>
              <a:rPr lang="ja-JP" altLang="ja-JP" sz="1600" b="0" dirty="0"/>
              <a:t>外での役割を担当しているメンバに重点をおいたプロジェクトだと考察できる．</a:t>
            </a:r>
          </a:p>
          <a:p>
            <a:endParaRPr kumimoji="1" lang="ja-JP" altLang="en-US" sz="1600" b="0"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pic>
        <p:nvPicPr>
          <p:cNvPr id="7" name="図 6" descr="C:\Users\Genki\Desktop\L4.PNG"/>
          <p:cNvPicPr/>
          <p:nvPr/>
        </p:nvPicPr>
        <p:blipFill>
          <a:blip r:embed="rId2">
            <a:extLst>
              <a:ext uri="{28A0092B-C50C-407E-A947-70E740481C1C}">
                <a14:useLocalDpi xmlns:a14="http://schemas.microsoft.com/office/drawing/2010/main" val="0"/>
              </a:ext>
            </a:extLst>
          </a:blip>
          <a:srcRect/>
          <a:stretch>
            <a:fillRect/>
          </a:stretch>
        </p:blipFill>
        <p:spPr bwMode="auto">
          <a:xfrm>
            <a:off x="13166" y="764704"/>
            <a:ext cx="5278914" cy="4399910"/>
          </a:xfrm>
          <a:prstGeom prst="rect">
            <a:avLst/>
          </a:prstGeom>
          <a:noFill/>
          <a:ln>
            <a:noFill/>
          </a:ln>
        </p:spPr>
      </p:pic>
    </p:spTree>
    <p:extLst>
      <p:ext uri="{BB962C8B-B14F-4D97-AF65-F5344CB8AC3E}">
        <p14:creationId xmlns:p14="http://schemas.microsoft.com/office/powerpoint/2010/main" val="216878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4199" y="99747"/>
            <a:ext cx="7620000" cy="4373563"/>
          </a:xfrm>
        </p:spPr>
        <p:txBody>
          <a:bodyPr/>
          <a:lstStyle/>
          <a:p>
            <a:r>
              <a:rPr kumimoji="1" lang="en-US" altLang="ja-JP" dirty="0" smtClean="0"/>
              <a:t>4.5.3 </a:t>
            </a:r>
            <a:r>
              <a:rPr lang="en-US" altLang="ja-JP" dirty="0"/>
              <a:t>Adobe </a:t>
            </a:r>
            <a:r>
              <a:rPr lang="en-US" altLang="ja-JP" dirty="0" smtClean="0"/>
              <a:t>Systems</a:t>
            </a:r>
          </a:p>
          <a:p>
            <a:r>
              <a:rPr lang="ja-JP" altLang="en-US" sz="1800" b="0" dirty="0" smtClean="0"/>
              <a:t>概要：</a:t>
            </a:r>
            <a:endParaRPr lang="en-US" altLang="ja-JP" sz="1800" b="0" dirty="0" smtClean="0"/>
          </a:p>
          <a:p>
            <a:r>
              <a:rPr kumimoji="1" lang="ja-JP" altLang="en-US" sz="1800" b="0" dirty="0" smtClean="0"/>
              <a:t>メンバ数：</a:t>
            </a:r>
            <a:endParaRPr kumimoji="1" lang="en-US" altLang="ja-JP" sz="1800" b="0" dirty="0" smtClean="0"/>
          </a:p>
          <a:p>
            <a:r>
              <a:rPr kumimoji="1" lang="ja-JP" altLang="en-US" sz="1800" b="0" dirty="0" smtClean="0"/>
              <a:t>収集結果：</a:t>
            </a:r>
            <a:endParaRPr kumimoji="1" lang="ja-JP" altLang="en-US" sz="1800" b="0"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sp>
        <p:nvSpPr>
          <p:cNvPr id="6" name="Rectangle 1"/>
          <p:cNvSpPr>
            <a:spLocks noChangeArrowheads="1"/>
          </p:cNvSpPr>
          <p:nvPr/>
        </p:nvSpPr>
        <p:spPr bwMode="auto">
          <a:xfrm>
            <a:off x="179512" y="1814415"/>
            <a:ext cx="61206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1" lang="en-US" altLang="ja-JP"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 </a:t>
            </a:r>
            <a:r>
              <a:rPr lang="en-US" altLang="ja-JP" sz="1600" dirty="0"/>
              <a:t>Adobe Systems</a:t>
            </a:r>
            <a:r>
              <a:rPr kumimoji="1" lang="ja-JP" altLang="en-US"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の全メンバの活動ログの収集結果一覧表</a:t>
            </a:r>
            <a:endParaRPr kumimoji="1" lang="ja-JP" altLang="en-US" sz="3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1905684484"/>
              </p:ext>
            </p:extLst>
          </p:nvPr>
        </p:nvGraphicFramePr>
        <p:xfrm>
          <a:off x="247060" y="2286529"/>
          <a:ext cx="6664692" cy="4446268"/>
        </p:xfrm>
        <a:graphic>
          <a:graphicData uri="http://schemas.openxmlformats.org/drawingml/2006/table">
            <a:tbl>
              <a:tblPr firstRow="1" firstCol="1" bandRow="1">
                <a:tableStyleId>{5C22544A-7EE6-4342-B048-85BDC9FD1C3A}</a:tableStyleId>
              </a:tblPr>
              <a:tblGrid>
                <a:gridCol w="1356678"/>
                <a:gridCol w="450414"/>
                <a:gridCol w="528071"/>
                <a:gridCol w="497009"/>
                <a:gridCol w="543603"/>
                <a:gridCol w="450414"/>
                <a:gridCol w="590198"/>
                <a:gridCol w="512541"/>
                <a:gridCol w="434882"/>
                <a:gridCol w="434882"/>
                <a:gridCol w="512541"/>
                <a:gridCol w="353459"/>
              </a:tblGrid>
              <a:tr h="204583">
                <a:tc>
                  <a:txBody>
                    <a:bodyPr/>
                    <a:lstStyle/>
                    <a:p>
                      <a:pPr algn="just">
                        <a:spcAft>
                          <a:spcPts val="0"/>
                        </a:spcAft>
                      </a:pPr>
                      <a:r>
                        <a:rPr lang="en-US" sz="1050" kern="100" dirty="0">
                          <a:effectLst/>
                        </a:rPr>
                        <a:t>Name</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b</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c</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d</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f</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g</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h</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j</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k</a:t>
                      </a:r>
                      <a:endParaRPr lang="ja-JP" sz="1050" kern="100">
                        <a:effectLst/>
                        <a:latin typeface="Century"/>
                        <a:ea typeface="ＭＳ 明朝"/>
                        <a:cs typeface="Times New Roman"/>
                      </a:endParaRPr>
                    </a:p>
                  </a:txBody>
                  <a:tcPr marL="68580" marR="68580" marT="0" marB="0"/>
                </a:tc>
              </a:tr>
              <a:tr h="204583">
                <a:tc>
                  <a:txBody>
                    <a:bodyPr/>
                    <a:lstStyle/>
                    <a:p>
                      <a:pPr algn="just">
                        <a:spcAft>
                          <a:spcPts val="0"/>
                        </a:spcAft>
                      </a:pPr>
                      <a:r>
                        <a:rPr lang="en-US" sz="1050" kern="100">
                          <a:effectLst/>
                        </a:rPr>
                        <a:t>Achicu</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4</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81887">
                <a:tc>
                  <a:txBody>
                    <a:bodyPr/>
                    <a:lstStyle/>
                    <a:p>
                      <a:pPr algn="just">
                        <a:spcAft>
                          <a:spcPts val="0"/>
                        </a:spcAft>
                      </a:pPr>
                      <a:r>
                        <a:rPr lang="en-US" sz="1050" kern="100">
                          <a:effectLst/>
                        </a:rPr>
                        <a:t>Adrocknaphobia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28</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70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22</a:t>
                      </a:r>
                      <a:endParaRPr lang="ja-JP" sz="1050" kern="100">
                        <a:effectLst/>
                        <a:latin typeface="Century"/>
                        <a:ea typeface="ＭＳ 明朝"/>
                        <a:cs typeface="Times New Roman"/>
                      </a:endParaRPr>
                    </a:p>
                  </a:txBody>
                  <a:tcPr marL="68580" marR="68580" marT="0" marB="0"/>
                </a:tc>
              </a:tr>
              <a:tr h="204583">
                <a:tc>
                  <a:txBody>
                    <a:bodyPr/>
                    <a:lstStyle/>
                    <a:p>
                      <a:pPr algn="just">
                        <a:spcAft>
                          <a:spcPts val="0"/>
                        </a:spcAft>
                      </a:pPr>
                      <a:r>
                        <a:rPr lang="en-US" sz="1050" kern="100">
                          <a:effectLst/>
                        </a:rPr>
                        <a:t>Alexmac</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4</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40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18</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14</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2</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204583">
                <a:tc>
                  <a:txBody>
                    <a:bodyPr/>
                    <a:lstStyle/>
                    <a:p>
                      <a:pPr algn="just">
                        <a:spcAft>
                          <a:spcPts val="0"/>
                        </a:spcAft>
                      </a:pPr>
                      <a:r>
                        <a:rPr lang="en-US" sz="1050" kern="100">
                          <a:effectLst/>
                        </a:rPr>
                        <a:t>Brianleroux</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204583">
                <a:tc>
                  <a:txBody>
                    <a:bodyPr/>
                    <a:lstStyle/>
                    <a:p>
                      <a:pPr algn="just">
                        <a:spcAft>
                          <a:spcPts val="0"/>
                        </a:spcAft>
                      </a:pPr>
                      <a:r>
                        <a:rPr lang="en-US" sz="1050" kern="100">
                          <a:effectLst/>
                        </a:rPr>
                        <a:t>Ccoenraets</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204583">
                <a:tc>
                  <a:txBody>
                    <a:bodyPr/>
                    <a:lstStyle/>
                    <a:p>
                      <a:pPr algn="just">
                        <a:spcAft>
                          <a:spcPts val="0"/>
                        </a:spcAft>
                      </a:pPr>
                      <a:r>
                        <a:rPr lang="en-US" sz="1050" kern="100">
                          <a:effectLst/>
                        </a:rPr>
                        <a:t>Cfjedimaster</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4</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204583">
                <a:tc>
                  <a:txBody>
                    <a:bodyPr/>
                    <a:lstStyle/>
                    <a:p>
                      <a:pPr algn="just">
                        <a:spcAft>
                          <a:spcPts val="0"/>
                        </a:spcAft>
                      </a:pPr>
                      <a:r>
                        <a:rPr lang="en-US" sz="1050" kern="100">
                          <a:effectLst/>
                        </a:rPr>
                        <a:t>Dangoor</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147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42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a:t>
                      </a:r>
                      <a:endParaRPr lang="ja-JP" sz="1050" kern="100">
                        <a:effectLst/>
                        <a:latin typeface="Century"/>
                        <a:ea typeface="ＭＳ 明朝"/>
                        <a:cs typeface="Times New Roman"/>
                      </a:endParaRPr>
                    </a:p>
                  </a:txBody>
                  <a:tcPr marL="68580" marR="68580" marT="0" marB="0"/>
                </a:tc>
              </a:tr>
              <a:tr h="381887">
                <a:tc>
                  <a:txBody>
                    <a:bodyPr/>
                    <a:lstStyle/>
                    <a:p>
                      <a:pPr algn="just">
                        <a:spcAft>
                          <a:spcPts val="0"/>
                        </a:spcAft>
                      </a:pPr>
                      <a:r>
                        <a:rPr lang="en-US" sz="1050" kern="100">
                          <a:effectLst/>
                        </a:rPr>
                        <a:t>DmitryBaranovskiy</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9</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204583">
                <a:tc>
                  <a:txBody>
                    <a:bodyPr/>
                    <a:lstStyle/>
                    <a:p>
                      <a:pPr algn="just">
                        <a:spcAft>
                          <a:spcPts val="0"/>
                        </a:spcAft>
                      </a:pPr>
                      <a:r>
                        <a:rPr lang="en-US" sz="1050" kern="100">
                          <a:effectLst/>
                        </a:rPr>
                        <a:t>Emalasky</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74</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204583">
                <a:tc>
                  <a:txBody>
                    <a:bodyPr/>
                    <a:lstStyle/>
                    <a:p>
                      <a:pPr algn="just">
                        <a:spcAft>
                          <a:spcPts val="0"/>
                        </a:spcAft>
                      </a:pPr>
                      <a:r>
                        <a:rPr lang="en-US" sz="1050" kern="100">
                          <a:effectLst/>
                        </a:rPr>
                        <a:t>Fat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204583">
                <a:tc>
                  <a:txBody>
                    <a:bodyPr/>
                    <a:lstStyle/>
                    <a:p>
                      <a:pPr algn="just">
                        <a:spcAft>
                          <a:spcPts val="0"/>
                        </a:spcAft>
                      </a:pPr>
                      <a:r>
                        <a:rPr lang="en-US" sz="1050" kern="100">
                          <a:effectLst/>
                        </a:rPr>
                        <a:t>GarthDB</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204583">
                <a:tc>
                  <a:txBody>
                    <a:bodyPr/>
                    <a:lstStyle/>
                    <a:p>
                      <a:pPr algn="just">
                        <a:spcAft>
                          <a:spcPts val="0"/>
                        </a:spcAft>
                      </a:pPr>
                      <a:r>
                        <a:rPr lang="en-US" sz="1050" kern="100">
                          <a:effectLst/>
                        </a:rPr>
                        <a:t>harish-io</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204583">
                <a:tc>
                  <a:txBody>
                    <a:bodyPr/>
                    <a:lstStyle/>
                    <a:p>
                      <a:pPr algn="just">
                        <a:spcAft>
                          <a:spcPts val="0"/>
                        </a:spcAft>
                      </a:pPr>
                      <a:r>
                        <a:rPr lang="en-US" sz="1050" kern="100">
                          <a:effectLst/>
                        </a:rPr>
                        <a:t>Iwehrman</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8</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106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73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r>
              <a:tr h="204583">
                <a:tc>
                  <a:txBody>
                    <a:bodyPr/>
                    <a:lstStyle/>
                    <a:p>
                      <a:pPr algn="just">
                        <a:spcAft>
                          <a:spcPts val="0"/>
                        </a:spcAft>
                      </a:pPr>
                      <a:r>
                        <a:rPr lang="en-US" sz="1050" kern="100">
                          <a:effectLst/>
                        </a:rPr>
                        <a:t>Jhatwich</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r>
              <a:tr h="204583">
                <a:tc>
                  <a:txBody>
                    <a:bodyPr/>
                    <a:lstStyle/>
                    <a:p>
                      <a:pPr algn="just">
                        <a:spcAft>
                          <a:spcPts val="0"/>
                        </a:spcAft>
                      </a:pPr>
                      <a:r>
                        <a:rPr lang="en-US" sz="1050" kern="100">
                          <a:effectLst/>
                        </a:rPr>
                        <a:t>larz0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126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9</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18</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59</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204583">
                <a:tc>
                  <a:txBody>
                    <a:bodyPr/>
                    <a:lstStyle/>
                    <a:p>
                      <a:pPr algn="just">
                        <a:spcAft>
                          <a:spcPts val="0"/>
                        </a:spcAft>
                      </a:pPr>
                      <a:r>
                        <a:rPr lang="en-US" sz="1050" kern="100">
                          <a:effectLst/>
                        </a:rPr>
                        <a:t>Mikechambers</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4</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9</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204583">
                <a:tc>
                  <a:txBody>
                    <a:bodyPr/>
                    <a:lstStyle/>
                    <a:p>
                      <a:pPr algn="just">
                        <a:spcAft>
                          <a:spcPts val="0"/>
                        </a:spcAft>
                      </a:pPr>
                      <a:r>
                        <a:rPr lang="en-US" sz="1050" kern="100">
                          <a:effectLst/>
                        </a:rPr>
                        <a:t>Nimbupani</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204583">
                <a:tc>
                  <a:txBody>
                    <a:bodyPr/>
                    <a:lstStyle/>
                    <a:p>
                      <a:pPr algn="just">
                        <a:spcAft>
                          <a:spcPts val="0"/>
                        </a:spcAft>
                      </a:pPr>
                      <a:r>
                        <a:rPr lang="en-US" sz="1050" kern="100">
                          <a:effectLst/>
                        </a:rPr>
                        <a:t>Piatra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204583">
                <a:tc>
                  <a:txBody>
                    <a:bodyPr/>
                    <a:lstStyle/>
                    <a:p>
                      <a:pPr algn="just">
                        <a:spcAft>
                          <a:spcPts val="0"/>
                        </a:spcAft>
                      </a:pPr>
                      <a:r>
                        <a:rPr lang="en-US" sz="1050" kern="100">
                          <a:effectLst/>
                        </a:rPr>
                        <a:t>Thibaultimbert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r>
            </a:tbl>
          </a:graphicData>
        </a:graphic>
      </p:graphicFrame>
    </p:spTree>
    <p:extLst>
      <p:ext uri="{BB962C8B-B14F-4D97-AF65-F5344CB8AC3E}">
        <p14:creationId xmlns:p14="http://schemas.microsoft.com/office/powerpoint/2010/main" val="1314052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6886" y="116633"/>
            <a:ext cx="7683465" cy="4272950"/>
          </a:xfrm>
        </p:spPr>
        <p:txBody>
          <a:bodyPr/>
          <a:lstStyle/>
          <a:p>
            <a:r>
              <a:rPr kumimoji="1" lang="en-US" altLang="ja-JP" dirty="0" smtClean="0"/>
              <a:t>4.5.1 </a:t>
            </a:r>
            <a:r>
              <a:rPr lang="en-US" altLang="ja-JP" dirty="0" err="1" smtClean="0"/>
              <a:t>L</a:t>
            </a:r>
            <a:r>
              <a:rPr kumimoji="1" lang="en-US" altLang="ja-JP" dirty="0" err="1" smtClean="0"/>
              <a:t>eranBoost</a:t>
            </a:r>
            <a:endParaRPr kumimoji="1" lang="en-US" altLang="ja-JP" dirty="0" smtClean="0"/>
          </a:p>
          <a:p>
            <a:r>
              <a:rPr lang="ja-JP" altLang="en-US" sz="1600" b="0" dirty="0" smtClean="0"/>
              <a:t>分析：</a:t>
            </a:r>
            <a:r>
              <a:rPr lang="en-US" altLang="ja-JP" sz="1600" b="0" dirty="0" smtClean="0"/>
              <a:t>PC1                                             PC2</a:t>
            </a:r>
            <a:endParaRPr kumimoji="1" lang="en-US" altLang="ja-JP" sz="1600" b="0" dirty="0" smtClean="0"/>
          </a:p>
          <a:p>
            <a:endParaRPr kumimoji="1" lang="ja-JP" altLang="en-US" dirty="0"/>
          </a:p>
        </p:txBody>
      </p:sp>
      <p:sp>
        <p:nvSpPr>
          <p:cNvPr id="4" name="タイトル 1"/>
          <p:cNvSpPr txBox="1">
            <a:spLocks/>
          </p:cNvSpPr>
          <p:nvPr/>
        </p:nvSpPr>
        <p:spPr>
          <a:xfrm>
            <a:off x="7452320" y="2274636"/>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pic>
        <p:nvPicPr>
          <p:cNvPr id="8" name="図 7"/>
          <p:cNvPicPr/>
          <p:nvPr/>
        </p:nvPicPr>
        <p:blipFill>
          <a:blip r:embed="rId2">
            <a:extLst>
              <a:ext uri="{28A0092B-C50C-407E-A947-70E740481C1C}">
                <a14:useLocalDpi xmlns:a14="http://schemas.microsoft.com/office/drawing/2010/main" val="0"/>
              </a:ext>
            </a:extLst>
          </a:blip>
          <a:stretch>
            <a:fillRect/>
          </a:stretch>
        </p:blipFill>
        <p:spPr>
          <a:xfrm>
            <a:off x="35496" y="908720"/>
            <a:ext cx="4248472" cy="3960440"/>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499" y="907920"/>
            <a:ext cx="4192797" cy="41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コンテンツ プレースホルダー 5"/>
          <p:cNvSpPr txBox="1">
            <a:spLocks/>
          </p:cNvSpPr>
          <p:nvPr/>
        </p:nvSpPr>
        <p:spPr>
          <a:xfrm>
            <a:off x="13166" y="5085185"/>
            <a:ext cx="8951322" cy="1512168"/>
          </a:xfrm>
          <a:prstGeom prst="rect">
            <a:avLst/>
          </a:prstGeom>
        </p:spPr>
        <p:txBody>
          <a:bodyPr>
            <a:normAutofit fontScale="92500"/>
          </a:bodyPr>
          <a:lst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a:lstStyle>
          <a:p>
            <a:r>
              <a:rPr lang="ja-JP" altLang="en-US" sz="1600" b="0" dirty="0" smtClean="0"/>
              <a:t>分析結果の解釈：</a:t>
            </a:r>
            <a:endParaRPr lang="en-US" altLang="ja-JP" sz="1600" b="0" dirty="0" smtClean="0"/>
          </a:p>
          <a:p>
            <a:r>
              <a:rPr lang="ja-JP" altLang="ja-JP" sz="1600" b="0" dirty="0" smtClean="0"/>
              <a:t>・</a:t>
            </a:r>
            <a:r>
              <a:rPr lang="en-US" altLang="ja-JP" sz="1600" b="0" dirty="0"/>
              <a:t>PC1</a:t>
            </a:r>
            <a:r>
              <a:rPr lang="ja-JP" altLang="ja-JP" sz="1600" b="0" dirty="0"/>
              <a:t>では</a:t>
            </a:r>
            <a:r>
              <a:rPr lang="en-US" altLang="ja-JP" sz="1600" b="0" dirty="0" err="1"/>
              <a:t>IssueCommentEvent</a:t>
            </a:r>
            <a:r>
              <a:rPr lang="ja-JP" altLang="ja-JP" sz="1600" b="0" dirty="0" err="1"/>
              <a:t>が負の</a:t>
            </a:r>
            <a:r>
              <a:rPr lang="en-US" altLang="ja-JP" sz="1600" b="0" dirty="0"/>
              <a:t>-0.8</a:t>
            </a:r>
            <a:r>
              <a:rPr lang="ja-JP" altLang="ja-JP" sz="1600" b="0" dirty="0"/>
              <a:t>で，</a:t>
            </a:r>
            <a:r>
              <a:rPr lang="en-US" altLang="ja-JP" sz="1600" b="0" dirty="0" err="1"/>
              <a:t>WatchEvent</a:t>
            </a:r>
            <a:r>
              <a:rPr lang="en-US" altLang="ja-JP" sz="1600" b="0" dirty="0"/>
              <a:t>, </a:t>
            </a:r>
            <a:r>
              <a:rPr lang="en-US" altLang="ja-JP" sz="1600" b="0" dirty="0" err="1"/>
              <a:t>ForkEvent,GollumEvent</a:t>
            </a:r>
            <a:r>
              <a:rPr lang="ja-JP" altLang="ja-JP" sz="1600" b="0" dirty="0"/>
              <a:t>が</a:t>
            </a:r>
            <a:r>
              <a:rPr lang="en-US" altLang="ja-JP" sz="1600" b="0" dirty="0"/>
              <a:t>0.0</a:t>
            </a:r>
            <a:r>
              <a:rPr lang="ja-JP" altLang="ja-JP" sz="1600" b="0" dirty="0"/>
              <a:t>に限りなく近く並ぶ結果となった．</a:t>
            </a:r>
          </a:p>
          <a:p>
            <a:r>
              <a:rPr lang="ja-JP" altLang="ja-JP" sz="1600" b="0" dirty="0"/>
              <a:t>・</a:t>
            </a:r>
            <a:r>
              <a:rPr lang="en-US" altLang="ja-JP" sz="1600" b="0" dirty="0"/>
              <a:t>PC2</a:t>
            </a:r>
            <a:r>
              <a:rPr lang="ja-JP" altLang="ja-JP" sz="1600" b="0" dirty="0"/>
              <a:t>では</a:t>
            </a:r>
            <a:r>
              <a:rPr lang="en-US" altLang="ja-JP" sz="1600" b="0" dirty="0" err="1"/>
              <a:t>PullRequestReviewCommentEvent</a:t>
            </a:r>
            <a:r>
              <a:rPr lang="ja-JP" altLang="ja-JP" sz="1600" b="0" dirty="0" err="1"/>
              <a:t>が負の</a:t>
            </a:r>
            <a:r>
              <a:rPr lang="en-US" altLang="ja-JP" sz="1600" b="0" dirty="0"/>
              <a:t>-0.6</a:t>
            </a:r>
            <a:r>
              <a:rPr lang="ja-JP" altLang="ja-JP" sz="1600" b="0" dirty="0"/>
              <a:t>を大きく下回り，</a:t>
            </a:r>
            <a:r>
              <a:rPr lang="en-US" altLang="ja-JP" sz="1600" b="0" dirty="0" err="1"/>
              <a:t>CreateEvent</a:t>
            </a:r>
            <a:r>
              <a:rPr lang="ja-JP" altLang="ja-JP" sz="1600" b="0" dirty="0"/>
              <a:t>が正の</a:t>
            </a:r>
            <a:r>
              <a:rPr lang="en-US" altLang="ja-JP" sz="1600" b="0" dirty="0"/>
              <a:t>0.0</a:t>
            </a:r>
            <a:r>
              <a:rPr lang="ja-JP" altLang="ja-JP" sz="1600" b="0" dirty="0"/>
              <a:t>を上回った．</a:t>
            </a:r>
          </a:p>
          <a:p>
            <a:endParaRPr lang="ja-JP" altLang="en-US" sz="1600" b="0" dirty="0"/>
          </a:p>
        </p:txBody>
      </p:sp>
    </p:spTree>
    <p:extLst>
      <p:ext uri="{BB962C8B-B14F-4D97-AF65-F5344CB8AC3E}">
        <p14:creationId xmlns:p14="http://schemas.microsoft.com/office/powerpoint/2010/main" val="3430465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2318" y="0"/>
            <a:ext cx="4671000" cy="4543971"/>
          </a:xfrm>
        </p:spPr>
        <p:txBody>
          <a:bodyPr>
            <a:normAutofit/>
          </a:bodyPr>
          <a:lstStyle/>
          <a:p>
            <a:r>
              <a:rPr kumimoji="1" lang="en-US" altLang="ja-JP" sz="2000" dirty="0" smtClean="0"/>
              <a:t>4.5.1 </a:t>
            </a:r>
            <a:r>
              <a:rPr lang="en-US" altLang="ja-JP" sz="2000" dirty="0" err="1" smtClean="0"/>
              <a:t>L</a:t>
            </a:r>
            <a:r>
              <a:rPr kumimoji="1" lang="en-US" altLang="ja-JP" sz="2000" dirty="0" err="1" smtClean="0"/>
              <a:t>eranBoost</a:t>
            </a:r>
            <a:endParaRPr kumimoji="1" lang="en-US" altLang="ja-JP" sz="2000" dirty="0" smtClean="0"/>
          </a:p>
          <a:p>
            <a:r>
              <a:rPr lang="ja-JP" altLang="en-US" sz="1600" b="0" dirty="0" smtClean="0"/>
              <a:t>分析：</a:t>
            </a:r>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smtClean="0"/>
          </a:p>
          <a:p>
            <a:endParaRPr lang="en-US" altLang="ja-JP" sz="1600" b="0" dirty="0" smtClean="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kumimoji="1" lang="en-US" altLang="ja-JP" sz="1600" b="0" dirty="0" smtClean="0"/>
          </a:p>
          <a:p>
            <a:endParaRPr kumimoji="1" lang="ja-JP" altLang="en-US" dirty="0"/>
          </a:p>
        </p:txBody>
      </p:sp>
      <p:sp>
        <p:nvSpPr>
          <p:cNvPr id="6" name="コンテンツ プレースホルダー 5"/>
          <p:cNvSpPr>
            <a:spLocks noGrp="1"/>
          </p:cNvSpPr>
          <p:nvPr>
            <p:ph sz="half" idx="2"/>
          </p:nvPr>
        </p:nvSpPr>
        <p:spPr>
          <a:xfrm>
            <a:off x="13166" y="5085184"/>
            <a:ext cx="8951322" cy="4633957"/>
          </a:xfrm>
        </p:spPr>
        <p:txBody>
          <a:bodyPr>
            <a:normAutofit/>
          </a:bodyPr>
          <a:lstStyle/>
          <a:p>
            <a:r>
              <a:rPr kumimoji="1" lang="en-US" altLang="ja-JP" sz="1600" b="0" dirty="0" err="1" smtClean="0"/>
              <a:t>LearnBoost</a:t>
            </a:r>
            <a:r>
              <a:rPr kumimoji="1" lang="ja-JP" altLang="en-US" sz="1600" b="0" dirty="0" smtClean="0"/>
              <a:t>の解釈：</a:t>
            </a:r>
            <a:endParaRPr kumimoji="1" lang="en-US" altLang="ja-JP" sz="1600" b="0" dirty="0" smtClean="0"/>
          </a:p>
          <a:p>
            <a:r>
              <a:rPr lang="ja-JP" altLang="ja-JP" sz="1600" b="0" dirty="0" smtClean="0"/>
              <a:t>・</a:t>
            </a:r>
            <a:r>
              <a:rPr lang="ja-JP" altLang="ja-JP" sz="1600" b="0" dirty="0"/>
              <a:t>主成分スコアでは，</a:t>
            </a:r>
            <a:r>
              <a:rPr lang="en-US" altLang="ja-JP" sz="1600" b="0" dirty="0" err="1"/>
              <a:t>guille</a:t>
            </a:r>
            <a:r>
              <a:rPr lang="ja-JP" altLang="ja-JP" sz="1600" b="0" dirty="0"/>
              <a:t>と</a:t>
            </a:r>
            <a:r>
              <a:rPr lang="en-US" altLang="ja-JP" sz="1600" b="0" dirty="0" err="1"/>
              <a:t>retrofox</a:t>
            </a:r>
            <a:r>
              <a:rPr lang="ja-JP" altLang="ja-JP" sz="1600" b="0" dirty="0"/>
              <a:t>以外のメンバが一か所に固まっており，</a:t>
            </a:r>
            <a:r>
              <a:rPr lang="en-US" altLang="ja-JP" sz="1600" b="0" dirty="0"/>
              <a:t>OSS</a:t>
            </a:r>
            <a:r>
              <a:rPr lang="ja-JP" altLang="ja-JP" sz="1600" b="0" dirty="0"/>
              <a:t>上で活発に活動を行っているメンバは</a:t>
            </a:r>
            <a:r>
              <a:rPr lang="en-US" altLang="ja-JP" sz="1600" b="0" dirty="0"/>
              <a:t>2</a:t>
            </a:r>
            <a:r>
              <a:rPr lang="ja-JP" altLang="ja-JP" sz="1600" b="0" dirty="0"/>
              <a:t>人のみであることが考察できる．</a:t>
            </a:r>
          </a:p>
          <a:p>
            <a:r>
              <a:rPr lang="ja-JP" altLang="ja-JP" sz="1600" b="0" dirty="0"/>
              <a:t>・</a:t>
            </a:r>
            <a:r>
              <a:rPr lang="en-US" altLang="ja-JP" sz="1600" b="0" dirty="0" err="1"/>
              <a:t>LearnBoost</a:t>
            </a:r>
            <a:r>
              <a:rPr lang="ja-JP" altLang="ja-JP" sz="1600" b="0" dirty="0"/>
              <a:t>は</a:t>
            </a:r>
            <a:r>
              <a:rPr lang="en-US" altLang="ja-JP" sz="1600" b="0" dirty="0"/>
              <a:t>OSS</a:t>
            </a:r>
            <a:r>
              <a:rPr lang="ja-JP" altLang="ja-JP" sz="1600" b="0" dirty="0"/>
              <a:t>外での役割を担当しているメンバに重点をおいたプロジェクトだと考察できる．</a:t>
            </a:r>
          </a:p>
          <a:p>
            <a:endParaRPr kumimoji="1" lang="ja-JP" altLang="en-US" sz="1600" b="0"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pic>
        <p:nvPicPr>
          <p:cNvPr id="7" name="図 6" descr="C:\Users\Genki\Desktop\L4.PNG"/>
          <p:cNvPicPr/>
          <p:nvPr/>
        </p:nvPicPr>
        <p:blipFill>
          <a:blip r:embed="rId2">
            <a:extLst>
              <a:ext uri="{28A0092B-C50C-407E-A947-70E740481C1C}">
                <a14:useLocalDpi xmlns:a14="http://schemas.microsoft.com/office/drawing/2010/main" val="0"/>
              </a:ext>
            </a:extLst>
          </a:blip>
          <a:srcRect/>
          <a:stretch>
            <a:fillRect/>
          </a:stretch>
        </p:blipFill>
        <p:spPr bwMode="auto">
          <a:xfrm>
            <a:off x="13166" y="764704"/>
            <a:ext cx="5278914" cy="4399910"/>
          </a:xfrm>
          <a:prstGeom prst="rect">
            <a:avLst/>
          </a:prstGeom>
          <a:noFill/>
          <a:ln>
            <a:noFill/>
          </a:ln>
        </p:spPr>
      </p:pic>
    </p:spTree>
    <p:extLst>
      <p:ext uri="{BB962C8B-B14F-4D97-AF65-F5344CB8AC3E}">
        <p14:creationId xmlns:p14="http://schemas.microsoft.com/office/powerpoint/2010/main" val="216878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4199" y="99747"/>
            <a:ext cx="7620000" cy="4373563"/>
          </a:xfrm>
        </p:spPr>
        <p:txBody>
          <a:bodyPr/>
          <a:lstStyle/>
          <a:p>
            <a:r>
              <a:rPr kumimoji="1" lang="en-US" altLang="ja-JP" dirty="0" smtClean="0"/>
              <a:t>4.5.4 </a:t>
            </a:r>
            <a:r>
              <a:rPr lang="en-US" altLang="ja-JP" sz="1800" dirty="0"/>
              <a:t>grunt</a:t>
            </a:r>
          </a:p>
          <a:p>
            <a:r>
              <a:rPr lang="ja-JP" altLang="en-US" sz="1800" b="0" dirty="0" smtClean="0"/>
              <a:t>概要：</a:t>
            </a:r>
            <a:endParaRPr lang="en-US" altLang="ja-JP" sz="1800" b="0" dirty="0" smtClean="0"/>
          </a:p>
          <a:p>
            <a:r>
              <a:rPr kumimoji="1" lang="ja-JP" altLang="en-US" sz="1800" b="0" dirty="0" smtClean="0"/>
              <a:t>メンバ数：</a:t>
            </a:r>
            <a:endParaRPr kumimoji="1" lang="en-US" altLang="ja-JP" sz="1800" b="0" dirty="0" smtClean="0"/>
          </a:p>
          <a:p>
            <a:r>
              <a:rPr kumimoji="1" lang="ja-JP" altLang="en-US" sz="1800" b="0" dirty="0" smtClean="0"/>
              <a:t>収集結果：</a:t>
            </a:r>
            <a:endParaRPr kumimoji="1" lang="ja-JP" altLang="en-US" sz="1800" b="0"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sp>
        <p:nvSpPr>
          <p:cNvPr id="6" name="Rectangle 1"/>
          <p:cNvSpPr>
            <a:spLocks noChangeArrowheads="1"/>
          </p:cNvSpPr>
          <p:nvPr/>
        </p:nvSpPr>
        <p:spPr bwMode="auto">
          <a:xfrm>
            <a:off x="152294" y="1772816"/>
            <a:ext cx="61206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grunt</a:t>
            </a:r>
            <a:r>
              <a:rPr kumimoji="1" lang="ja-JP" altLang="en-US"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の</a:t>
            </a:r>
            <a:r>
              <a:rPr kumimoji="1" lang="ja-JP" altLang="en-US"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全メンバの活動ログの収集結果一覧表</a:t>
            </a:r>
            <a:endParaRPr kumimoji="1" lang="ja-JP" altLang="en-US" sz="3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3244204913"/>
              </p:ext>
            </p:extLst>
          </p:nvPr>
        </p:nvGraphicFramePr>
        <p:xfrm>
          <a:off x="251521" y="2111368"/>
          <a:ext cx="6660231" cy="3693899"/>
        </p:xfrm>
        <a:graphic>
          <a:graphicData uri="http://schemas.openxmlformats.org/drawingml/2006/table">
            <a:tbl>
              <a:tblPr firstRow="1" firstCol="1" bandRow="1">
                <a:tableStyleId>{5C22544A-7EE6-4342-B048-85BDC9FD1C3A}</a:tableStyleId>
              </a:tblPr>
              <a:tblGrid>
                <a:gridCol w="1369084"/>
                <a:gridCol w="462976"/>
                <a:gridCol w="512580"/>
                <a:gridCol w="446440"/>
                <a:gridCol w="611789"/>
                <a:gridCol w="396836"/>
                <a:gridCol w="529114"/>
                <a:gridCol w="446440"/>
                <a:gridCol w="462976"/>
                <a:gridCol w="479510"/>
                <a:gridCol w="462976"/>
                <a:gridCol w="479510"/>
              </a:tblGrid>
              <a:tr h="335809">
                <a:tc>
                  <a:txBody>
                    <a:bodyPr/>
                    <a:lstStyle/>
                    <a:p>
                      <a:pPr algn="just">
                        <a:spcAft>
                          <a:spcPts val="0"/>
                        </a:spcAft>
                      </a:pPr>
                      <a:r>
                        <a:rPr lang="en-US" sz="1050" kern="100">
                          <a:effectLst/>
                        </a:rPr>
                        <a:t>Name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b</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c</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d</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f</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g</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h</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j</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k</a:t>
                      </a:r>
                      <a:endParaRPr lang="ja-JP" sz="1050" kern="100">
                        <a:effectLst/>
                        <a:latin typeface="Century"/>
                        <a:ea typeface="ＭＳ 明朝"/>
                        <a:cs typeface="Times New Roman"/>
                      </a:endParaRPr>
                    </a:p>
                  </a:txBody>
                  <a:tcPr marL="68580" marR="68580" marT="0" marB="0"/>
                </a:tc>
              </a:tr>
              <a:tr h="335809">
                <a:tc>
                  <a:txBody>
                    <a:bodyPr/>
                    <a:lstStyle/>
                    <a:p>
                      <a:pPr algn="just">
                        <a:spcAft>
                          <a:spcPts val="0"/>
                        </a:spcAft>
                      </a:pPr>
                      <a:r>
                        <a:rPr lang="en-US" sz="1050" kern="100">
                          <a:effectLst/>
                        </a:rPr>
                        <a:t>Cowboy</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35809">
                <a:tc>
                  <a:txBody>
                    <a:bodyPr/>
                    <a:lstStyle/>
                    <a:p>
                      <a:pPr algn="just">
                        <a:spcAft>
                          <a:spcPts val="0"/>
                        </a:spcAft>
                      </a:pPr>
                      <a:r>
                        <a:rPr lang="en-US" sz="1050" kern="100">
                          <a:effectLst/>
                        </a:rPr>
                        <a:t>Geddski</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35809">
                <a:tc>
                  <a:txBody>
                    <a:bodyPr/>
                    <a:lstStyle/>
                    <a:p>
                      <a:pPr algn="just">
                        <a:spcAft>
                          <a:spcPts val="0"/>
                        </a:spcAft>
                      </a:pPr>
                      <a:r>
                        <a:rPr lang="en-US" sz="1050" kern="100">
                          <a:effectLst/>
                        </a:rPr>
                        <a:t>Isaacdurazo</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35809">
                <a:tc>
                  <a:txBody>
                    <a:bodyPr/>
                    <a:lstStyle/>
                    <a:p>
                      <a:pPr algn="just">
                        <a:spcAft>
                          <a:spcPts val="0"/>
                        </a:spcAft>
                      </a:pPr>
                      <a:r>
                        <a:rPr lang="en-US" sz="1050" kern="100">
                          <a:effectLst/>
                        </a:rPr>
                        <a:t>Jsoverson</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35809">
                <a:tc>
                  <a:txBody>
                    <a:bodyPr/>
                    <a:lstStyle/>
                    <a:p>
                      <a:pPr algn="just">
                        <a:spcAft>
                          <a:spcPts val="0"/>
                        </a:spcAft>
                      </a:pPr>
                      <a:r>
                        <a:rPr lang="en-US" sz="1050" kern="100">
                          <a:effectLst/>
                        </a:rPr>
                        <a:t>Jzaefferer</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35809">
                <a:tc>
                  <a:txBody>
                    <a:bodyPr/>
                    <a:lstStyle/>
                    <a:p>
                      <a:pPr algn="just">
                        <a:spcAft>
                          <a:spcPts val="0"/>
                        </a:spcAft>
                      </a:pPr>
                      <a:r>
                        <a:rPr lang="en-US" sz="1050" kern="100">
                          <a:effectLst/>
                        </a:rPr>
                        <a:t>Shama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4</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93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29</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14</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35809">
                <a:tc>
                  <a:txBody>
                    <a:bodyPr/>
                    <a:lstStyle/>
                    <a:p>
                      <a:pPr algn="just">
                        <a:spcAft>
                          <a:spcPts val="0"/>
                        </a:spcAft>
                      </a:pPr>
                      <a:r>
                        <a:rPr lang="en-US" sz="1050" kern="100">
                          <a:effectLst/>
                        </a:rPr>
                        <a:t>Sindresorhus</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35809">
                <a:tc>
                  <a:txBody>
                    <a:bodyPr/>
                    <a:lstStyle/>
                    <a:p>
                      <a:pPr algn="just">
                        <a:spcAft>
                          <a:spcPts val="0"/>
                        </a:spcAft>
                      </a:pPr>
                      <a:r>
                        <a:rPr lang="en-US" sz="1050" kern="100">
                          <a:effectLst/>
                        </a:rPr>
                        <a:t>Tbranyen</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35809">
                <a:tc>
                  <a:txBody>
                    <a:bodyPr/>
                    <a:lstStyle/>
                    <a:p>
                      <a:pPr algn="just">
                        <a:spcAft>
                          <a:spcPts val="0"/>
                        </a:spcAft>
                      </a:pPr>
                      <a:r>
                        <a:rPr lang="en-US" sz="1050" kern="100">
                          <a:effectLst/>
                        </a:rPr>
                        <a:t>Tkellen</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18</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18</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35809">
                <a:tc>
                  <a:txBody>
                    <a:bodyPr/>
                    <a:lstStyle/>
                    <a:p>
                      <a:pPr algn="just">
                        <a:spcAft>
                          <a:spcPts val="0"/>
                        </a:spcAft>
                      </a:pPr>
                      <a:r>
                        <a:rPr lang="en-US" sz="1050" kern="100">
                          <a:effectLst/>
                        </a:rPr>
                        <a:t>Vladikoff</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4</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41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18</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r>
            </a:tbl>
          </a:graphicData>
        </a:graphic>
      </p:graphicFrame>
    </p:spTree>
    <p:extLst>
      <p:ext uri="{BB962C8B-B14F-4D97-AF65-F5344CB8AC3E}">
        <p14:creationId xmlns:p14="http://schemas.microsoft.com/office/powerpoint/2010/main" val="1314052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6886" y="116633"/>
            <a:ext cx="7683465" cy="4272950"/>
          </a:xfrm>
        </p:spPr>
        <p:txBody>
          <a:bodyPr/>
          <a:lstStyle/>
          <a:p>
            <a:r>
              <a:rPr kumimoji="1" lang="en-US" altLang="ja-JP" dirty="0" smtClean="0"/>
              <a:t>4.5.1 </a:t>
            </a:r>
            <a:r>
              <a:rPr lang="en-US" altLang="ja-JP" dirty="0" err="1" smtClean="0"/>
              <a:t>L</a:t>
            </a:r>
            <a:r>
              <a:rPr kumimoji="1" lang="en-US" altLang="ja-JP" dirty="0" err="1" smtClean="0"/>
              <a:t>eranBoost</a:t>
            </a:r>
            <a:endParaRPr kumimoji="1" lang="en-US" altLang="ja-JP" dirty="0" smtClean="0"/>
          </a:p>
          <a:p>
            <a:r>
              <a:rPr lang="ja-JP" altLang="en-US" sz="1600" b="0" dirty="0" smtClean="0"/>
              <a:t>分析：</a:t>
            </a:r>
            <a:r>
              <a:rPr lang="en-US" altLang="ja-JP" sz="1600" b="0" dirty="0" smtClean="0"/>
              <a:t>PC1                                             PC2</a:t>
            </a:r>
            <a:endParaRPr kumimoji="1" lang="en-US" altLang="ja-JP" sz="1600" b="0" dirty="0" smtClean="0"/>
          </a:p>
          <a:p>
            <a:endParaRPr kumimoji="1" lang="ja-JP" altLang="en-US" dirty="0"/>
          </a:p>
        </p:txBody>
      </p:sp>
      <p:sp>
        <p:nvSpPr>
          <p:cNvPr id="4" name="タイトル 1"/>
          <p:cNvSpPr txBox="1">
            <a:spLocks/>
          </p:cNvSpPr>
          <p:nvPr/>
        </p:nvSpPr>
        <p:spPr>
          <a:xfrm>
            <a:off x="7452320" y="2274636"/>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pic>
        <p:nvPicPr>
          <p:cNvPr id="8" name="図 7"/>
          <p:cNvPicPr/>
          <p:nvPr/>
        </p:nvPicPr>
        <p:blipFill>
          <a:blip r:embed="rId2">
            <a:extLst>
              <a:ext uri="{28A0092B-C50C-407E-A947-70E740481C1C}">
                <a14:useLocalDpi xmlns:a14="http://schemas.microsoft.com/office/drawing/2010/main" val="0"/>
              </a:ext>
            </a:extLst>
          </a:blip>
          <a:stretch>
            <a:fillRect/>
          </a:stretch>
        </p:blipFill>
        <p:spPr>
          <a:xfrm>
            <a:off x="35496" y="908720"/>
            <a:ext cx="4248472" cy="3960440"/>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499" y="907920"/>
            <a:ext cx="4192797" cy="41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コンテンツ プレースホルダー 5"/>
          <p:cNvSpPr txBox="1">
            <a:spLocks/>
          </p:cNvSpPr>
          <p:nvPr/>
        </p:nvSpPr>
        <p:spPr>
          <a:xfrm>
            <a:off x="13166" y="5085185"/>
            <a:ext cx="8951322" cy="1512168"/>
          </a:xfrm>
          <a:prstGeom prst="rect">
            <a:avLst/>
          </a:prstGeom>
        </p:spPr>
        <p:txBody>
          <a:bodyPr>
            <a:normAutofit fontScale="92500"/>
          </a:bodyPr>
          <a:lst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a:lstStyle>
          <a:p>
            <a:r>
              <a:rPr lang="ja-JP" altLang="en-US" sz="1600" b="0" dirty="0" smtClean="0"/>
              <a:t>分析結果の解釈：</a:t>
            </a:r>
            <a:endParaRPr lang="en-US" altLang="ja-JP" sz="1600" b="0" dirty="0" smtClean="0"/>
          </a:p>
          <a:p>
            <a:r>
              <a:rPr lang="ja-JP" altLang="ja-JP" sz="1600" b="0" dirty="0" smtClean="0"/>
              <a:t>・</a:t>
            </a:r>
            <a:r>
              <a:rPr lang="en-US" altLang="ja-JP" sz="1600" b="0" dirty="0"/>
              <a:t>PC1</a:t>
            </a:r>
            <a:r>
              <a:rPr lang="ja-JP" altLang="ja-JP" sz="1600" b="0" dirty="0"/>
              <a:t>では</a:t>
            </a:r>
            <a:r>
              <a:rPr lang="en-US" altLang="ja-JP" sz="1600" b="0" dirty="0" err="1"/>
              <a:t>IssueCommentEvent</a:t>
            </a:r>
            <a:r>
              <a:rPr lang="ja-JP" altLang="ja-JP" sz="1600" b="0" dirty="0" err="1"/>
              <a:t>が負の</a:t>
            </a:r>
            <a:r>
              <a:rPr lang="en-US" altLang="ja-JP" sz="1600" b="0" dirty="0"/>
              <a:t>-0.8</a:t>
            </a:r>
            <a:r>
              <a:rPr lang="ja-JP" altLang="ja-JP" sz="1600" b="0" dirty="0"/>
              <a:t>で，</a:t>
            </a:r>
            <a:r>
              <a:rPr lang="en-US" altLang="ja-JP" sz="1600" b="0" dirty="0" err="1"/>
              <a:t>WatchEvent</a:t>
            </a:r>
            <a:r>
              <a:rPr lang="en-US" altLang="ja-JP" sz="1600" b="0" dirty="0"/>
              <a:t>, </a:t>
            </a:r>
            <a:r>
              <a:rPr lang="en-US" altLang="ja-JP" sz="1600" b="0" dirty="0" err="1"/>
              <a:t>ForkEvent,GollumEvent</a:t>
            </a:r>
            <a:r>
              <a:rPr lang="ja-JP" altLang="ja-JP" sz="1600" b="0" dirty="0"/>
              <a:t>が</a:t>
            </a:r>
            <a:r>
              <a:rPr lang="en-US" altLang="ja-JP" sz="1600" b="0" dirty="0"/>
              <a:t>0.0</a:t>
            </a:r>
            <a:r>
              <a:rPr lang="ja-JP" altLang="ja-JP" sz="1600" b="0" dirty="0"/>
              <a:t>に限りなく近く並ぶ結果となった．</a:t>
            </a:r>
          </a:p>
          <a:p>
            <a:r>
              <a:rPr lang="ja-JP" altLang="ja-JP" sz="1600" b="0" dirty="0"/>
              <a:t>・</a:t>
            </a:r>
            <a:r>
              <a:rPr lang="en-US" altLang="ja-JP" sz="1600" b="0" dirty="0"/>
              <a:t>PC2</a:t>
            </a:r>
            <a:r>
              <a:rPr lang="ja-JP" altLang="ja-JP" sz="1600" b="0" dirty="0"/>
              <a:t>では</a:t>
            </a:r>
            <a:r>
              <a:rPr lang="en-US" altLang="ja-JP" sz="1600" b="0" dirty="0" err="1"/>
              <a:t>PullRequestReviewCommentEvent</a:t>
            </a:r>
            <a:r>
              <a:rPr lang="ja-JP" altLang="ja-JP" sz="1600" b="0" dirty="0" err="1"/>
              <a:t>が負の</a:t>
            </a:r>
            <a:r>
              <a:rPr lang="en-US" altLang="ja-JP" sz="1600" b="0" dirty="0"/>
              <a:t>-0.6</a:t>
            </a:r>
            <a:r>
              <a:rPr lang="ja-JP" altLang="ja-JP" sz="1600" b="0" dirty="0"/>
              <a:t>を大きく下回り，</a:t>
            </a:r>
            <a:r>
              <a:rPr lang="en-US" altLang="ja-JP" sz="1600" b="0" dirty="0" err="1"/>
              <a:t>CreateEvent</a:t>
            </a:r>
            <a:r>
              <a:rPr lang="ja-JP" altLang="ja-JP" sz="1600" b="0" dirty="0"/>
              <a:t>が正の</a:t>
            </a:r>
            <a:r>
              <a:rPr lang="en-US" altLang="ja-JP" sz="1600" b="0" dirty="0"/>
              <a:t>0.0</a:t>
            </a:r>
            <a:r>
              <a:rPr lang="ja-JP" altLang="ja-JP" sz="1600" b="0" dirty="0"/>
              <a:t>を上回った．</a:t>
            </a:r>
          </a:p>
          <a:p>
            <a:endParaRPr lang="ja-JP" altLang="en-US" sz="1600" b="0" dirty="0"/>
          </a:p>
        </p:txBody>
      </p:sp>
    </p:spTree>
    <p:extLst>
      <p:ext uri="{BB962C8B-B14F-4D97-AF65-F5344CB8AC3E}">
        <p14:creationId xmlns:p14="http://schemas.microsoft.com/office/powerpoint/2010/main" val="3430465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692696"/>
            <a:ext cx="5791200" cy="1371600"/>
          </a:xfrm>
        </p:spPr>
        <p:txBody>
          <a:bodyPr>
            <a:normAutofit/>
          </a:bodyPr>
          <a:lstStyle/>
          <a:p>
            <a:r>
              <a:rPr lang="en-US" altLang="ja-JP" u="sng" dirty="0" smtClean="0"/>
              <a:t>1.</a:t>
            </a:r>
            <a:r>
              <a:rPr lang="ja-JP" altLang="en-US" u="sng" dirty="0" smtClean="0"/>
              <a:t>研究</a:t>
            </a:r>
            <a:r>
              <a:rPr lang="ja-JP" altLang="en-US" u="sng" dirty="0"/>
              <a:t>の概要</a:t>
            </a:r>
            <a:r>
              <a:rPr lang="ja-JP" altLang="en-US" dirty="0"/>
              <a:t/>
            </a:r>
            <a:br>
              <a:rPr lang="ja-JP" altLang="en-US" dirty="0"/>
            </a:br>
            <a:endParaRPr kumimoji="1" lang="ja-JP" altLang="en-US" dirty="0"/>
          </a:p>
        </p:txBody>
      </p:sp>
    </p:spTree>
    <p:extLst>
      <p:ext uri="{BB962C8B-B14F-4D97-AF65-F5344CB8AC3E}">
        <p14:creationId xmlns:p14="http://schemas.microsoft.com/office/powerpoint/2010/main" val="120898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4199" y="99747"/>
            <a:ext cx="7620000" cy="4373563"/>
          </a:xfrm>
        </p:spPr>
        <p:txBody>
          <a:bodyPr/>
          <a:lstStyle/>
          <a:p>
            <a:r>
              <a:rPr kumimoji="1" lang="en-US" altLang="ja-JP" dirty="0" smtClean="0"/>
              <a:t>4.5.5 </a:t>
            </a:r>
            <a:r>
              <a:rPr lang="en-US" altLang="ja-JP" dirty="0" err="1"/>
              <a:t>Resque</a:t>
            </a:r>
            <a:endParaRPr lang="en-US" altLang="ja-JP" sz="1800" dirty="0"/>
          </a:p>
          <a:p>
            <a:r>
              <a:rPr lang="ja-JP" altLang="en-US" sz="1800" b="0" dirty="0" smtClean="0"/>
              <a:t>概要：</a:t>
            </a:r>
            <a:endParaRPr lang="en-US" altLang="ja-JP" sz="1800" b="0" dirty="0" smtClean="0"/>
          </a:p>
          <a:p>
            <a:r>
              <a:rPr kumimoji="1" lang="ja-JP" altLang="en-US" sz="1800" b="0" dirty="0" smtClean="0"/>
              <a:t>メンバ数：</a:t>
            </a:r>
            <a:endParaRPr kumimoji="1" lang="en-US" altLang="ja-JP" sz="1800" b="0" dirty="0" smtClean="0"/>
          </a:p>
          <a:p>
            <a:r>
              <a:rPr kumimoji="1" lang="ja-JP" altLang="en-US" sz="1800" b="0" dirty="0" smtClean="0"/>
              <a:t>収集結果：</a:t>
            </a:r>
            <a:endParaRPr kumimoji="1" lang="ja-JP" altLang="en-US" sz="1800" b="0"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560529913"/>
              </p:ext>
            </p:extLst>
          </p:nvPr>
        </p:nvGraphicFramePr>
        <p:xfrm>
          <a:off x="179512" y="2998568"/>
          <a:ext cx="8568951" cy="2734687"/>
        </p:xfrm>
        <a:graphic>
          <a:graphicData uri="http://schemas.openxmlformats.org/drawingml/2006/table">
            <a:tbl>
              <a:tblPr firstRow="1" firstCol="1" bandRow="1">
                <a:tableStyleId>{5C22544A-7EE6-4342-B048-85BDC9FD1C3A}</a:tableStyleId>
              </a:tblPr>
              <a:tblGrid>
                <a:gridCol w="1964167"/>
                <a:gridCol w="496439"/>
                <a:gridCol w="625944"/>
                <a:gridCol w="539605"/>
                <a:gridCol w="561191"/>
                <a:gridCol w="625944"/>
                <a:gridCol w="561191"/>
                <a:gridCol w="690697"/>
                <a:gridCol w="518021"/>
                <a:gridCol w="647528"/>
                <a:gridCol w="755449"/>
                <a:gridCol w="582775"/>
              </a:tblGrid>
              <a:tr h="347630">
                <a:tc>
                  <a:txBody>
                    <a:bodyPr/>
                    <a:lstStyle/>
                    <a:p>
                      <a:pPr algn="just">
                        <a:spcAft>
                          <a:spcPts val="0"/>
                        </a:spcAft>
                      </a:pPr>
                      <a:r>
                        <a:rPr lang="en-US" sz="1050" kern="100" dirty="0">
                          <a:effectLst/>
                        </a:rPr>
                        <a:t>Name</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b</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c</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d</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f</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g</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h</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j</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k</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guille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97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48</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39</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648907">
                <a:tc>
                  <a:txBody>
                    <a:bodyPr/>
                    <a:lstStyle/>
                    <a:p>
                      <a:pPr algn="just">
                        <a:spcAft>
                          <a:spcPts val="0"/>
                        </a:spcAft>
                      </a:pPr>
                      <a:r>
                        <a:rPr lang="en-US" sz="1050" kern="100">
                          <a:effectLst/>
                        </a:rPr>
                        <a:t>Matthew Mueller</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TooTallNate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retrofox</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stambizzle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visionmedia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r>
            </a:tbl>
          </a:graphicData>
        </a:graphic>
      </p:graphicFrame>
      <p:sp>
        <p:nvSpPr>
          <p:cNvPr id="6" name="Rectangle 1"/>
          <p:cNvSpPr>
            <a:spLocks noChangeArrowheads="1"/>
          </p:cNvSpPr>
          <p:nvPr/>
        </p:nvSpPr>
        <p:spPr bwMode="auto">
          <a:xfrm>
            <a:off x="179512" y="2495693"/>
            <a:ext cx="61206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1" lang="en-US" altLang="ja-JP"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 </a:t>
            </a:r>
            <a:r>
              <a:rPr lang="en-US" altLang="ja-JP" sz="1600" dirty="0" err="1"/>
              <a:t>Resque</a:t>
            </a:r>
            <a:r>
              <a:rPr kumimoji="1" lang="ja-JP" altLang="en-US"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の全メンバの活動ログの収集結果一覧表</a:t>
            </a:r>
            <a:endParaRPr kumimoji="1" lang="ja-JP" altLang="en-US" sz="3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Tree>
    <p:extLst>
      <p:ext uri="{BB962C8B-B14F-4D97-AF65-F5344CB8AC3E}">
        <p14:creationId xmlns:p14="http://schemas.microsoft.com/office/powerpoint/2010/main" val="1314052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6886" y="116633"/>
            <a:ext cx="7683465" cy="4272950"/>
          </a:xfrm>
        </p:spPr>
        <p:txBody>
          <a:bodyPr/>
          <a:lstStyle/>
          <a:p>
            <a:r>
              <a:rPr kumimoji="1" lang="en-US" altLang="ja-JP" dirty="0" smtClean="0"/>
              <a:t>4.5.1 </a:t>
            </a:r>
            <a:r>
              <a:rPr lang="en-US" altLang="ja-JP" dirty="0" err="1" smtClean="0"/>
              <a:t>L</a:t>
            </a:r>
            <a:r>
              <a:rPr kumimoji="1" lang="en-US" altLang="ja-JP" dirty="0" err="1" smtClean="0"/>
              <a:t>eranBoost</a:t>
            </a:r>
            <a:endParaRPr kumimoji="1" lang="en-US" altLang="ja-JP" dirty="0" smtClean="0"/>
          </a:p>
          <a:p>
            <a:r>
              <a:rPr lang="ja-JP" altLang="en-US" sz="1600" b="0" dirty="0" smtClean="0"/>
              <a:t>分析：</a:t>
            </a:r>
            <a:r>
              <a:rPr lang="en-US" altLang="ja-JP" sz="1600" b="0" dirty="0" smtClean="0"/>
              <a:t>PC1                                             PC2</a:t>
            </a:r>
            <a:endParaRPr kumimoji="1" lang="en-US" altLang="ja-JP" sz="1600" b="0" dirty="0" smtClean="0"/>
          </a:p>
          <a:p>
            <a:endParaRPr kumimoji="1" lang="ja-JP" altLang="en-US" dirty="0"/>
          </a:p>
        </p:txBody>
      </p:sp>
      <p:sp>
        <p:nvSpPr>
          <p:cNvPr id="4" name="タイトル 1"/>
          <p:cNvSpPr txBox="1">
            <a:spLocks/>
          </p:cNvSpPr>
          <p:nvPr/>
        </p:nvSpPr>
        <p:spPr>
          <a:xfrm>
            <a:off x="7452320" y="2274636"/>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pic>
        <p:nvPicPr>
          <p:cNvPr id="8" name="図 7"/>
          <p:cNvPicPr/>
          <p:nvPr/>
        </p:nvPicPr>
        <p:blipFill>
          <a:blip r:embed="rId2">
            <a:extLst>
              <a:ext uri="{28A0092B-C50C-407E-A947-70E740481C1C}">
                <a14:useLocalDpi xmlns:a14="http://schemas.microsoft.com/office/drawing/2010/main" val="0"/>
              </a:ext>
            </a:extLst>
          </a:blip>
          <a:stretch>
            <a:fillRect/>
          </a:stretch>
        </p:blipFill>
        <p:spPr>
          <a:xfrm>
            <a:off x="35496" y="908720"/>
            <a:ext cx="4248472" cy="3960440"/>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499" y="907920"/>
            <a:ext cx="4192797" cy="41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コンテンツ プレースホルダー 5"/>
          <p:cNvSpPr txBox="1">
            <a:spLocks/>
          </p:cNvSpPr>
          <p:nvPr/>
        </p:nvSpPr>
        <p:spPr>
          <a:xfrm>
            <a:off x="13166" y="5085185"/>
            <a:ext cx="8951322" cy="1512168"/>
          </a:xfrm>
          <a:prstGeom prst="rect">
            <a:avLst/>
          </a:prstGeom>
        </p:spPr>
        <p:txBody>
          <a:bodyPr>
            <a:normAutofit fontScale="92500"/>
          </a:bodyPr>
          <a:lst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a:lstStyle>
          <a:p>
            <a:r>
              <a:rPr lang="ja-JP" altLang="en-US" sz="1600" b="0" dirty="0" smtClean="0"/>
              <a:t>分析結果の解釈：</a:t>
            </a:r>
            <a:endParaRPr lang="en-US" altLang="ja-JP" sz="1600" b="0" dirty="0" smtClean="0"/>
          </a:p>
          <a:p>
            <a:r>
              <a:rPr lang="ja-JP" altLang="ja-JP" sz="1600" b="0" dirty="0" smtClean="0"/>
              <a:t>・</a:t>
            </a:r>
            <a:r>
              <a:rPr lang="en-US" altLang="ja-JP" sz="1600" b="0" dirty="0"/>
              <a:t>PC1</a:t>
            </a:r>
            <a:r>
              <a:rPr lang="ja-JP" altLang="ja-JP" sz="1600" b="0" dirty="0"/>
              <a:t>では</a:t>
            </a:r>
            <a:r>
              <a:rPr lang="en-US" altLang="ja-JP" sz="1600" b="0" dirty="0" err="1"/>
              <a:t>IssueCommentEvent</a:t>
            </a:r>
            <a:r>
              <a:rPr lang="ja-JP" altLang="ja-JP" sz="1600" b="0" dirty="0" err="1"/>
              <a:t>が負の</a:t>
            </a:r>
            <a:r>
              <a:rPr lang="en-US" altLang="ja-JP" sz="1600" b="0" dirty="0"/>
              <a:t>-0.8</a:t>
            </a:r>
            <a:r>
              <a:rPr lang="ja-JP" altLang="ja-JP" sz="1600" b="0" dirty="0"/>
              <a:t>で，</a:t>
            </a:r>
            <a:r>
              <a:rPr lang="en-US" altLang="ja-JP" sz="1600" b="0" dirty="0" err="1"/>
              <a:t>WatchEvent</a:t>
            </a:r>
            <a:r>
              <a:rPr lang="en-US" altLang="ja-JP" sz="1600" b="0" dirty="0"/>
              <a:t>, </a:t>
            </a:r>
            <a:r>
              <a:rPr lang="en-US" altLang="ja-JP" sz="1600" b="0" dirty="0" err="1"/>
              <a:t>ForkEvent,GollumEvent</a:t>
            </a:r>
            <a:r>
              <a:rPr lang="ja-JP" altLang="ja-JP" sz="1600" b="0" dirty="0"/>
              <a:t>が</a:t>
            </a:r>
            <a:r>
              <a:rPr lang="en-US" altLang="ja-JP" sz="1600" b="0" dirty="0"/>
              <a:t>0.0</a:t>
            </a:r>
            <a:r>
              <a:rPr lang="ja-JP" altLang="ja-JP" sz="1600" b="0" dirty="0"/>
              <a:t>に限りなく近く並ぶ結果となった．</a:t>
            </a:r>
          </a:p>
          <a:p>
            <a:r>
              <a:rPr lang="ja-JP" altLang="ja-JP" sz="1600" b="0" dirty="0"/>
              <a:t>・</a:t>
            </a:r>
            <a:r>
              <a:rPr lang="en-US" altLang="ja-JP" sz="1600" b="0" dirty="0"/>
              <a:t>PC2</a:t>
            </a:r>
            <a:r>
              <a:rPr lang="ja-JP" altLang="ja-JP" sz="1600" b="0" dirty="0"/>
              <a:t>では</a:t>
            </a:r>
            <a:r>
              <a:rPr lang="en-US" altLang="ja-JP" sz="1600" b="0" dirty="0" err="1"/>
              <a:t>PullRequestReviewCommentEvent</a:t>
            </a:r>
            <a:r>
              <a:rPr lang="ja-JP" altLang="ja-JP" sz="1600" b="0" dirty="0" err="1"/>
              <a:t>が負の</a:t>
            </a:r>
            <a:r>
              <a:rPr lang="en-US" altLang="ja-JP" sz="1600" b="0" dirty="0"/>
              <a:t>-0.6</a:t>
            </a:r>
            <a:r>
              <a:rPr lang="ja-JP" altLang="ja-JP" sz="1600" b="0" dirty="0"/>
              <a:t>を大きく下回り，</a:t>
            </a:r>
            <a:r>
              <a:rPr lang="en-US" altLang="ja-JP" sz="1600" b="0" dirty="0" err="1"/>
              <a:t>CreateEvent</a:t>
            </a:r>
            <a:r>
              <a:rPr lang="ja-JP" altLang="ja-JP" sz="1600" b="0" dirty="0"/>
              <a:t>が正の</a:t>
            </a:r>
            <a:r>
              <a:rPr lang="en-US" altLang="ja-JP" sz="1600" b="0" dirty="0"/>
              <a:t>0.0</a:t>
            </a:r>
            <a:r>
              <a:rPr lang="ja-JP" altLang="ja-JP" sz="1600" b="0" dirty="0"/>
              <a:t>を上回った．</a:t>
            </a:r>
          </a:p>
          <a:p>
            <a:endParaRPr lang="ja-JP" altLang="en-US" sz="1600" b="0" dirty="0"/>
          </a:p>
        </p:txBody>
      </p:sp>
    </p:spTree>
    <p:extLst>
      <p:ext uri="{BB962C8B-B14F-4D97-AF65-F5344CB8AC3E}">
        <p14:creationId xmlns:p14="http://schemas.microsoft.com/office/powerpoint/2010/main" val="3430465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2318" y="0"/>
            <a:ext cx="4671000" cy="4543971"/>
          </a:xfrm>
        </p:spPr>
        <p:txBody>
          <a:bodyPr>
            <a:normAutofit/>
          </a:bodyPr>
          <a:lstStyle/>
          <a:p>
            <a:r>
              <a:rPr kumimoji="1" lang="en-US" altLang="ja-JP" sz="2000" dirty="0" smtClean="0"/>
              <a:t>4.5.1 </a:t>
            </a:r>
            <a:r>
              <a:rPr lang="en-US" altLang="ja-JP" sz="2000" dirty="0" err="1" smtClean="0"/>
              <a:t>L</a:t>
            </a:r>
            <a:r>
              <a:rPr kumimoji="1" lang="en-US" altLang="ja-JP" sz="2000" dirty="0" err="1" smtClean="0"/>
              <a:t>eranBoost</a:t>
            </a:r>
            <a:endParaRPr kumimoji="1" lang="en-US" altLang="ja-JP" sz="2000" dirty="0" smtClean="0"/>
          </a:p>
          <a:p>
            <a:r>
              <a:rPr lang="ja-JP" altLang="en-US" sz="1600" b="0" dirty="0" smtClean="0"/>
              <a:t>分析：</a:t>
            </a:r>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smtClean="0"/>
          </a:p>
          <a:p>
            <a:endParaRPr lang="en-US" altLang="ja-JP" sz="1600" b="0" dirty="0" smtClean="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kumimoji="1" lang="en-US" altLang="ja-JP" sz="1600" b="0" dirty="0" smtClean="0"/>
          </a:p>
          <a:p>
            <a:endParaRPr kumimoji="1" lang="ja-JP" altLang="en-US" dirty="0"/>
          </a:p>
        </p:txBody>
      </p:sp>
      <p:sp>
        <p:nvSpPr>
          <p:cNvPr id="6" name="コンテンツ プレースホルダー 5"/>
          <p:cNvSpPr>
            <a:spLocks noGrp="1"/>
          </p:cNvSpPr>
          <p:nvPr>
            <p:ph sz="half" idx="2"/>
          </p:nvPr>
        </p:nvSpPr>
        <p:spPr>
          <a:xfrm>
            <a:off x="13166" y="5085184"/>
            <a:ext cx="8951322" cy="4633957"/>
          </a:xfrm>
        </p:spPr>
        <p:txBody>
          <a:bodyPr>
            <a:normAutofit/>
          </a:bodyPr>
          <a:lstStyle/>
          <a:p>
            <a:r>
              <a:rPr kumimoji="1" lang="en-US" altLang="ja-JP" sz="1600" b="0" dirty="0" err="1" smtClean="0"/>
              <a:t>LearnBoost</a:t>
            </a:r>
            <a:r>
              <a:rPr kumimoji="1" lang="ja-JP" altLang="en-US" sz="1600" b="0" dirty="0" smtClean="0"/>
              <a:t>の解釈：</a:t>
            </a:r>
            <a:endParaRPr kumimoji="1" lang="en-US" altLang="ja-JP" sz="1600" b="0" dirty="0" smtClean="0"/>
          </a:p>
          <a:p>
            <a:r>
              <a:rPr lang="ja-JP" altLang="ja-JP" sz="1600" b="0" dirty="0" smtClean="0"/>
              <a:t>・</a:t>
            </a:r>
            <a:r>
              <a:rPr lang="ja-JP" altLang="ja-JP" sz="1600" b="0" dirty="0"/>
              <a:t>主成分スコアでは，</a:t>
            </a:r>
            <a:r>
              <a:rPr lang="en-US" altLang="ja-JP" sz="1600" b="0" dirty="0" err="1"/>
              <a:t>guille</a:t>
            </a:r>
            <a:r>
              <a:rPr lang="ja-JP" altLang="ja-JP" sz="1600" b="0" dirty="0"/>
              <a:t>と</a:t>
            </a:r>
            <a:r>
              <a:rPr lang="en-US" altLang="ja-JP" sz="1600" b="0" dirty="0" err="1"/>
              <a:t>retrofox</a:t>
            </a:r>
            <a:r>
              <a:rPr lang="ja-JP" altLang="ja-JP" sz="1600" b="0" dirty="0"/>
              <a:t>以外のメンバが一か所に固まっており，</a:t>
            </a:r>
            <a:r>
              <a:rPr lang="en-US" altLang="ja-JP" sz="1600" b="0" dirty="0"/>
              <a:t>OSS</a:t>
            </a:r>
            <a:r>
              <a:rPr lang="ja-JP" altLang="ja-JP" sz="1600" b="0" dirty="0"/>
              <a:t>上で活発に活動を行っているメンバは</a:t>
            </a:r>
            <a:r>
              <a:rPr lang="en-US" altLang="ja-JP" sz="1600" b="0" dirty="0"/>
              <a:t>2</a:t>
            </a:r>
            <a:r>
              <a:rPr lang="ja-JP" altLang="ja-JP" sz="1600" b="0" dirty="0"/>
              <a:t>人のみであることが考察できる．</a:t>
            </a:r>
          </a:p>
          <a:p>
            <a:r>
              <a:rPr lang="ja-JP" altLang="ja-JP" sz="1600" b="0" dirty="0"/>
              <a:t>・</a:t>
            </a:r>
            <a:r>
              <a:rPr lang="en-US" altLang="ja-JP" sz="1600" b="0" dirty="0" err="1"/>
              <a:t>LearnBoost</a:t>
            </a:r>
            <a:r>
              <a:rPr lang="ja-JP" altLang="ja-JP" sz="1600" b="0" dirty="0"/>
              <a:t>は</a:t>
            </a:r>
            <a:r>
              <a:rPr lang="en-US" altLang="ja-JP" sz="1600" b="0" dirty="0"/>
              <a:t>OSS</a:t>
            </a:r>
            <a:r>
              <a:rPr lang="ja-JP" altLang="ja-JP" sz="1600" b="0" dirty="0"/>
              <a:t>外での役割を担当しているメンバに重点をおいたプロジェクトだと考察できる．</a:t>
            </a:r>
          </a:p>
          <a:p>
            <a:endParaRPr kumimoji="1" lang="ja-JP" altLang="en-US" sz="1600" b="0"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pic>
        <p:nvPicPr>
          <p:cNvPr id="7" name="図 6" descr="C:\Users\Genki\Desktop\L4.PNG"/>
          <p:cNvPicPr/>
          <p:nvPr/>
        </p:nvPicPr>
        <p:blipFill>
          <a:blip r:embed="rId2">
            <a:extLst>
              <a:ext uri="{28A0092B-C50C-407E-A947-70E740481C1C}">
                <a14:useLocalDpi xmlns:a14="http://schemas.microsoft.com/office/drawing/2010/main" val="0"/>
              </a:ext>
            </a:extLst>
          </a:blip>
          <a:srcRect/>
          <a:stretch>
            <a:fillRect/>
          </a:stretch>
        </p:blipFill>
        <p:spPr bwMode="auto">
          <a:xfrm>
            <a:off x="13166" y="764704"/>
            <a:ext cx="5278914" cy="4399910"/>
          </a:xfrm>
          <a:prstGeom prst="rect">
            <a:avLst/>
          </a:prstGeom>
          <a:noFill/>
          <a:ln>
            <a:noFill/>
          </a:ln>
        </p:spPr>
      </p:pic>
    </p:spTree>
    <p:extLst>
      <p:ext uri="{BB962C8B-B14F-4D97-AF65-F5344CB8AC3E}">
        <p14:creationId xmlns:p14="http://schemas.microsoft.com/office/powerpoint/2010/main" val="216878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4199" y="99747"/>
            <a:ext cx="7620000" cy="4373563"/>
          </a:xfrm>
        </p:spPr>
        <p:txBody>
          <a:bodyPr/>
          <a:lstStyle/>
          <a:p>
            <a:r>
              <a:rPr kumimoji="1" lang="en-US" altLang="ja-JP" dirty="0" smtClean="0"/>
              <a:t>4.5.6 </a:t>
            </a:r>
            <a:r>
              <a:rPr lang="en-US" altLang="ja-JP" dirty="0" err="1"/>
              <a:t>jekyll</a:t>
            </a:r>
            <a:endParaRPr lang="en-US" altLang="ja-JP" sz="1800" dirty="0"/>
          </a:p>
          <a:p>
            <a:r>
              <a:rPr lang="ja-JP" altLang="en-US" sz="1800" b="0" dirty="0" smtClean="0"/>
              <a:t>概要：</a:t>
            </a:r>
            <a:endParaRPr lang="en-US" altLang="ja-JP" sz="1800" b="0" dirty="0" smtClean="0"/>
          </a:p>
          <a:p>
            <a:r>
              <a:rPr kumimoji="1" lang="ja-JP" altLang="en-US" sz="1800" b="0" dirty="0" smtClean="0"/>
              <a:t>メンバ数：</a:t>
            </a:r>
            <a:endParaRPr kumimoji="1" lang="en-US" altLang="ja-JP" sz="1800" b="0" dirty="0" smtClean="0"/>
          </a:p>
          <a:p>
            <a:r>
              <a:rPr kumimoji="1" lang="ja-JP" altLang="en-US" sz="1800" b="0" dirty="0" smtClean="0"/>
              <a:t>収集結果：</a:t>
            </a:r>
            <a:endParaRPr kumimoji="1" lang="ja-JP" altLang="en-US" sz="1800" b="0"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1673853314"/>
              </p:ext>
            </p:extLst>
          </p:nvPr>
        </p:nvGraphicFramePr>
        <p:xfrm>
          <a:off x="179512" y="2998568"/>
          <a:ext cx="8568951" cy="2734687"/>
        </p:xfrm>
        <a:graphic>
          <a:graphicData uri="http://schemas.openxmlformats.org/drawingml/2006/table">
            <a:tbl>
              <a:tblPr firstRow="1" firstCol="1" bandRow="1">
                <a:tableStyleId>{5C22544A-7EE6-4342-B048-85BDC9FD1C3A}</a:tableStyleId>
              </a:tblPr>
              <a:tblGrid>
                <a:gridCol w="1964167"/>
                <a:gridCol w="496439"/>
                <a:gridCol w="625944"/>
                <a:gridCol w="539605"/>
                <a:gridCol w="561191"/>
                <a:gridCol w="625944"/>
                <a:gridCol w="561191"/>
                <a:gridCol w="690697"/>
                <a:gridCol w="518021"/>
                <a:gridCol w="647528"/>
                <a:gridCol w="755449"/>
                <a:gridCol w="582775"/>
              </a:tblGrid>
              <a:tr h="347630">
                <a:tc>
                  <a:txBody>
                    <a:bodyPr/>
                    <a:lstStyle/>
                    <a:p>
                      <a:pPr algn="just">
                        <a:spcAft>
                          <a:spcPts val="0"/>
                        </a:spcAft>
                      </a:pPr>
                      <a:r>
                        <a:rPr lang="en-US" sz="1050" kern="100" dirty="0">
                          <a:effectLst/>
                        </a:rPr>
                        <a:t>Name</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b</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c</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d</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f</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g</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h</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j</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k</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guille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97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48</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39</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648907">
                <a:tc>
                  <a:txBody>
                    <a:bodyPr/>
                    <a:lstStyle/>
                    <a:p>
                      <a:pPr algn="just">
                        <a:spcAft>
                          <a:spcPts val="0"/>
                        </a:spcAft>
                      </a:pPr>
                      <a:r>
                        <a:rPr lang="en-US" sz="1050" kern="100">
                          <a:effectLst/>
                        </a:rPr>
                        <a:t>Matthew Mueller</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TooTallNate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retrofox</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stambizzle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visionmedia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r>
            </a:tbl>
          </a:graphicData>
        </a:graphic>
      </p:graphicFrame>
      <p:sp>
        <p:nvSpPr>
          <p:cNvPr id="6" name="Rectangle 1"/>
          <p:cNvSpPr>
            <a:spLocks noChangeArrowheads="1"/>
          </p:cNvSpPr>
          <p:nvPr/>
        </p:nvSpPr>
        <p:spPr bwMode="auto">
          <a:xfrm>
            <a:off x="179512" y="2495693"/>
            <a:ext cx="61206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1" lang="en-US" altLang="ja-JP"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 </a:t>
            </a:r>
            <a:r>
              <a:rPr lang="en-US" altLang="ja-JP" sz="1600" dirty="0" err="1"/>
              <a:t>jekyll</a:t>
            </a:r>
            <a:r>
              <a:rPr kumimoji="1" lang="ja-JP" altLang="en-US"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の全メンバの活動ログの収集結果一覧表</a:t>
            </a:r>
            <a:endParaRPr kumimoji="1" lang="ja-JP" altLang="en-US" sz="3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Tree>
    <p:extLst>
      <p:ext uri="{BB962C8B-B14F-4D97-AF65-F5344CB8AC3E}">
        <p14:creationId xmlns:p14="http://schemas.microsoft.com/office/powerpoint/2010/main" val="429783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6886" y="116633"/>
            <a:ext cx="7683465" cy="4272950"/>
          </a:xfrm>
        </p:spPr>
        <p:txBody>
          <a:bodyPr/>
          <a:lstStyle/>
          <a:p>
            <a:r>
              <a:rPr kumimoji="1" lang="en-US" altLang="ja-JP" dirty="0" smtClean="0"/>
              <a:t>4.5.1 </a:t>
            </a:r>
            <a:r>
              <a:rPr lang="en-US" altLang="ja-JP" dirty="0" err="1" smtClean="0"/>
              <a:t>L</a:t>
            </a:r>
            <a:r>
              <a:rPr kumimoji="1" lang="en-US" altLang="ja-JP" dirty="0" err="1" smtClean="0"/>
              <a:t>eranBoost</a:t>
            </a:r>
            <a:endParaRPr kumimoji="1" lang="en-US" altLang="ja-JP" dirty="0" smtClean="0"/>
          </a:p>
          <a:p>
            <a:r>
              <a:rPr lang="ja-JP" altLang="en-US" sz="1600" b="0" dirty="0" smtClean="0"/>
              <a:t>分析：</a:t>
            </a:r>
            <a:r>
              <a:rPr lang="en-US" altLang="ja-JP" sz="1600" b="0" dirty="0" smtClean="0"/>
              <a:t>PC1                                             PC2</a:t>
            </a:r>
            <a:endParaRPr kumimoji="1" lang="en-US" altLang="ja-JP" sz="1600" b="0" dirty="0" smtClean="0"/>
          </a:p>
          <a:p>
            <a:endParaRPr kumimoji="1" lang="ja-JP" altLang="en-US" dirty="0"/>
          </a:p>
        </p:txBody>
      </p:sp>
      <p:sp>
        <p:nvSpPr>
          <p:cNvPr id="4" name="タイトル 1"/>
          <p:cNvSpPr txBox="1">
            <a:spLocks/>
          </p:cNvSpPr>
          <p:nvPr/>
        </p:nvSpPr>
        <p:spPr>
          <a:xfrm>
            <a:off x="7452320" y="2274636"/>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pic>
        <p:nvPicPr>
          <p:cNvPr id="8" name="図 7"/>
          <p:cNvPicPr/>
          <p:nvPr/>
        </p:nvPicPr>
        <p:blipFill>
          <a:blip r:embed="rId2">
            <a:extLst>
              <a:ext uri="{28A0092B-C50C-407E-A947-70E740481C1C}">
                <a14:useLocalDpi xmlns:a14="http://schemas.microsoft.com/office/drawing/2010/main" val="0"/>
              </a:ext>
            </a:extLst>
          </a:blip>
          <a:stretch>
            <a:fillRect/>
          </a:stretch>
        </p:blipFill>
        <p:spPr>
          <a:xfrm>
            <a:off x="35496" y="908720"/>
            <a:ext cx="4248472" cy="3960440"/>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499" y="907920"/>
            <a:ext cx="4192797" cy="41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コンテンツ プレースホルダー 5"/>
          <p:cNvSpPr txBox="1">
            <a:spLocks/>
          </p:cNvSpPr>
          <p:nvPr/>
        </p:nvSpPr>
        <p:spPr>
          <a:xfrm>
            <a:off x="13166" y="5085185"/>
            <a:ext cx="8951322" cy="1512168"/>
          </a:xfrm>
          <a:prstGeom prst="rect">
            <a:avLst/>
          </a:prstGeom>
        </p:spPr>
        <p:txBody>
          <a:bodyPr>
            <a:normAutofit fontScale="92500"/>
          </a:bodyPr>
          <a:lst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a:lstStyle>
          <a:p>
            <a:r>
              <a:rPr lang="ja-JP" altLang="en-US" sz="1600" b="0" dirty="0" smtClean="0"/>
              <a:t>分析結果の解釈：</a:t>
            </a:r>
            <a:endParaRPr lang="en-US" altLang="ja-JP" sz="1600" b="0" dirty="0" smtClean="0"/>
          </a:p>
          <a:p>
            <a:r>
              <a:rPr lang="ja-JP" altLang="ja-JP" sz="1600" b="0" dirty="0" smtClean="0"/>
              <a:t>・</a:t>
            </a:r>
            <a:r>
              <a:rPr lang="en-US" altLang="ja-JP" sz="1600" b="0" dirty="0"/>
              <a:t>PC1</a:t>
            </a:r>
            <a:r>
              <a:rPr lang="ja-JP" altLang="ja-JP" sz="1600" b="0" dirty="0"/>
              <a:t>では</a:t>
            </a:r>
            <a:r>
              <a:rPr lang="en-US" altLang="ja-JP" sz="1600" b="0" dirty="0" err="1"/>
              <a:t>IssueCommentEvent</a:t>
            </a:r>
            <a:r>
              <a:rPr lang="ja-JP" altLang="ja-JP" sz="1600" b="0" dirty="0" err="1"/>
              <a:t>が負の</a:t>
            </a:r>
            <a:r>
              <a:rPr lang="en-US" altLang="ja-JP" sz="1600" b="0" dirty="0"/>
              <a:t>-0.8</a:t>
            </a:r>
            <a:r>
              <a:rPr lang="ja-JP" altLang="ja-JP" sz="1600" b="0" dirty="0"/>
              <a:t>で，</a:t>
            </a:r>
            <a:r>
              <a:rPr lang="en-US" altLang="ja-JP" sz="1600" b="0" dirty="0" err="1"/>
              <a:t>WatchEvent</a:t>
            </a:r>
            <a:r>
              <a:rPr lang="en-US" altLang="ja-JP" sz="1600" b="0" dirty="0"/>
              <a:t>, </a:t>
            </a:r>
            <a:r>
              <a:rPr lang="en-US" altLang="ja-JP" sz="1600" b="0" dirty="0" err="1"/>
              <a:t>ForkEvent,GollumEvent</a:t>
            </a:r>
            <a:r>
              <a:rPr lang="ja-JP" altLang="ja-JP" sz="1600" b="0" dirty="0"/>
              <a:t>が</a:t>
            </a:r>
            <a:r>
              <a:rPr lang="en-US" altLang="ja-JP" sz="1600" b="0" dirty="0"/>
              <a:t>0.0</a:t>
            </a:r>
            <a:r>
              <a:rPr lang="ja-JP" altLang="ja-JP" sz="1600" b="0" dirty="0"/>
              <a:t>に限りなく近く並ぶ結果となった．</a:t>
            </a:r>
          </a:p>
          <a:p>
            <a:r>
              <a:rPr lang="ja-JP" altLang="ja-JP" sz="1600" b="0" dirty="0"/>
              <a:t>・</a:t>
            </a:r>
            <a:r>
              <a:rPr lang="en-US" altLang="ja-JP" sz="1600" b="0" dirty="0"/>
              <a:t>PC2</a:t>
            </a:r>
            <a:r>
              <a:rPr lang="ja-JP" altLang="ja-JP" sz="1600" b="0" dirty="0"/>
              <a:t>では</a:t>
            </a:r>
            <a:r>
              <a:rPr lang="en-US" altLang="ja-JP" sz="1600" b="0" dirty="0" err="1"/>
              <a:t>PullRequestReviewCommentEvent</a:t>
            </a:r>
            <a:r>
              <a:rPr lang="ja-JP" altLang="ja-JP" sz="1600" b="0" dirty="0" err="1"/>
              <a:t>が負の</a:t>
            </a:r>
            <a:r>
              <a:rPr lang="en-US" altLang="ja-JP" sz="1600" b="0" dirty="0"/>
              <a:t>-0.6</a:t>
            </a:r>
            <a:r>
              <a:rPr lang="ja-JP" altLang="ja-JP" sz="1600" b="0" dirty="0"/>
              <a:t>を大きく下回り，</a:t>
            </a:r>
            <a:r>
              <a:rPr lang="en-US" altLang="ja-JP" sz="1600" b="0" dirty="0" err="1"/>
              <a:t>CreateEvent</a:t>
            </a:r>
            <a:r>
              <a:rPr lang="ja-JP" altLang="ja-JP" sz="1600" b="0" dirty="0"/>
              <a:t>が正の</a:t>
            </a:r>
            <a:r>
              <a:rPr lang="en-US" altLang="ja-JP" sz="1600" b="0" dirty="0"/>
              <a:t>0.0</a:t>
            </a:r>
            <a:r>
              <a:rPr lang="ja-JP" altLang="ja-JP" sz="1600" b="0" dirty="0"/>
              <a:t>を上回った．</a:t>
            </a:r>
          </a:p>
          <a:p>
            <a:endParaRPr lang="ja-JP" altLang="en-US" sz="1600" b="0" dirty="0"/>
          </a:p>
        </p:txBody>
      </p:sp>
    </p:spTree>
    <p:extLst>
      <p:ext uri="{BB962C8B-B14F-4D97-AF65-F5344CB8AC3E}">
        <p14:creationId xmlns:p14="http://schemas.microsoft.com/office/powerpoint/2010/main" val="3430465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2318" y="0"/>
            <a:ext cx="4671000" cy="4543971"/>
          </a:xfrm>
        </p:spPr>
        <p:txBody>
          <a:bodyPr>
            <a:normAutofit/>
          </a:bodyPr>
          <a:lstStyle/>
          <a:p>
            <a:r>
              <a:rPr kumimoji="1" lang="en-US" altLang="ja-JP" sz="2000" dirty="0" smtClean="0"/>
              <a:t>4.5.1 </a:t>
            </a:r>
            <a:r>
              <a:rPr lang="en-US" altLang="ja-JP" sz="2000" dirty="0" err="1" smtClean="0"/>
              <a:t>L</a:t>
            </a:r>
            <a:r>
              <a:rPr kumimoji="1" lang="en-US" altLang="ja-JP" sz="2000" dirty="0" err="1" smtClean="0"/>
              <a:t>eranBoost</a:t>
            </a:r>
            <a:endParaRPr kumimoji="1" lang="en-US" altLang="ja-JP" sz="2000" dirty="0" smtClean="0"/>
          </a:p>
          <a:p>
            <a:r>
              <a:rPr lang="ja-JP" altLang="en-US" sz="1600" b="0" dirty="0" smtClean="0"/>
              <a:t>分析：</a:t>
            </a:r>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smtClean="0"/>
          </a:p>
          <a:p>
            <a:endParaRPr lang="en-US" altLang="ja-JP" sz="1600" b="0" dirty="0" smtClean="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kumimoji="1" lang="en-US" altLang="ja-JP" sz="1600" b="0" dirty="0" smtClean="0"/>
          </a:p>
          <a:p>
            <a:endParaRPr kumimoji="1" lang="ja-JP" altLang="en-US" dirty="0"/>
          </a:p>
        </p:txBody>
      </p:sp>
      <p:sp>
        <p:nvSpPr>
          <p:cNvPr id="6" name="コンテンツ プレースホルダー 5"/>
          <p:cNvSpPr>
            <a:spLocks noGrp="1"/>
          </p:cNvSpPr>
          <p:nvPr>
            <p:ph sz="half" idx="2"/>
          </p:nvPr>
        </p:nvSpPr>
        <p:spPr>
          <a:xfrm>
            <a:off x="13166" y="5085184"/>
            <a:ext cx="8951322" cy="4633957"/>
          </a:xfrm>
        </p:spPr>
        <p:txBody>
          <a:bodyPr>
            <a:normAutofit/>
          </a:bodyPr>
          <a:lstStyle/>
          <a:p>
            <a:r>
              <a:rPr kumimoji="1" lang="en-US" altLang="ja-JP" sz="1600" b="0" dirty="0" err="1" smtClean="0"/>
              <a:t>LearnBoost</a:t>
            </a:r>
            <a:r>
              <a:rPr kumimoji="1" lang="ja-JP" altLang="en-US" sz="1600" b="0" dirty="0" smtClean="0"/>
              <a:t>の解釈：</a:t>
            </a:r>
            <a:endParaRPr kumimoji="1" lang="en-US" altLang="ja-JP" sz="1600" b="0" dirty="0" smtClean="0"/>
          </a:p>
          <a:p>
            <a:r>
              <a:rPr lang="ja-JP" altLang="ja-JP" sz="1600" b="0" dirty="0" smtClean="0"/>
              <a:t>・</a:t>
            </a:r>
            <a:r>
              <a:rPr lang="ja-JP" altLang="ja-JP" sz="1600" b="0" dirty="0"/>
              <a:t>主成分スコアでは，</a:t>
            </a:r>
            <a:r>
              <a:rPr lang="en-US" altLang="ja-JP" sz="1600" b="0" dirty="0" err="1"/>
              <a:t>guille</a:t>
            </a:r>
            <a:r>
              <a:rPr lang="ja-JP" altLang="ja-JP" sz="1600" b="0" dirty="0"/>
              <a:t>と</a:t>
            </a:r>
            <a:r>
              <a:rPr lang="en-US" altLang="ja-JP" sz="1600" b="0" dirty="0" err="1"/>
              <a:t>retrofox</a:t>
            </a:r>
            <a:r>
              <a:rPr lang="ja-JP" altLang="ja-JP" sz="1600" b="0" dirty="0"/>
              <a:t>以外のメンバが一か所に固まっており，</a:t>
            </a:r>
            <a:r>
              <a:rPr lang="en-US" altLang="ja-JP" sz="1600" b="0" dirty="0"/>
              <a:t>OSS</a:t>
            </a:r>
            <a:r>
              <a:rPr lang="ja-JP" altLang="ja-JP" sz="1600" b="0" dirty="0"/>
              <a:t>上で活発に活動を行っているメンバは</a:t>
            </a:r>
            <a:r>
              <a:rPr lang="en-US" altLang="ja-JP" sz="1600" b="0" dirty="0"/>
              <a:t>2</a:t>
            </a:r>
            <a:r>
              <a:rPr lang="ja-JP" altLang="ja-JP" sz="1600" b="0" dirty="0"/>
              <a:t>人のみであることが考察できる．</a:t>
            </a:r>
          </a:p>
          <a:p>
            <a:r>
              <a:rPr lang="ja-JP" altLang="ja-JP" sz="1600" b="0" dirty="0"/>
              <a:t>・</a:t>
            </a:r>
            <a:r>
              <a:rPr lang="en-US" altLang="ja-JP" sz="1600" b="0" dirty="0" err="1"/>
              <a:t>LearnBoost</a:t>
            </a:r>
            <a:r>
              <a:rPr lang="ja-JP" altLang="ja-JP" sz="1600" b="0" dirty="0"/>
              <a:t>は</a:t>
            </a:r>
            <a:r>
              <a:rPr lang="en-US" altLang="ja-JP" sz="1600" b="0" dirty="0"/>
              <a:t>OSS</a:t>
            </a:r>
            <a:r>
              <a:rPr lang="ja-JP" altLang="ja-JP" sz="1600" b="0" dirty="0"/>
              <a:t>外での役割を担当しているメンバに重点をおいたプロジェクトだと考察できる．</a:t>
            </a:r>
          </a:p>
          <a:p>
            <a:endParaRPr kumimoji="1" lang="ja-JP" altLang="en-US" sz="1600" b="0"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pic>
        <p:nvPicPr>
          <p:cNvPr id="7" name="図 6" descr="C:\Users\Genki\Desktop\L4.PNG"/>
          <p:cNvPicPr/>
          <p:nvPr/>
        </p:nvPicPr>
        <p:blipFill>
          <a:blip r:embed="rId2">
            <a:extLst>
              <a:ext uri="{28A0092B-C50C-407E-A947-70E740481C1C}">
                <a14:useLocalDpi xmlns:a14="http://schemas.microsoft.com/office/drawing/2010/main" val="0"/>
              </a:ext>
            </a:extLst>
          </a:blip>
          <a:srcRect/>
          <a:stretch>
            <a:fillRect/>
          </a:stretch>
        </p:blipFill>
        <p:spPr bwMode="auto">
          <a:xfrm>
            <a:off x="13166" y="764704"/>
            <a:ext cx="5278914" cy="4399910"/>
          </a:xfrm>
          <a:prstGeom prst="rect">
            <a:avLst/>
          </a:prstGeom>
          <a:noFill/>
          <a:ln>
            <a:noFill/>
          </a:ln>
        </p:spPr>
      </p:pic>
    </p:spTree>
    <p:extLst>
      <p:ext uri="{BB962C8B-B14F-4D97-AF65-F5344CB8AC3E}">
        <p14:creationId xmlns:p14="http://schemas.microsoft.com/office/powerpoint/2010/main" val="216878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u="sng" dirty="0" smtClean="0"/>
              <a:t>5.</a:t>
            </a:r>
            <a:r>
              <a:rPr kumimoji="1" lang="ja-JP" altLang="en-US" u="sng" dirty="0" smtClean="0"/>
              <a:t>結論</a:t>
            </a:r>
            <a:endParaRPr kumimoji="1" lang="ja-JP" altLang="en-US" u="sng" dirty="0"/>
          </a:p>
        </p:txBody>
      </p:sp>
    </p:spTree>
    <p:extLst>
      <p:ext uri="{BB962C8B-B14F-4D97-AF65-F5344CB8AC3E}">
        <p14:creationId xmlns:p14="http://schemas.microsoft.com/office/powerpoint/2010/main" val="3435197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1261" y="116632"/>
            <a:ext cx="7620000" cy="4373563"/>
          </a:xfrm>
        </p:spPr>
        <p:txBody>
          <a:bodyPr/>
          <a:lstStyle/>
          <a:p>
            <a:r>
              <a:rPr kumimoji="1" lang="en-US" altLang="ja-JP" dirty="0" smtClean="0"/>
              <a:t>5.1 </a:t>
            </a:r>
            <a:r>
              <a:rPr kumimoji="1" lang="ja-JP" altLang="en-US" dirty="0" smtClean="0"/>
              <a:t>結果・考察</a:t>
            </a:r>
            <a:endParaRPr kumimoji="1" lang="en-US" altLang="ja-JP" dirty="0" smtClean="0"/>
          </a:p>
          <a:p>
            <a:r>
              <a:rPr lang="ja-JP" altLang="ja-JP" sz="1600" b="0" dirty="0" smtClean="0"/>
              <a:t>全プロジェクト</a:t>
            </a:r>
            <a:r>
              <a:rPr lang="ja-JP" altLang="ja-JP" sz="1600" b="0" dirty="0"/>
              <a:t>の活動ログの</a:t>
            </a:r>
            <a:r>
              <a:rPr lang="en-US" altLang="ja-JP" sz="1600" b="0" dirty="0"/>
              <a:t>PC1</a:t>
            </a:r>
            <a:r>
              <a:rPr lang="ja-JP" altLang="ja-JP" sz="1600" b="0" dirty="0" err="1"/>
              <a:t>，</a:t>
            </a:r>
            <a:r>
              <a:rPr lang="en-US" altLang="ja-JP" sz="1600" b="0" dirty="0"/>
              <a:t>PC2</a:t>
            </a:r>
            <a:r>
              <a:rPr lang="ja-JP" altLang="ja-JP" sz="1600" b="0" dirty="0"/>
              <a:t>の正負の最大値のイベントを下記の表にまとめる．複数イベントがある場合はイベント数が同じである．</a:t>
            </a:r>
          </a:p>
          <a:p>
            <a:endParaRPr kumimoji="1" lang="en-US" altLang="ja-JP" dirty="0" smtClean="0"/>
          </a:p>
          <a:p>
            <a:endParaRPr kumimoji="1" lang="ja-JP" altLang="en-US" dirty="0"/>
          </a:p>
        </p:txBody>
      </p:sp>
      <p:sp>
        <p:nvSpPr>
          <p:cNvPr id="4" name="タイトル 1"/>
          <p:cNvSpPr txBox="1">
            <a:spLocks/>
          </p:cNvSpPr>
          <p:nvPr/>
        </p:nvSpPr>
        <p:spPr>
          <a:xfrm>
            <a:off x="7236297" y="1003113"/>
            <a:ext cx="1656184" cy="459586"/>
          </a:xfrm>
          <a:prstGeom prst="rect">
            <a:avLst/>
          </a:prstGeom>
        </p:spPr>
        <p:txBody>
          <a:bodyPr vert="horz" lIns="91440" tIns="45720" rIns="91440" bIns="45720" rtlCol="0" anchor="b">
            <a:norm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r>
              <a:rPr lang="en-US" altLang="ja-JP" sz="1800" u="sng" dirty="0" smtClean="0"/>
              <a:t>5.</a:t>
            </a:r>
            <a:r>
              <a:rPr lang="ja-JP" altLang="en-US" sz="1800" u="sng" dirty="0" smtClean="0"/>
              <a:t>結論</a:t>
            </a:r>
            <a:endParaRPr lang="ja-JP" altLang="en-US" sz="1800" u="sng" dirty="0"/>
          </a:p>
        </p:txBody>
      </p:sp>
      <p:graphicFrame>
        <p:nvGraphicFramePr>
          <p:cNvPr id="5" name="表 4"/>
          <p:cNvGraphicFramePr>
            <a:graphicFrameLocks noGrp="1"/>
          </p:cNvGraphicFramePr>
          <p:nvPr>
            <p:extLst>
              <p:ext uri="{D42A27DB-BD31-4B8C-83A1-F6EECF244321}">
                <p14:modId xmlns:p14="http://schemas.microsoft.com/office/powerpoint/2010/main" val="2692523109"/>
              </p:ext>
            </p:extLst>
          </p:nvPr>
        </p:nvGraphicFramePr>
        <p:xfrm>
          <a:off x="373721" y="1607459"/>
          <a:ext cx="8145038" cy="3024334"/>
        </p:xfrm>
        <a:graphic>
          <a:graphicData uri="http://schemas.openxmlformats.org/drawingml/2006/table">
            <a:tbl>
              <a:tblPr firstRow="1" firstCol="1" bandRow="1">
                <a:tableStyleId>{5C22544A-7EE6-4342-B048-85BDC9FD1C3A}</a:tableStyleId>
              </a:tblPr>
              <a:tblGrid>
                <a:gridCol w="1153646"/>
                <a:gridCol w="1538195"/>
                <a:gridCol w="1686098"/>
                <a:gridCol w="2352403"/>
                <a:gridCol w="1414696"/>
              </a:tblGrid>
              <a:tr h="260482">
                <a:tc>
                  <a:txBody>
                    <a:bodyPr/>
                    <a:lstStyle/>
                    <a:p>
                      <a:pPr algn="just">
                        <a:spcAft>
                          <a:spcPts val="0"/>
                        </a:spcAft>
                      </a:pPr>
                      <a:r>
                        <a:rPr lang="en-US" sz="1050" kern="100" dirty="0">
                          <a:effectLst/>
                        </a:rPr>
                        <a:t>Name</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PC1</a:t>
                      </a:r>
                      <a:r>
                        <a:rPr lang="ja-JP" sz="1050" kern="100">
                          <a:effectLst/>
                        </a:rPr>
                        <a:t>正</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PC1</a:t>
                      </a:r>
                      <a:r>
                        <a:rPr lang="ja-JP" sz="1050" kern="100">
                          <a:effectLst/>
                        </a:rPr>
                        <a:t>負</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PC2 </a:t>
                      </a:r>
                      <a:r>
                        <a:rPr lang="ja-JP" sz="1050" kern="100">
                          <a:effectLst/>
                        </a:rPr>
                        <a:t>正</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PC2 </a:t>
                      </a:r>
                      <a:r>
                        <a:rPr lang="ja-JP" sz="1050" kern="100">
                          <a:effectLst/>
                        </a:rPr>
                        <a:t>負</a:t>
                      </a:r>
                      <a:endParaRPr lang="ja-JP" sz="1050" kern="100">
                        <a:effectLst/>
                        <a:latin typeface="Century"/>
                        <a:ea typeface="ＭＳ 明朝"/>
                        <a:cs typeface="Times New Roman"/>
                      </a:endParaRPr>
                    </a:p>
                  </a:txBody>
                  <a:tcPr marL="68580" marR="68580" marT="0" marB="0"/>
                </a:tc>
              </a:tr>
              <a:tr h="460642">
                <a:tc>
                  <a:txBody>
                    <a:bodyPr/>
                    <a:lstStyle/>
                    <a:p>
                      <a:pPr algn="just">
                        <a:spcAft>
                          <a:spcPts val="0"/>
                        </a:spcAft>
                      </a:pPr>
                      <a:r>
                        <a:rPr lang="en-US" sz="1050" kern="100">
                          <a:effectLst/>
                        </a:rPr>
                        <a:t>LearnBoost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IssueCommentEvent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err="1">
                          <a:effectLst/>
                        </a:rPr>
                        <a:t>WatchEvent</a:t>
                      </a:r>
                      <a:r>
                        <a:rPr lang="en-US" sz="1050" kern="100" dirty="0">
                          <a:effectLst/>
                        </a:rPr>
                        <a:t>/</a:t>
                      </a:r>
                      <a:endParaRPr lang="ja-JP" sz="1050" kern="100" dirty="0">
                        <a:effectLst/>
                      </a:endParaRPr>
                    </a:p>
                    <a:p>
                      <a:pPr algn="just">
                        <a:spcAft>
                          <a:spcPts val="0"/>
                        </a:spcAft>
                      </a:pPr>
                      <a:r>
                        <a:rPr lang="en-US" sz="1050" kern="100" dirty="0">
                          <a:effectLst/>
                        </a:rPr>
                        <a:t>0.0</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dirty="0" err="1">
                          <a:effectLst/>
                        </a:rPr>
                        <a:t>PullRequestReviewCommentEvent</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CreateEvent        </a:t>
                      </a:r>
                      <a:endParaRPr lang="ja-JP" sz="1050" kern="100">
                        <a:effectLst/>
                        <a:latin typeface="Century"/>
                        <a:ea typeface="ＭＳ 明朝"/>
                        <a:cs typeface="Times New Roman"/>
                      </a:endParaRPr>
                    </a:p>
                  </a:txBody>
                  <a:tcPr marL="68580" marR="68580" marT="0" marB="0"/>
                </a:tc>
              </a:tr>
              <a:tr h="460642">
                <a:tc>
                  <a:txBody>
                    <a:bodyPr/>
                    <a:lstStyle/>
                    <a:p>
                      <a:pPr algn="just">
                        <a:spcAft>
                          <a:spcPts val="0"/>
                        </a:spcAft>
                      </a:pPr>
                      <a:r>
                        <a:rPr lang="en-US" sz="1050" kern="100">
                          <a:effectLst/>
                        </a:rPr>
                        <a:t>Bower</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IssueCommentEvent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err="1">
                          <a:effectLst/>
                        </a:rPr>
                        <a:t>WatchEvent</a:t>
                      </a:r>
                      <a:r>
                        <a:rPr lang="en-US" sz="1050" kern="100" dirty="0">
                          <a:effectLst/>
                        </a:rPr>
                        <a:t>/</a:t>
                      </a:r>
                      <a:endParaRPr lang="ja-JP" sz="1050" kern="100" dirty="0">
                        <a:effectLst/>
                      </a:endParaRPr>
                    </a:p>
                    <a:p>
                      <a:pPr algn="just">
                        <a:spcAft>
                          <a:spcPts val="0"/>
                        </a:spcAft>
                      </a:pPr>
                      <a:r>
                        <a:rPr lang="en-US" sz="1050" kern="100" dirty="0" err="1">
                          <a:effectLst/>
                        </a:rPr>
                        <a:t>GollumEvent</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PushEvent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PullRequestEvent</a:t>
                      </a:r>
                      <a:endParaRPr lang="ja-JP" sz="1050" kern="100">
                        <a:effectLst/>
                        <a:latin typeface="Century"/>
                        <a:ea typeface="ＭＳ 明朝"/>
                        <a:cs typeface="Times New Roman"/>
                      </a:endParaRPr>
                    </a:p>
                  </a:txBody>
                  <a:tcPr marL="68580" marR="68580" marT="0" marB="0"/>
                </a:tc>
              </a:tr>
              <a:tr h="460642">
                <a:tc>
                  <a:txBody>
                    <a:bodyPr/>
                    <a:lstStyle/>
                    <a:p>
                      <a:pPr algn="just">
                        <a:spcAft>
                          <a:spcPts val="0"/>
                        </a:spcAft>
                      </a:pPr>
                      <a:r>
                        <a:rPr lang="en-US" sz="1050" kern="100">
                          <a:effectLst/>
                        </a:rPr>
                        <a:t>Adobe Systems</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IssueCommentEvent </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ForkEvent/</a:t>
                      </a:r>
                      <a:endParaRPr lang="ja-JP" sz="1050" kern="100">
                        <a:effectLst/>
                      </a:endParaRPr>
                    </a:p>
                    <a:p>
                      <a:pPr algn="just">
                        <a:spcAft>
                          <a:spcPts val="0"/>
                        </a:spcAft>
                      </a:pPr>
                      <a:r>
                        <a:rPr lang="en-US" sz="1050" kern="100">
                          <a:effectLst/>
                        </a:rPr>
                        <a:t>0.0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PushEvent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IssueCommentEvent</a:t>
                      </a:r>
                      <a:endParaRPr lang="ja-JP" sz="1050" kern="100">
                        <a:effectLst/>
                        <a:latin typeface="Century"/>
                        <a:ea typeface="ＭＳ 明朝"/>
                        <a:cs typeface="Times New Roman"/>
                      </a:endParaRPr>
                    </a:p>
                  </a:txBody>
                  <a:tcPr marL="68580" marR="68580" marT="0" marB="0"/>
                </a:tc>
              </a:tr>
              <a:tr h="460642">
                <a:tc>
                  <a:txBody>
                    <a:bodyPr/>
                    <a:lstStyle/>
                    <a:p>
                      <a:pPr algn="just">
                        <a:spcAft>
                          <a:spcPts val="0"/>
                        </a:spcAft>
                      </a:pPr>
                      <a:r>
                        <a:rPr lang="en-US" sz="1050" kern="100">
                          <a:effectLst/>
                        </a:rPr>
                        <a:t>grunt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WatchEvent/</a:t>
                      </a:r>
                      <a:endParaRPr lang="ja-JP" sz="1050" kern="100">
                        <a:effectLst/>
                      </a:endParaRPr>
                    </a:p>
                    <a:p>
                      <a:pPr algn="just">
                        <a:spcAft>
                          <a:spcPts val="0"/>
                        </a:spcAft>
                      </a:pPr>
                      <a:r>
                        <a:rPr lang="en-US" sz="1050" kern="100">
                          <a:effectLst/>
                        </a:rPr>
                        <a:t>0.0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IssueCommentEvent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PushEvent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IssueCommentEvent</a:t>
                      </a:r>
                      <a:endParaRPr lang="ja-JP" sz="1050" kern="100">
                        <a:effectLst/>
                        <a:latin typeface="Century"/>
                        <a:ea typeface="ＭＳ 明朝"/>
                        <a:cs typeface="Times New Roman"/>
                      </a:endParaRPr>
                    </a:p>
                  </a:txBody>
                  <a:tcPr marL="68580" marR="68580" marT="0" marB="0"/>
                </a:tc>
              </a:tr>
              <a:tr h="460642">
                <a:tc>
                  <a:txBody>
                    <a:bodyPr/>
                    <a:lstStyle/>
                    <a:p>
                      <a:pPr algn="just">
                        <a:spcAft>
                          <a:spcPts val="0"/>
                        </a:spcAft>
                      </a:pPr>
                      <a:r>
                        <a:rPr lang="en-US" sz="1050" kern="100">
                          <a:effectLst/>
                        </a:rPr>
                        <a:t>Resque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CreateEvent/</a:t>
                      </a:r>
                      <a:endParaRPr lang="ja-JP" sz="1050" kern="100">
                        <a:effectLst/>
                      </a:endParaRPr>
                    </a:p>
                    <a:p>
                      <a:pPr algn="just">
                        <a:spcAft>
                          <a:spcPts val="0"/>
                        </a:spcAft>
                      </a:pPr>
                      <a:r>
                        <a:rPr lang="en-US" sz="1050" kern="100">
                          <a:effectLst/>
                        </a:rPr>
                        <a:t>0.0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IssueCommentEvent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CreateEvent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WatchEvent/ ForkEvent</a:t>
                      </a:r>
                      <a:endParaRPr lang="ja-JP" sz="1050" kern="100">
                        <a:effectLst/>
                        <a:latin typeface="Century"/>
                        <a:ea typeface="ＭＳ 明朝"/>
                        <a:cs typeface="Times New Roman"/>
                      </a:endParaRPr>
                    </a:p>
                  </a:txBody>
                  <a:tcPr marL="68580" marR="68580" marT="0" marB="0"/>
                </a:tc>
              </a:tr>
              <a:tr h="460642">
                <a:tc>
                  <a:txBody>
                    <a:bodyPr/>
                    <a:lstStyle/>
                    <a:p>
                      <a:pPr algn="just">
                        <a:spcAft>
                          <a:spcPts val="0"/>
                        </a:spcAft>
                      </a:pPr>
                      <a:r>
                        <a:rPr lang="en-US" sz="1050" kern="100">
                          <a:effectLst/>
                        </a:rPr>
                        <a:t>jekyll</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err="1">
                          <a:effectLst/>
                        </a:rPr>
                        <a:t>IssueCommentEvent</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WatchEvent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err="1">
                          <a:effectLst/>
                        </a:rPr>
                        <a:t>IssueCommentEvent</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dirty="0" err="1">
                          <a:effectLst/>
                        </a:rPr>
                        <a:t>PushEvent</a:t>
                      </a:r>
                      <a:endParaRPr lang="ja-JP" sz="1050" kern="100" dirty="0">
                        <a:effectLst/>
                        <a:latin typeface="Century"/>
                        <a:ea typeface="ＭＳ 明朝"/>
                        <a:cs typeface="Times New Roman"/>
                      </a:endParaRPr>
                    </a:p>
                  </a:txBody>
                  <a:tcPr marL="68580" marR="68580" marT="0" marB="0"/>
                </a:tc>
              </a:tr>
            </a:tbl>
          </a:graphicData>
        </a:graphic>
      </p:graphicFrame>
      <p:sp>
        <p:nvSpPr>
          <p:cNvPr id="6" name="Rectangle 1"/>
          <p:cNvSpPr>
            <a:spLocks noChangeArrowheads="1"/>
          </p:cNvSpPr>
          <p:nvPr/>
        </p:nvSpPr>
        <p:spPr bwMode="auto">
          <a:xfrm>
            <a:off x="0" y="1218238"/>
            <a:ext cx="85457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各プロジェクトの</a:t>
            </a:r>
            <a:r>
              <a:rPr kumimoji="1" lang="en-US" altLang="ja-JP"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PC1</a:t>
            </a:r>
            <a:r>
              <a:rPr kumimoji="1" lang="ja-JP" altLang="en-US" sz="1600" b="0" i="0" u="none" strike="noStrike" cap="none" normalizeH="0" baseline="0" dirty="0" err="1" smtClean="0">
                <a:ln>
                  <a:noFill/>
                </a:ln>
                <a:solidFill>
                  <a:schemeClr val="tx1"/>
                </a:solidFill>
                <a:effectLst/>
                <a:latin typeface="Century" pitchFamily="18" charset="0"/>
                <a:ea typeface="ＭＳ 明朝" pitchFamily="17" charset="-128"/>
                <a:cs typeface="Times New Roman" pitchFamily="18" charset="0"/>
              </a:rPr>
              <a:t>，</a:t>
            </a:r>
            <a:r>
              <a:rPr kumimoji="1" lang="en-US" altLang="ja-JP"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PC2</a:t>
            </a:r>
            <a:r>
              <a:rPr kumimoji="1" lang="ja-JP" altLang="en-US"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の正負の最大値</a:t>
            </a:r>
            <a:endParaRPr kumimoji="1" lang="ja-JP" altLang="en-US" sz="3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7" name="Rectangle 1"/>
          <p:cNvSpPr>
            <a:spLocks noChangeArrowheads="1"/>
          </p:cNvSpPr>
          <p:nvPr/>
        </p:nvSpPr>
        <p:spPr bwMode="auto">
          <a:xfrm>
            <a:off x="0" y="4626132"/>
            <a:ext cx="889248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ja-JP" altLang="ja-JP" sz="1600" dirty="0"/>
              <a:t>以上から主成分は次のような傾向が多く見られた．</a:t>
            </a:r>
          </a:p>
          <a:p>
            <a:pPr lvl="0"/>
            <a:r>
              <a:rPr lang="ja-JP" altLang="en-US" sz="1600" dirty="0"/>
              <a:t>・</a:t>
            </a:r>
            <a:r>
              <a:rPr lang="en-US" altLang="ja-JP" sz="1600" dirty="0" err="1" smtClean="0"/>
              <a:t>PushEvent</a:t>
            </a:r>
            <a:r>
              <a:rPr lang="ja-JP" altLang="ja-JP" sz="1600" dirty="0"/>
              <a:t>と</a:t>
            </a:r>
            <a:r>
              <a:rPr lang="en-US" altLang="ja-JP" sz="1600" dirty="0" err="1"/>
              <a:t>IssuesCommentEvent</a:t>
            </a:r>
            <a:r>
              <a:rPr lang="ja-JP" altLang="ja-JP" sz="1600" dirty="0"/>
              <a:t>の絶対値が大きく，正負が逆であることが分かった．つまり，</a:t>
            </a:r>
            <a:r>
              <a:rPr lang="en-US" altLang="ja-JP" sz="1600" dirty="0"/>
              <a:t>Push</a:t>
            </a:r>
            <a:r>
              <a:rPr lang="ja-JP" altLang="ja-JP" sz="1600" dirty="0"/>
              <a:t>と</a:t>
            </a:r>
            <a:r>
              <a:rPr lang="en-US" altLang="ja-JP" sz="1600" dirty="0"/>
              <a:t>Issue</a:t>
            </a:r>
            <a:r>
              <a:rPr lang="ja-JP" altLang="ja-JP" sz="1600" dirty="0"/>
              <a:t>にコメントをする行為は同じメンバが行っていることが多いことが考えられる．</a:t>
            </a:r>
            <a:r>
              <a:rPr lang="en-US" altLang="ja-JP" sz="1600" dirty="0"/>
              <a:t> </a:t>
            </a:r>
            <a:endParaRPr lang="ja-JP" altLang="ja-JP" sz="1600" dirty="0"/>
          </a:p>
          <a:p>
            <a:pPr lvl="0"/>
            <a:r>
              <a:rPr lang="ja-JP" altLang="en-US" sz="1600" dirty="0" smtClean="0"/>
              <a:t>・</a:t>
            </a:r>
            <a:r>
              <a:rPr lang="en-US" altLang="ja-JP" sz="1600" dirty="0" err="1" smtClean="0"/>
              <a:t>WatchEvent</a:t>
            </a:r>
            <a:r>
              <a:rPr lang="ja-JP" altLang="ja-JP" sz="1600" dirty="0" smtClean="0"/>
              <a:t>と</a:t>
            </a:r>
            <a:r>
              <a:rPr lang="en-US" altLang="ja-JP" sz="1600" dirty="0" err="1"/>
              <a:t>IssueCommentEvent</a:t>
            </a:r>
            <a:r>
              <a:rPr lang="ja-JP" altLang="ja-JP" sz="1600" dirty="0"/>
              <a:t>の絶対値が大きく，正負が逆であることが分かった．つまり，リポジトリにスターを付ける行為と</a:t>
            </a:r>
            <a:r>
              <a:rPr lang="en-US" altLang="ja-JP" sz="1600" dirty="0"/>
              <a:t>Issue</a:t>
            </a:r>
            <a:r>
              <a:rPr lang="ja-JP" altLang="ja-JP" sz="1600" dirty="0"/>
              <a:t>にコメントをする行為は別々のメンバが行っていることが多いことが考えられる．</a:t>
            </a:r>
          </a:p>
          <a:p>
            <a:pPr lvl="0"/>
            <a:r>
              <a:rPr lang="ja-JP" altLang="en-US" sz="1600" dirty="0" smtClean="0"/>
              <a:t>・</a:t>
            </a:r>
            <a:r>
              <a:rPr lang="en-US" altLang="ja-JP" sz="1600" dirty="0" smtClean="0"/>
              <a:t>OSS</a:t>
            </a:r>
            <a:r>
              <a:rPr lang="ja-JP" altLang="ja-JP" sz="1600" dirty="0"/>
              <a:t>開発プロジェクトでは活動ログが無いメンバが存在することが分かった．このことから，活動ログの無いメンバは，</a:t>
            </a:r>
            <a:r>
              <a:rPr lang="en-US" altLang="ja-JP" sz="1600" dirty="0"/>
              <a:t>OSS</a:t>
            </a:r>
            <a:r>
              <a:rPr lang="ja-JP" altLang="ja-JP" sz="1600" dirty="0"/>
              <a:t>外でなんらかの役割を担当しているメンバだと考察できる．</a:t>
            </a:r>
          </a:p>
          <a:p>
            <a:pPr marL="0" marR="0" lvl="0" indent="0" defTabSz="914400" rtl="0" eaLnBrk="1" fontAlgn="base" latinLnBrk="0" hangingPunct="1">
              <a:lnSpc>
                <a:spcPct val="100000"/>
              </a:lnSpc>
              <a:spcBef>
                <a:spcPct val="0"/>
              </a:spcBef>
              <a:spcAft>
                <a:spcPct val="0"/>
              </a:spcAft>
              <a:buClrTx/>
              <a:buSzTx/>
              <a:buFontTx/>
              <a:buNone/>
              <a:tabLst/>
            </a:pPr>
            <a:endParaRPr kumimoji="1" lang="en-US" altLang="ja-JP"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3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Tree>
    <p:extLst>
      <p:ext uri="{BB962C8B-B14F-4D97-AF65-F5344CB8AC3E}">
        <p14:creationId xmlns:p14="http://schemas.microsoft.com/office/powerpoint/2010/main" val="1745673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5354" y="188641"/>
            <a:ext cx="7570982" cy="4176464"/>
          </a:xfrm>
        </p:spPr>
        <p:txBody>
          <a:bodyPr>
            <a:normAutofit fontScale="92500" lnSpcReduction="10000"/>
          </a:bodyPr>
          <a:lstStyle/>
          <a:p>
            <a:r>
              <a:rPr lang="en-US" altLang="ja-JP" dirty="0" smtClean="0"/>
              <a:t>5.2 </a:t>
            </a:r>
            <a:r>
              <a:rPr lang="ja-JP" altLang="en-US" dirty="0"/>
              <a:t>今後</a:t>
            </a:r>
            <a:r>
              <a:rPr lang="ja-JP" altLang="en-US" dirty="0" smtClean="0"/>
              <a:t>の課題・発展</a:t>
            </a:r>
            <a:endParaRPr lang="en-US" altLang="ja-JP" dirty="0" smtClean="0"/>
          </a:p>
          <a:p>
            <a:r>
              <a:rPr lang="ja-JP" altLang="ja-JP" b="0" dirty="0"/>
              <a:t>今回の研究で，あくまで役割が重複していないか，どこのイベントに重点をおいているかなどの実態は分かったが，プロジェクト内のプロジェクトリーダーやプロジェクトマネージャーなどの具体的な役割は不明確であった．今後，さらに詳しく役割を明らかにするために，</a:t>
            </a:r>
            <a:r>
              <a:rPr lang="en-US" altLang="ja-JP" b="0" dirty="0"/>
              <a:t>PMBOK</a:t>
            </a:r>
            <a:r>
              <a:rPr lang="ja-JP" altLang="ja-JP" b="0" dirty="0"/>
              <a:t>で定義されている，責任分担</a:t>
            </a:r>
            <a:r>
              <a:rPr lang="en-US" altLang="ja-JP" b="0" dirty="0"/>
              <a:t>(RACI)</a:t>
            </a:r>
            <a:r>
              <a:rPr lang="ja-JP" altLang="ja-JP" b="0" dirty="0"/>
              <a:t>マトリックスのようなレベルごとに役割を表す独自の調査項目を作り，</a:t>
            </a:r>
            <a:r>
              <a:rPr lang="en-US" altLang="ja-JP" b="0" dirty="0"/>
              <a:t>API</a:t>
            </a:r>
            <a:r>
              <a:rPr lang="ja-JP" altLang="ja-JP" b="0" dirty="0"/>
              <a:t>などで収集した活動ログを責任分担</a:t>
            </a:r>
            <a:r>
              <a:rPr lang="en-US" altLang="ja-JP" b="0" dirty="0"/>
              <a:t>(RACI)</a:t>
            </a:r>
            <a:r>
              <a:rPr lang="ja-JP" altLang="ja-JP" b="0" dirty="0"/>
              <a:t>マトリックスに自動で反映させるツールを作ることで，各プロジェクトの詳しい役割分担の実態を明らかにできるのではないかと期待できる</a:t>
            </a:r>
            <a:r>
              <a:rPr lang="ja-JP" altLang="ja-JP" b="0" dirty="0" smtClean="0"/>
              <a:t>．</a:t>
            </a:r>
            <a:endParaRPr lang="ja-JP" altLang="ja-JP" b="0" dirty="0"/>
          </a:p>
          <a:p>
            <a:r>
              <a:rPr lang="ja-JP" altLang="ja-JP" b="0" dirty="0"/>
              <a:t>また，本研究の手法で出た活動ログを参考にし，個人のコミットのパターンや時間変化の周期を自動で考えるコードを作り，一定時間コミットが無いと自動的に知らせが来る</a:t>
            </a:r>
            <a:r>
              <a:rPr lang="en-US" altLang="ja-JP" b="0" dirty="0"/>
              <a:t>OSS</a:t>
            </a:r>
            <a:r>
              <a:rPr lang="ja-JP" altLang="ja-JP" b="0" dirty="0"/>
              <a:t>プロジェクト上の心電図のような機能を利用することで，遠方にいるメンバの健康管理や遅延防止につながるのではないか</a:t>
            </a:r>
            <a:r>
              <a:rPr lang="ja-JP" altLang="ja-JP" b="0" dirty="0" smtClean="0"/>
              <a:t>．</a:t>
            </a:r>
            <a:endParaRPr lang="ja-JP" altLang="ja-JP" b="0" dirty="0"/>
          </a:p>
        </p:txBody>
      </p:sp>
      <p:sp>
        <p:nvSpPr>
          <p:cNvPr id="4" name="タイトル 1"/>
          <p:cNvSpPr txBox="1">
            <a:spLocks/>
          </p:cNvSpPr>
          <p:nvPr/>
        </p:nvSpPr>
        <p:spPr>
          <a:xfrm>
            <a:off x="6444208" y="1268760"/>
            <a:ext cx="2594248" cy="459586"/>
          </a:xfrm>
          <a:prstGeom prst="rect">
            <a:avLst/>
          </a:prstGeom>
        </p:spPr>
        <p:txBody>
          <a:bodyPr vert="horz" lIns="91440" tIns="45720" rIns="91440" bIns="45720" rtlCol="0" anchor="b">
            <a:norm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1800" u="sng" dirty="0" smtClean="0"/>
          </a:p>
        </p:txBody>
      </p:sp>
      <p:sp>
        <p:nvSpPr>
          <p:cNvPr id="5" name="タイトル 1"/>
          <p:cNvSpPr txBox="1">
            <a:spLocks/>
          </p:cNvSpPr>
          <p:nvPr/>
        </p:nvSpPr>
        <p:spPr>
          <a:xfrm>
            <a:off x="7120475" y="1556792"/>
            <a:ext cx="1944216" cy="459586"/>
          </a:xfrm>
          <a:prstGeom prst="rect">
            <a:avLst/>
          </a:prstGeom>
        </p:spPr>
        <p:txBody>
          <a:bodyPr vert="horz" lIns="91440" tIns="45720" rIns="91440" bIns="45720" rtlCol="0" anchor="b">
            <a:norm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ja-JP" altLang="en-US" sz="1800" u="sng" dirty="0"/>
          </a:p>
        </p:txBody>
      </p:sp>
      <p:sp>
        <p:nvSpPr>
          <p:cNvPr id="6" name="タイトル 1"/>
          <p:cNvSpPr txBox="1">
            <a:spLocks/>
          </p:cNvSpPr>
          <p:nvPr/>
        </p:nvSpPr>
        <p:spPr>
          <a:xfrm>
            <a:off x="7236297" y="1003113"/>
            <a:ext cx="1656184" cy="459586"/>
          </a:xfrm>
          <a:prstGeom prst="rect">
            <a:avLst/>
          </a:prstGeom>
        </p:spPr>
        <p:txBody>
          <a:bodyPr vert="horz" lIns="91440" tIns="45720" rIns="91440" bIns="45720" rtlCol="0" anchor="b">
            <a:norm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r>
              <a:rPr lang="en-US" altLang="ja-JP" sz="1800" u="sng" dirty="0" smtClean="0"/>
              <a:t>5.</a:t>
            </a:r>
            <a:r>
              <a:rPr lang="ja-JP" altLang="en-US" sz="1800" u="sng" dirty="0" smtClean="0"/>
              <a:t>結論</a:t>
            </a:r>
            <a:endParaRPr lang="ja-JP" altLang="en-US" sz="1800" u="sng" dirty="0"/>
          </a:p>
        </p:txBody>
      </p:sp>
      <p:sp>
        <p:nvSpPr>
          <p:cNvPr id="7" name="コンテンツ プレースホルダー 2"/>
          <p:cNvSpPr txBox="1">
            <a:spLocks/>
          </p:cNvSpPr>
          <p:nvPr/>
        </p:nvSpPr>
        <p:spPr>
          <a:xfrm>
            <a:off x="89486" y="4193704"/>
            <a:ext cx="7620000" cy="2664296"/>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a:lstStyle>
          <a:p>
            <a:endParaRPr lang="en-US" altLang="ja-JP" smtClean="0"/>
          </a:p>
          <a:p>
            <a:r>
              <a:rPr lang="en-US" altLang="ja-JP" smtClean="0"/>
              <a:t>5.3 </a:t>
            </a:r>
            <a:r>
              <a:rPr lang="ja-JP" altLang="en-US" smtClean="0"/>
              <a:t>結論</a:t>
            </a:r>
            <a:endParaRPr lang="en-US" altLang="ja-JP" smtClean="0"/>
          </a:p>
          <a:p>
            <a:r>
              <a:rPr lang="ja-JP" altLang="ja-JP" b="0" smtClean="0"/>
              <a:t>プロジェクトメンバの役割分担の実態を解明することができた．このような手法を活用することによって，</a:t>
            </a:r>
            <a:r>
              <a:rPr lang="en-US" altLang="ja-JP" b="0" u="sng" smtClean="0"/>
              <a:t>OSS</a:t>
            </a:r>
            <a:r>
              <a:rPr lang="ja-JP" altLang="ja-JP" b="0" u="sng" smtClean="0"/>
              <a:t>開発プロジェクトの実態を明らかにしたり，プロジェクトマネジメントの手法を導入したりすることが容易になると期待される．</a:t>
            </a:r>
          </a:p>
          <a:p>
            <a:endParaRPr lang="en-US" altLang="ja-JP" dirty="0" smtClean="0"/>
          </a:p>
        </p:txBody>
      </p:sp>
    </p:spTree>
    <p:extLst>
      <p:ext uri="{BB962C8B-B14F-4D97-AF65-F5344CB8AC3E}">
        <p14:creationId xmlns:p14="http://schemas.microsoft.com/office/powerpoint/2010/main" val="1629175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ご清聴どうも</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質疑対策</a:t>
            </a:r>
            <a:endParaRPr kumimoji="1" lang="en-US" altLang="ja-JP" dirty="0" smtClean="0"/>
          </a:p>
          <a:p>
            <a:r>
              <a:rPr kumimoji="1" lang="ja-JP" altLang="en-US" dirty="0" smtClean="0"/>
              <a:t>・なにか開発はしたのか</a:t>
            </a:r>
            <a:endParaRPr kumimoji="1" lang="en-US" altLang="ja-JP" dirty="0" smtClean="0"/>
          </a:p>
          <a:p>
            <a:r>
              <a:rPr lang="ja-JP" altLang="en-US" dirty="0" smtClean="0"/>
              <a:t>→データ収集・分析するためのプログラミングを開発した</a:t>
            </a:r>
            <a:endParaRPr lang="en-US" altLang="ja-JP" dirty="0" smtClean="0"/>
          </a:p>
          <a:p>
            <a:r>
              <a:rPr lang="ja-JP" altLang="en-US" dirty="0" smtClean="0"/>
              <a:t>・課題や問題は</a:t>
            </a:r>
            <a:endParaRPr lang="en-US" altLang="ja-JP" dirty="0" smtClean="0"/>
          </a:p>
          <a:p>
            <a:r>
              <a:rPr lang="ja-JP" altLang="en-US" dirty="0" smtClean="0"/>
              <a:t>→スライドに書いちゃって質問させない</a:t>
            </a:r>
            <a:endParaRPr lang="en-US" altLang="ja-JP" dirty="0" smtClean="0"/>
          </a:p>
          <a:p>
            <a:r>
              <a:rPr lang="ja-JP" altLang="en-US" dirty="0" smtClean="0"/>
              <a:t>・</a:t>
            </a:r>
            <a:endParaRPr lang="en-US" altLang="ja-JP" dirty="0" smtClean="0"/>
          </a:p>
        </p:txBody>
      </p:sp>
    </p:spTree>
    <p:extLst>
      <p:ext uri="{BB962C8B-B14F-4D97-AF65-F5344CB8AC3E}">
        <p14:creationId xmlns:p14="http://schemas.microsoft.com/office/powerpoint/2010/main" val="9534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51520" y="908720"/>
            <a:ext cx="7920880" cy="5040560"/>
          </a:xfrm>
        </p:spPr>
        <p:txBody>
          <a:bodyPr>
            <a:normAutofit/>
          </a:bodyPr>
          <a:lstStyle/>
          <a:p>
            <a:r>
              <a:rPr kumimoji="1" lang="en-US" altLang="ja-JP" dirty="0" smtClean="0">
                <a:latin typeface="+mj-lt"/>
              </a:rPr>
              <a:t>1.1 </a:t>
            </a:r>
            <a:r>
              <a:rPr kumimoji="1" lang="ja-JP" altLang="en-US" dirty="0" smtClean="0">
                <a:latin typeface="+mj-lt"/>
              </a:rPr>
              <a:t>背景</a:t>
            </a:r>
            <a:endParaRPr kumimoji="1" lang="en-US" altLang="ja-JP" dirty="0" smtClean="0">
              <a:latin typeface="+mj-lt"/>
            </a:endParaRPr>
          </a:p>
          <a:p>
            <a:pPr marL="0" indent="0">
              <a:buNone/>
            </a:pPr>
            <a:r>
              <a:rPr lang="ja-JP" altLang="en-US" dirty="0" smtClean="0">
                <a:latin typeface="+mj-lt"/>
              </a:rPr>
              <a:t>・</a:t>
            </a:r>
            <a:r>
              <a:rPr lang="ja-JP" altLang="ja-JP" dirty="0" smtClean="0">
                <a:latin typeface="+mj-lt"/>
              </a:rPr>
              <a:t>オープンソースソフトウェアを</a:t>
            </a:r>
            <a:r>
              <a:rPr lang="ja-JP" altLang="ja-JP" dirty="0">
                <a:latin typeface="+mj-lt"/>
              </a:rPr>
              <a:t>利用したプロジェクトが増えてきて</a:t>
            </a:r>
            <a:r>
              <a:rPr lang="ja-JP" altLang="ja-JP" dirty="0" smtClean="0">
                <a:latin typeface="+mj-lt"/>
              </a:rPr>
              <a:t>いる</a:t>
            </a:r>
            <a:endParaRPr lang="en-US" altLang="ja-JP" dirty="0" smtClean="0">
              <a:latin typeface="+mj-lt"/>
            </a:endParaRPr>
          </a:p>
          <a:p>
            <a:pPr marL="0" indent="0">
              <a:buNone/>
            </a:pPr>
            <a:r>
              <a:rPr kumimoji="1" lang="ja-JP" altLang="en-US" dirty="0" smtClean="0">
                <a:latin typeface="+mj-lt"/>
              </a:rPr>
              <a:t>・ホスティングサイトの</a:t>
            </a:r>
            <a:r>
              <a:rPr kumimoji="1" lang="en-US" altLang="ja-JP" dirty="0" err="1" smtClean="0">
                <a:latin typeface="+mj-lt"/>
              </a:rPr>
              <a:t>GitHub</a:t>
            </a:r>
            <a:r>
              <a:rPr lang="ja-JP" altLang="en-US" dirty="0" smtClean="0">
                <a:latin typeface="+mj-lt"/>
              </a:rPr>
              <a:t>が注目されている</a:t>
            </a:r>
            <a:endParaRPr kumimoji="1" lang="en-US" altLang="ja-JP" dirty="0" smtClean="0">
              <a:latin typeface="+mj-lt"/>
            </a:endParaRPr>
          </a:p>
          <a:p>
            <a:pPr marL="0" indent="0">
              <a:buNone/>
            </a:pPr>
            <a:r>
              <a:rPr kumimoji="1" lang="ja-JP" altLang="en-US" dirty="0" smtClean="0">
                <a:latin typeface="+mj-lt"/>
              </a:rPr>
              <a:t>・</a:t>
            </a:r>
            <a:r>
              <a:rPr kumimoji="1" lang="en-US" altLang="ja-JP" dirty="0" smtClean="0">
                <a:latin typeface="+mj-lt"/>
              </a:rPr>
              <a:t>API</a:t>
            </a:r>
            <a:r>
              <a:rPr kumimoji="1" lang="ja-JP" altLang="en-US" dirty="0" smtClean="0">
                <a:latin typeface="+mj-lt"/>
              </a:rPr>
              <a:t>を使用することで活動の様子やメンバのログを収集できる</a:t>
            </a:r>
            <a:endParaRPr kumimoji="1" lang="en-US" altLang="ja-JP" dirty="0" smtClean="0">
              <a:latin typeface="+mj-lt"/>
            </a:endParaRPr>
          </a:p>
          <a:p>
            <a:pPr marL="0" indent="0">
              <a:buNone/>
            </a:pPr>
            <a:endParaRPr lang="en-US" altLang="ja-JP" dirty="0">
              <a:latin typeface="+mj-lt"/>
            </a:endParaRPr>
          </a:p>
          <a:p>
            <a:pPr marL="0" indent="0">
              <a:buNone/>
            </a:pPr>
            <a:r>
              <a:rPr kumimoji="1" lang="ja-JP" altLang="en-US" sz="2400" dirty="0" smtClean="0">
                <a:latin typeface="+mj-lt"/>
              </a:rPr>
              <a:t>→活動ログを取得・解析し結果を解釈することにより，</a:t>
            </a:r>
            <a:endParaRPr kumimoji="1" lang="en-US" altLang="ja-JP" sz="2400" dirty="0" smtClean="0">
              <a:latin typeface="+mj-lt"/>
            </a:endParaRPr>
          </a:p>
          <a:p>
            <a:pPr marL="0" indent="0">
              <a:buNone/>
            </a:pPr>
            <a:r>
              <a:rPr lang="ja-JP" altLang="en-US" sz="2400" u="sng" dirty="0">
                <a:latin typeface="+mj-lt"/>
              </a:rPr>
              <a:t>今</a:t>
            </a:r>
            <a:r>
              <a:rPr lang="ja-JP" altLang="en-US" sz="2400" u="sng" dirty="0" smtClean="0">
                <a:latin typeface="+mj-lt"/>
              </a:rPr>
              <a:t>まで明らかになっていなかった</a:t>
            </a:r>
            <a:r>
              <a:rPr lang="en-US" altLang="ja-JP" sz="2400" u="sng" dirty="0" smtClean="0">
                <a:latin typeface="+mj-lt"/>
              </a:rPr>
              <a:t>OSS</a:t>
            </a:r>
            <a:r>
              <a:rPr lang="ja-JP" altLang="en-US" sz="2400" u="sng" dirty="0" smtClean="0">
                <a:latin typeface="+mj-lt"/>
              </a:rPr>
              <a:t>プロジェクトにおける各メンバの役割の分担状況を明らかにすることが期待できる．</a:t>
            </a:r>
            <a:endParaRPr kumimoji="1" lang="en-US" altLang="ja-JP" sz="2400" u="sng" dirty="0">
              <a:latin typeface="+mj-lt"/>
            </a:endParaRPr>
          </a:p>
          <a:p>
            <a:pPr marL="0" indent="0">
              <a:buNone/>
            </a:pPr>
            <a:endParaRPr kumimoji="1" lang="en-US" altLang="ja-JP" dirty="0" smtClean="0">
              <a:latin typeface="+mj-lt"/>
            </a:endParaRPr>
          </a:p>
          <a:p>
            <a:endParaRPr kumimoji="1" lang="en-US" altLang="ja-JP" dirty="0" smtClean="0">
              <a:latin typeface="+mj-lt"/>
            </a:endParaRPr>
          </a:p>
          <a:p>
            <a:endParaRPr lang="en-US" altLang="ja-JP" dirty="0" smtClean="0">
              <a:latin typeface="+mj-lt"/>
            </a:endParaRPr>
          </a:p>
        </p:txBody>
      </p:sp>
      <p:sp>
        <p:nvSpPr>
          <p:cNvPr id="6" name="タイトル 1"/>
          <p:cNvSpPr>
            <a:spLocks noGrp="1"/>
          </p:cNvSpPr>
          <p:nvPr>
            <p:ph type="title"/>
          </p:nvPr>
        </p:nvSpPr>
        <p:spPr>
          <a:xfrm>
            <a:off x="6876256" y="116632"/>
            <a:ext cx="2123728" cy="756002"/>
          </a:xfrm>
        </p:spPr>
        <p:txBody>
          <a:bodyPr>
            <a:normAutofit/>
          </a:bodyPr>
          <a:lstStyle/>
          <a:p>
            <a:r>
              <a:rPr lang="en-US" altLang="ja-JP" sz="1800" u="sng" dirty="0" smtClean="0"/>
              <a:t>1.</a:t>
            </a:r>
            <a:r>
              <a:rPr lang="ja-JP" altLang="en-US" sz="1800" u="sng" dirty="0" smtClean="0"/>
              <a:t>研究</a:t>
            </a:r>
            <a:r>
              <a:rPr lang="ja-JP" altLang="en-US" sz="1800" u="sng" dirty="0"/>
              <a:t>の概要</a:t>
            </a:r>
            <a:r>
              <a:rPr lang="ja-JP" altLang="en-US" sz="1600" dirty="0"/>
              <a:t/>
            </a:r>
            <a:br>
              <a:rPr lang="ja-JP" altLang="en-US" sz="1600" dirty="0"/>
            </a:br>
            <a:endParaRPr kumimoji="1" lang="ja-JP" altLang="en-US" sz="1600" dirty="0"/>
          </a:p>
        </p:txBody>
      </p:sp>
    </p:spTree>
    <p:extLst>
      <p:ext uri="{BB962C8B-B14F-4D97-AF65-F5344CB8AC3E}">
        <p14:creationId xmlns:p14="http://schemas.microsoft.com/office/powerpoint/2010/main" val="1572888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en-US" altLang="ja-JP" dirty="0" smtClean="0"/>
              <a:t>1.2 </a:t>
            </a:r>
            <a:r>
              <a:rPr lang="ja-JP" altLang="en-US" dirty="0" smtClean="0"/>
              <a:t>目的</a:t>
            </a:r>
            <a:endParaRPr lang="en-US" altLang="ja-JP" dirty="0" smtClean="0"/>
          </a:p>
          <a:p>
            <a:r>
              <a:rPr lang="en-US" altLang="ja-JP" dirty="0" err="1" smtClean="0"/>
              <a:t>GitHub</a:t>
            </a:r>
            <a:r>
              <a:rPr lang="ja-JP" altLang="ja-JP" dirty="0"/>
              <a:t>などのネット上で公開されているオープンソースソフトウェアを調査し，ソフトウェア開発の実態を明らかにするとともに，</a:t>
            </a:r>
            <a:r>
              <a:rPr lang="en-US" altLang="ja-JP" dirty="0" err="1"/>
              <a:t>GitHub</a:t>
            </a:r>
            <a:r>
              <a:rPr lang="ja-JP" altLang="ja-JP" dirty="0"/>
              <a:t>上で実際に公開されている</a:t>
            </a:r>
            <a:r>
              <a:rPr lang="en-US" altLang="ja-JP" dirty="0"/>
              <a:t>OSS</a:t>
            </a:r>
            <a:r>
              <a:rPr lang="ja-JP" altLang="ja-JP" dirty="0"/>
              <a:t>を調べることで，プロジェクトメンバの役割分担の実態を明らかにする． </a:t>
            </a:r>
          </a:p>
          <a:p>
            <a:endParaRPr kumimoji="1" lang="en-US" altLang="ja-JP" dirty="0" smtClean="0"/>
          </a:p>
          <a:p>
            <a:r>
              <a:rPr kumimoji="1" lang="en-US" altLang="ja-JP" dirty="0" smtClean="0"/>
              <a:t>1.3 </a:t>
            </a:r>
            <a:r>
              <a:rPr kumimoji="1" lang="ja-JP" altLang="en-US" dirty="0" smtClean="0"/>
              <a:t>方法</a:t>
            </a:r>
            <a:endParaRPr kumimoji="1" lang="en-US" altLang="ja-JP" dirty="0" smtClean="0"/>
          </a:p>
          <a:p>
            <a:endParaRPr lang="en-US" altLang="ja-JP" dirty="0"/>
          </a:p>
          <a:p>
            <a:r>
              <a:rPr kumimoji="1" lang="en-US" altLang="ja-JP" dirty="0" smtClean="0"/>
              <a:t>1.4</a:t>
            </a:r>
            <a:r>
              <a:rPr lang="ja-JP" altLang="en-US" dirty="0" smtClean="0"/>
              <a:t> </a:t>
            </a:r>
            <a:r>
              <a:rPr lang="en-US" altLang="ja-JP" dirty="0" smtClean="0"/>
              <a:t>pm</a:t>
            </a:r>
            <a:r>
              <a:rPr lang="ja-JP" altLang="en-US" dirty="0" smtClean="0"/>
              <a:t>との関連性</a:t>
            </a:r>
            <a:endParaRPr kumimoji="1" lang="ja-JP" altLang="en-US" dirty="0"/>
          </a:p>
        </p:txBody>
      </p:sp>
      <p:sp>
        <p:nvSpPr>
          <p:cNvPr id="5" name="タイトル 1"/>
          <p:cNvSpPr txBox="1">
            <a:spLocks/>
          </p:cNvSpPr>
          <p:nvPr/>
        </p:nvSpPr>
        <p:spPr>
          <a:xfrm>
            <a:off x="6876256" y="116632"/>
            <a:ext cx="2123728" cy="756002"/>
          </a:xfrm>
          <a:prstGeom prst="rect">
            <a:avLst/>
          </a:prstGeom>
        </p:spPr>
        <p:txBody>
          <a:bodyPr vert="horz" lIns="91440" tIns="45720" rIns="91440" bIns="45720" rtlCol="0" anchor="b">
            <a:norm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r>
              <a:rPr lang="en-US" altLang="ja-JP" sz="1800" u="sng" dirty="0" smtClean="0"/>
              <a:t>1.</a:t>
            </a:r>
            <a:r>
              <a:rPr lang="ja-JP" altLang="en-US" sz="1800" u="sng" dirty="0" smtClean="0"/>
              <a:t>研究の概要</a:t>
            </a:r>
            <a:r>
              <a:rPr lang="ja-JP" altLang="en-US" sz="1600" dirty="0" smtClean="0"/>
              <a:t/>
            </a:r>
            <a:br>
              <a:rPr lang="ja-JP" altLang="en-US" sz="1600" dirty="0" smtClean="0"/>
            </a:br>
            <a:endParaRPr lang="ja-JP" altLang="en-US" sz="1600" dirty="0"/>
          </a:p>
        </p:txBody>
      </p:sp>
    </p:spTree>
    <p:extLst>
      <p:ext uri="{BB962C8B-B14F-4D97-AF65-F5344CB8AC3E}">
        <p14:creationId xmlns:p14="http://schemas.microsoft.com/office/powerpoint/2010/main" val="1795491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en-US" altLang="ja-JP" dirty="0" smtClean="0"/>
              <a:t>1.5 </a:t>
            </a:r>
            <a:r>
              <a:rPr lang="ja-JP" altLang="en-US" dirty="0" smtClean="0"/>
              <a:t>実態</a:t>
            </a:r>
            <a:r>
              <a:rPr lang="ja-JP" altLang="en-US" dirty="0"/>
              <a:t>調査</a:t>
            </a:r>
            <a:r>
              <a:rPr lang="ja-JP" altLang="en-US" dirty="0" smtClean="0"/>
              <a:t>まで</a:t>
            </a:r>
            <a:r>
              <a:rPr kumimoji="1" lang="ja-JP" altLang="en-US" dirty="0" smtClean="0"/>
              <a:t>プロセス</a:t>
            </a:r>
            <a:endParaRPr kumimoji="1" lang="en-US" altLang="ja-JP" dirty="0" smtClean="0"/>
          </a:p>
          <a:p>
            <a:pPr marL="0" indent="0">
              <a:buNone/>
            </a:pPr>
            <a:r>
              <a:rPr lang="ja-JP" altLang="en-US" dirty="0" smtClean="0"/>
              <a:t>開始</a:t>
            </a:r>
            <a:r>
              <a:rPr lang="en-US" altLang="ja-JP" dirty="0"/>
              <a:t> </a:t>
            </a:r>
            <a:r>
              <a:rPr lang="en-US" altLang="ja-JP" dirty="0" smtClean="0"/>
              <a:t> OSS</a:t>
            </a:r>
            <a:r>
              <a:rPr lang="ja-JP" altLang="en-US" dirty="0" smtClean="0"/>
              <a:t>の調査</a:t>
            </a:r>
            <a:endParaRPr lang="en-US" altLang="ja-JP" dirty="0" smtClean="0"/>
          </a:p>
          <a:p>
            <a:pPr marL="0" indent="0">
              <a:buNone/>
            </a:pPr>
            <a:endParaRPr kumimoji="1" lang="en-US" altLang="ja-JP" dirty="0" smtClean="0"/>
          </a:p>
          <a:p>
            <a:pPr marL="0" indent="0">
              <a:buNone/>
            </a:pPr>
            <a:r>
              <a:rPr lang="ja-JP" altLang="en-US" dirty="0" smtClean="0"/>
              <a:t>中間　収集</a:t>
            </a:r>
            <a:endParaRPr lang="en-US" altLang="ja-JP" dirty="0" smtClean="0"/>
          </a:p>
          <a:p>
            <a:pPr marL="0" indent="0">
              <a:buNone/>
            </a:pPr>
            <a:endParaRPr kumimoji="1" lang="en-US" altLang="ja-JP" dirty="0"/>
          </a:p>
          <a:p>
            <a:pPr marL="0" indent="0">
              <a:buNone/>
            </a:pPr>
            <a:r>
              <a:rPr kumimoji="1" lang="ja-JP" altLang="en-US" dirty="0" smtClean="0"/>
              <a:t>最終　分析</a:t>
            </a:r>
            <a:endParaRPr kumimoji="1" lang="en-US" altLang="ja-JP" dirty="0" smtClean="0"/>
          </a:p>
          <a:p>
            <a:pPr marL="0" indent="0">
              <a:buNone/>
            </a:pPr>
            <a:endParaRPr lang="en-US" altLang="ja-JP" dirty="0"/>
          </a:p>
          <a:p>
            <a:pPr marL="0" indent="0">
              <a:buNone/>
            </a:pPr>
            <a:r>
              <a:rPr kumimoji="1" lang="ja-JP" altLang="en-US" dirty="0" smtClean="0"/>
              <a:t>矢印の図で表す</a:t>
            </a:r>
            <a:endParaRPr kumimoji="1" lang="en-US" altLang="ja-JP" dirty="0"/>
          </a:p>
          <a:p>
            <a:pPr marL="0" indent="0">
              <a:buNone/>
            </a:pPr>
            <a:endParaRPr kumimoji="1" lang="ja-JP" altLang="en-US" dirty="0"/>
          </a:p>
        </p:txBody>
      </p:sp>
      <p:sp>
        <p:nvSpPr>
          <p:cNvPr id="5" name="タイトル 1"/>
          <p:cNvSpPr txBox="1">
            <a:spLocks/>
          </p:cNvSpPr>
          <p:nvPr/>
        </p:nvSpPr>
        <p:spPr>
          <a:xfrm>
            <a:off x="6876256" y="116632"/>
            <a:ext cx="2123728" cy="756002"/>
          </a:xfrm>
          <a:prstGeom prst="rect">
            <a:avLst/>
          </a:prstGeom>
        </p:spPr>
        <p:txBody>
          <a:bodyPr vert="horz" lIns="91440" tIns="45720" rIns="91440" bIns="45720" rtlCol="0" anchor="b">
            <a:norm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r>
              <a:rPr lang="en-US" altLang="ja-JP" sz="1800" u="sng" dirty="0" smtClean="0"/>
              <a:t>1.</a:t>
            </a:r>
            <a:r>
              <a:rPr lang="ja-JP" altLang="en-US" sz="1800" u="sng" dirty="0" smtClean="0"/>
              <a:t>研究の概要</a:t>
            </a:r>
            <a:r>
              <a:rPr lang="ja-JP" altLang="en-US" sz="1600" dirty="0" smtClean="0"/>
              <a:t/>
            </a:r>
            <a:br>
              <a:rPr lang="ja-JP" altLang="en-US" sz="1600" dirty="0" smtClean="0"/>
            </a:br>
            <a:endParaRPr lang="ja-JP" altLang="en-US" sz="1600" dirty="0"/>
          </a:p>
        </p:txBody>
      </p:sp>
    </p:spTree>
    <p:extLst>
      <p:ext uri="{BB962C8B-B14F-4D97-AF65-F5344CB8AC3E}">
        <p14:creationId xmlns:p14="http://schemas.microsoft.com/office/powerpoint/2010/main" val="3102776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a:t>前</a:t>
            </a:r>
            <a:r>
              <a:rPr kumimoji="1" lang="ja-JP" altLang="en-US" dirty="0" smtClean="0"/>
              <a:t>スライドの捕捉があれば書く</a:t>
            </a:r>
            <a:endParaRPr kumimoji="1" lang="ja-JP" altLang="en-US" dirty="0"/>
          </a:p>
        </p:txBody>
      </p:sp>
      <p:sp>
        <p:nvSpPr>
          <p:cNvPr id="5" name="タイトル 1"/>
          <p:cNvSpPr txBox="1">
            <a:spLocks/>
          </p:cNvSpPr>
          <p:nvPr/>
        </p:nvSpPr>
        <p:spPr>
          <a:xfrm>
            <a:off x="6876256" y="116632"/>
            <a:ext cx="2123728" cy="756002"/>
          </a:xfrm>
          <a:prstGeom prst="rect">
            <a:avLst/>
          </a:prstGeom>
        </p:spPr>
        <p:txBody>
          <a:bodyPr vert="horz" lIns="91440" tIns="45720" rIns="91440" bIns="45720" rtlCol="0" anchor="b">
            <a:norm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r>
              <a:rPr lang="en-US" altLang="ja-JP" sz="1800" u="sng" dirty="0" smtClean="0"/>
              <a:t>1.</a:t>
            </a:r>
            <a:r>
              <a:rPr lang="ja-JP" altLang="en-US" sz="1800" u="sng" dirty="0" smtClean="0"/>
              <a:t>研究の概要</a:t>
            </a:r>
            <a:r>
              <a:rPr lang="ja-JP" altLang="en-US" sz="1600" dirty="0" smtClean="0"/>
              <a:t/>
            </a:r>
            <a:br>
              <a:rPr lang="ja-JP" altLang="en-US" sz="1600" dirty="0" smtClean="0"/>
            </a:br>
            <a:endParaRPr lang="ja-JP" altLang="en-US" sz="1600" dirty="0"/>
          </a:p>
        </p:txBody>
      </p:sp>
    </p:spTree>
    <p:extLst>
      <p:ext uri="{BB962C8B-B14F-4D97-AF65-F5344CB8AC3E}">
        <p14:creationId xmlns:p14="http://schemas.microsoft.com/office/powerpoint/2010/main" val="2020344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en-US" altLang="ja-JP" u="sng" dirty="0" smtClean="0"/>
              <a:t>2.</a:t>
            </a:r>
            <a:r>
              <a:rPr kumimoji="1" lang="ja-JP" altLang="en-US" u="sng" dirty="0" smtClean="0"/>
              <a:t>ホスティン</a:t>
            </a:r>
            <a:r>
              <a:rPr lang="ja-JP" altLang="en-US" u="sng" dirty="0"/>
              <a:t>グ</a:t>
            </a:r>
            <a:r>
              <a:rPr kumimoji="1" lang="ja-JP" altLang="en-US" u="sng" dirty="0" smtClean="0"/>
              <a:t>サイトとは</a:t>
            </a:r>
            <a:endParaRPr kumimoji="1" lang="ja-JP" altLang="en-US" u="sng" dirty="0"/>
          </a:p>
        </p:txBody>
      </p:sp>
      <p:sp>
        <p:nvSpPr>
          <p:cNvPr id="3" name="コンテンツ プレースホルダー 2"/>
          <p:cNvSpPr txBox="1">
            <a:spLocks/>
          </p:cNvSpPr>
          <p:nvPr/>
        </p:nvSpPr>
        <p:spPr>
          <a:xfrm>
            <a:off x="457200" y="1752600"/>
            <a:ext cx="7620000" cy="4373563"/>
          </a:xfrm>
          <a:prstGeom prst="rect">
            <a:avLst/>
          </a:prstGeom>
        </p:spPr>
        <p:txBody>
          <a:bodyPr/>
          <a:lst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a:lstStyle>
          <a:p>
            <a:endParaRPr lang="en-US" altLang="ja-JP" dirty="0" smtClean="0"/>
          </a:p>
          <a:p>
            <a:endParaRPr lang="en-US" altLang="ja-JP" dirty="0" smtClean="0"/>
          </a:p>
          <a:p>
            <a:r>
              <a:rPr lang="ja-JP" altLang="en-US" dirty="0" smtClean="0"/>
              <a:t>時間の都合ではカットする．</a:t>
            </a:r>
            <a:endParaRPr lang="en-US" altLang="ja-JP" dirty="0" smtClean="0"/>
          </a:p>
          <a:p>
            <a:r>
              <a:rPr lang="ja-JP" altLang="en-US" dirty="0"/>
              <a:t>実態調査</a:t>
            </a:r>
            <a:r>
              <a:rPr lang="ja-JP" altLang="en-US" dirty="0" smtClean="0"/>
              <a:t>に時間を割く</a:t>
            </a:r>
            <a:endParaRPr lang="en-US" altLang="ja-JP" dirty="0" smtClean="0"/>
          </a:p>
          <a:p>
            <a:endParaRPr lang="en-US" altLang="ja-JP" dirty="0" smtClean="0"/>
          </a:p>
          <a:p>
            <a:endParaRPr lang="en-US" altLang="ja-JP" dirty="0" smtClean="0"/>
          </a:p>
          <a:p>
            <a:endParaRPr lang="ja-JP" altLang="en-US" dirty="0"/>
          </a:p>
        </p:txBody>
      </p:sp>
    </p:spTree>
    <p:extLst>
      <p:ext uri="{BB962C8B-B14F-4D97-AF65-F5344CB8AC3E}">
        <p14:creationId xmlns:p14="http://schemas.microsoft.com/office/powerpoint/2010/main" val="2921610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en-US" altLang="ja-JP" dirty="0" smtClean="0"/>
              <a:t>2.1 </a:t>
            </a:r>
            <a:r>
              <a:rPr lang="ja-JP" altLang="ja-JP" dirty="0" smtClean="0"/>
              <a:t>ホスティングサイト</a:t>
            </a:r>
            <a:r>
              <a:rPr kumimoji="1" lang="ja-JP" altLang="en-US" dirty="0" smtClean="0"/>
              <a:t>とは</a:t>
            </a:r>
            <a:endParaRPr kumimoji="1" lang="en-US" altLang="ja-JP" dirty="0" smtClean="0"/>
          </a:p>
          <a:p>
            <a:endParaRPr lang="en-US" altLang="ja-JP" dirty="0"/>
          </a:p>
          <a:p>
            <a:endParaRPr lang="en-US" altLang="ja-JP" dirty="0"/>
          </a:p>
          <a:p>
            <a:endParaRPr kumimoji="1" lang="en-US" altLang="ja-JP" dirty="0" smtClean="0"/>
          </a:p>
          <a:p>
            <a:endParaRPr kumimoji="1" lang="ja-JP" altLang="en-US" dirty="0"/>
          </a:p>
        </p:txBody>
      </p:sp>
      <p:sp>
        <p:nvSpPr>
          <p:cNvPr id="4" name="タイトル 3"/>
          <p:cNvSpPr txBox="1">
            <a:spLocks/>
          </p:cNvSpPr>
          <p:nvPr/>
        </p:nvSpPr>
        <p:spPr>
          <a:xfrm>
            <a:off x="6301613" y="476672"/>
            <a:ext cx="2664296" cy="456007"/>
          </a:xfrm>
          <a:prstGeom prst="rect">
            <a:avLst/>
          </a:prstGeom>
        </p:spPr>
        <p:txBody>
          <a:bodyPr vert="horz" lIns="91440" tIns="45720" rIns="91440" bIns="45720" rtlCol="0" anchor="b">
            <a:norm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r>
              <a:rPr lang="en-US" altLang="ja-JP" sz="1800" u="sng" dirty="0" smtClean="0"/>
              <a:t>2.</a:t>
            </a:r>
            <a:r>
              <a:rPr lang="ja-JP" altLang="en-US" sz="1800" u="sng" dirty="0" smtClean="0"/>
              <a:t>ホスティングサイトとは</a:t>
            </a:r>
            <a:endParaRPr lang="ja-JP" altLang="en-US" sz="1800" u="sng" dirty="0"/>
          </a:p>
        </p:txBody>
      </p:sp>
    </p:spTree>
    <p:extLst>
      <p:ext uri="{BB962C8B-B14F-4D97-AF65-F5344CB8AC3E}">
        <p14:creationId xmlns:p14="http://schemas.microsoft.com/office/powerpoint/2010/main" val="29665424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エッセンシャル">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エッセンシャル">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エッセンシャル">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227</TotalTime>
  <Words>3103</Words>
  <Application>Microsoft Office PowerPoint</Application>
  <PresentationFormat>画面に合わせる (4:3)</PresentationFormat>
  <Paragraphs>1390</Paragraphs>
  <Slides>39</Slides>
  <Notes>11</Notes>
  <HiddenSlides>0</HiddenSlides>
  <MMClips>0</MMClips>
  <ScaleCrop>false</ScaleCrop>
  <HeadingPairs>
    <vt:vector size="4" baseType="variant">
      <vt:variant>
        <vt:lpstr>テーマ</vt:lpstr>
      </vt:variant>
      <vt:variant>
        <vt:i4>1</vt:i4>
      </vt:variant>
      <vt:variant>
        <vt:lpstr>スライド タイトル</vt:lpstr>
      </vt:variant>
      <vt:variant>
        <vt:i4>39</vt:i4>
      </vt:variant>
    </vt:vector>
  </HeadingPairs>
  <TitlesOfParts>
    <vt:vector size="40" baseType="lpstr">
      <vt:lpstr>エッセンシャル</vt:lpstr>
      <vt:lpstr>オープンソースソフトウェア開発における役割分担の実態調査 Division of the roles in open source software development </vt:lpstr>
      <vt:lpstr>目次</vt:lpstr>
      <vt:lpstr>1.研究の概要 </vt:lpstr>
      <vt:lpstr>1.研究の概要 </vt:lpstr>
      <vt:lpstr>PowerPoint プレゼンテーション</vt:lpstr>
      <vt:lpstr>PowerPoint プレゼンテーション</vt:lpstr>
      <vt:lpstr>PowerPoint プレゼンテーション</vt:lpstr>
      <vt:lpstr>2.ホスティングサイトとは</vt:lpstr>
      <vt:lpstr>PowerPoint プレゼンテーション</vt:lpstr>
      <vt:lpstr>PowerPoint プレゼンテーション</vt:lpstr>
      <vt:lpstr>3.API</vt:lpstr>
      <vt:lpstr>PowerPoint プレゼンテーション</vt:lpstr>
      <vt:lpstr>PowerPoint プレゼンテーション</vt:lpstr>
      <vt:lpstr>4.実態調査</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5.結論</vt:lpstr>
      <vt:lpstr>PowerPoint プレゼンテーション</vt:lpstr>
      <vt:lpstr>PowerPoint プレゼンテーション</vt:lpstr>
      <vt:lpstr>ご清聴どうも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オープンソースソフトウェア開発における役割分担の実態調査 Division of the roles in open source software development </dc:title>
  <dc:creator>Genki Sekiguchi</dc:creator>
  <cp:lastModifiedBy>Genki Sekiguchi</cp:lastModifiedBy>
  <cp:revision>144</cp:revision>
  <dcterms:created xsi:type="dcterms:W3CDTF">2014-01-30T10:32:01Z</dcterms:created>
  <dcterms:modified xsi:type="dcterms:W3CDTF">2014-01-31T07:14:40Z</dcterms:modified>
</cp:coreProperties>
</file>