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4" r:id="rId1"/>
  </p:sldMasterIdLst>
  <p:notesMasterIdLst>
    <p:notesMasterId r:id="rId3"/>
  </p:notesMasterIdLst>
  <p:sldIdLst>
    <p:sldId id="258" r:id="rId2"/>
  </p:sldIdLst>
  <p:sldSz cx="21386800" cy="30279975"/>
  <p:notesSz cx="6858000" cy="9144000"/>
  <p:defaultTextStyle>
    <a:defPPr>
      <a:defRPr lang="ja-JP"/>
    </a:defPPr>
    <a:lvl1pPr marL="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1pPr>
    <a:lvl2pPr marL="1527597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2pPr>
    <a:lvl3pPr marL="305519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3pPr>
    <a:lvl4pPr marL="458279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4pPr>
    <a:lvl5pPr marL="6110387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5pPr>
    <a:lvl6pPr marL="763798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6pPr>
    <a:lvl7pPr marL="916558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7pPr>
    <a:lvl8pPr marL="10693176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8pPr>
    <a:lvl9pPr marL="1222077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8E757"/>
    <a:srgbClr val="FFFF66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1152" y="7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B599-C87A-4859-9283-A9759882629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5126-FBD9-48D0-AE4D-CD7F139093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32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D5126-FBD9-48D0-AE4D-CD7F139093E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00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138928" y="5165570"/>
            <a:ext cx="11261364" cy="22049023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564" y="2355111"/>
            <a:ext cx="14395190" cy="13794215"/>
          </a:xfrm>
        </p:spPr>
        <p:txBody>
          <a:bodyPr anchor="b">
            <a:normAutofit/>
          </a:bodyPr>
          <a:lstStyle>
            <a:lvl1pPr algn="l">
              <a:defRPr sz="1029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563" y="16971745"/>
            <a:ext cx="11587440" cy="8448484"/>
          </a:xfrm>
        </p:spPr>
        <p:txBody>
          <a:bodyPr anchor="t">
            <a:normAutofit/>
          </a:bodyPr>
          <a:lstStyle>
            <a:lvl1pPr marL="0" indent="0" algn="l">
              <a:buNone/>
              <a:defRPr sz="4678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4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8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247564" y="2355109"/>
            <a:ext cx="18891673" cy="13794211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782238" y="16971741"/>
            <a:ext cx="17030227" cy="2018665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742"/>
            </a:lvl1pPr>
            <a:lvl2pPr marL="1069345" indent="0">
              <a:buFontTx/>
              <a:buNone/>
              <a:defRPr/>
            </a:lvl2pPr>
            <a:lvl3pPr marL="2138690" indent="0">
              <a:buFontTx/>
              <a:buNone/>
              <a:defRPr/>
            </a:lvl3pPr>
            <a:lvl4pPr marL="3208035" indent="0">
              <a:buFontTx/>
              <a:buNone/>
              <a:defRPr/>
            </a:lvl4pPr>
            <a:lvl5pPr marL="427738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76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2355109"/>
            <a:ext cx="18891673" cy="12784878"/>
          </a:xfrm>
        </p:spPr>
        <p:txBody>
          <a:bodyPr anchor="ctr">
            <a:normAutofit/>
          </a:bodyPr>
          <a:lstStyle>
            <a:lvl1pPr algn="l">
              <a:defRPr sz="6549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3" y="18167985"/>
            <a:ext cx="14930419" cy="8411104"/>
          </a:xfrm>
        </p:spPr>
        <p:txBody>
          <a:bodyPr anchor="ctr">
            <a:normAutofit/>
          </a:bodyPr>
          <a:lstStyle>
            <a:lvl1pPr marL="0" indent="0" algn="l">
              <a:buNone/>
              <a:defRPr sz="4210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65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752" y="2355109"/>
            <a:ext cx="16044280" cy="12784878"/>
          </a:xfrm>
        </p:spPr>
        <p:txBody>
          <a:bodyPr anchor="ctr">
            <a:normAutofit/>
          </a:bodyPr>
          <a:lstStyle>
            <a:lvl1pPr algn="l">
              <a:defRPr sz="6549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95128" y="15139988"/>
            <a:ext cx="14974659" cy="2130813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069345" indent="0">
              <a:buFontTx/>
              <a:buNone/>
              <a:defRPr/>
            </a:lvl2pPr>
            <a:lvl3pPr marL="2138690" indent="0">
              <a:buFontTx/>
              <a:buNone/>
              <a:defRPr/>
            </a:lvl3pPr>
            <a:lvl4pPr marL="3208035" indent="0">
              <a:buFontTx/>
              <a:buNone/>
              <a:defRPr/>
            </a:lvl4pPr>
            <a:lvl5pPr marL="427738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5" y="18990419"/>
            <a:ext cx="14927633" cy="7588670"/>
          </a:xfrm>
        </p:spPr>
        <p:txBody>
          <a:bodyPr anchor="ctr">
            <a:normAutofit/>
          </a:bodyPr>
          <a:lstStyle>
            <a:lvl1pPr marL="0" indent="0" algn="l">
              <a:buNone/>
              <a:defRPr sz="4678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4671" y="3137603"/>
            <a:ext cx="1069618" cy="2581948"/>
          </a:xfrm>
          <a:prstGeom prst="rect">
            <a:avLst/>
          </a:prstGeom>
        </p:spPr>
        <p:txBody>
          <a:bodyPr vert="horz" lIns="213868" tIns="106934" rIns="213868" bIns="106934" rtlCol="0" anchor="ctr">
            <a:noAutofit/>
          </a:bodyPr>
          <a:lstStyle/>
          <a:p>
            <a:pPr lvl="0"/>
            <a:r>
              <a:rPr lang="en-US" sz="187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558" y="12224143"/>
            <a:ext cx="1069618" cy="2581948"/>
          </a:xfrm>
          <a:prstGeom prst="rect">
            <a:avLst/>
          </a:prstGeom>
        </p:spPr>
        <p:txBody>
          <a:bodyPr vert="horz" lIns="213868" tIns="106934" rIns="213868" bIns="106934" rtlCol="0" anchor="ctr">
            <a:noAutofit/>
          </a:bodyPr>
          <a:lstStyle/>
          <a:p>
            <a:pPr lvl="0" algn="r"/>
            <a:r>
              <a:rPr lang="en-US" sz="1871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818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5" y="15139987"/>
            <a:ext cx="14927633" cy="7494493"/>
          </a:xfrm>
        </p:spPr>
        <p:txBody>
          <a:bodyPr anchor="b">
            <a:normAutofit/>
          </a:bodyPr>
          <a:lstStyle>
            <a:lvl1pPr algn="l">
              <a:defRPr sz="6549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3" y="22663535"/>
            <a:ext cx="14930419" cy="3915552"/>
          </a:xfrm>
        </p:spPr>
        <p:txBody>
          <a:bodyPr anchor="t">
            <a:normAutofit/>
          </a:bodyPr>
          <a:lstStyle>
            <a:lvl1pPr marL="0" indent="0" algn="l">
              <a:buNone/>
              <a:defRPr sz="4210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92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753" y="2355109"/>
            <a:ext cx="16044277" cy="12784878"/>
          </a:xfrm>
        </p:spPr>
        <p:txBody>
          <a:bodyPr anchor="ctr">
            <a:normAutofit/>
          </a:bodyPr>
          <a:lstStyle>
            <a:lvl1pPr algn="l">
              <a:defRPr sz="6549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565" y="17158653"/>
            <a:ext cx="14927633" cy="4635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67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3" y="21868871"/>
            <a:ext cx="14927631" cy="4710218"/>
          </a:xfrm>
        </p:spPr>
        <p:txBody>
          <a:bodyPr anchor="t">
            <a:normAutofit/>
          </a:bodyPr>
          <a:lstStyle>
            <a:lvl1pPr marL="0" indent="0" algn="l">
              <a:buNone/>
              <a:defRPr sz="4210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4671" y="3137603"/>
            <a:ext cx="1069618" cy="2581948"/>
          </a:xfrm>
          <a:prstGeom prst="rect">
            <a:avLst/>
          </a:prstGeom>
        </p:spPr>
        <p:txBody>
          <a:bodyPr vert="horz" lIns="213868" tIns="106934" rIns="213868" bIns="106934" rtlCol="0" anchor="ctr">
            <a:noAutofit/>
          </a:bodyPr>
          <a:lstStyle/>
          <a:p>
            <a:pPr lvl="0"/>
            <a:r>
              <a:rPr lang="en-US" sz="187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558" y="12224143"/>
            <a:ext cx="1069618" cy="2581948"/>
          </a:xfrm>
          <a:prstGeom prst="rect">
            <a:avLst/>
          </a:prstGeom>
        </p:spPr>
        <p:txBody>
          <a:bodyPr vert="horz" lIns="213868" tIns="106934" rIns="213868" bIns="106934" rtlCol="0" anchor="ctr">
            <a:noAutofit/>
          </a:bodyPr>
          <a:lstStyle/>
          <a:p>
            <a:pPr lvl="0" algn="r"/>
            <a:r>
              <a:rPr lang="en-US" sz="1871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59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3" y="2355109"/>
            <a:ext cx="17601678" cy="1278487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549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565" y="17345569"/>
            <a:ext cx="14927633" cy="370088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67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3" y="21046461"/>
            <a:ext cx="14927631" cy="5532630"/>
          </a:xfrm>
        </p:spPr>
        <p:txBody>
          <a:bodyPr anchor="t">
            <a:normAutofit/>
          </a:bodyPr>
          <a:lstStyle>
            <a:lvl1pPr marL="0" indent="0" algn="l">
              <a:buNone/>
              <a:defRPr sz="4210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144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>
            <a:normAutofit/>
          </a:bodyPr>
          <a:lstStyle>
            <a:lvl1pPr algn="l">
              <a:defRPr sz="654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564" y="2355113"/>
            <a:ext cx="15331106" cy="1663531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554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58094" y="2355109"/>
            <a:ext cx="4781143" cy="19513762"/>
          </a:xfrm>
        </p:spPr>
        <p:txBody>
          <a:bodyPr vert="eaVert">
            <a:normAutofit/>
          </a:bodyPr>
          <a:lstStyle>
            <a:lvl1pPr>
              <a:defRPr sz="654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563" y="2355109"/>
            <a:ext cx="13682528" cy="2422398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01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564" y="2355109"/>
            <a:ext cx="15331106" cy="1663531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20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3" y="8747546"/>
            <a:ext cx="14974661" cy="10242857"/>
          </a:xfrm>
        </p:spPr>
        <p:txBody>
          <a:bodyPr anchor="b">
            <a:normAutofit/>
          </a:bodyPr>
          <a:lstStyle>
            <a:lvl1pPr algn="l">
              <a:defRPr sz="7484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4" y="19812824"/>
            <a:ext cx="14974659" cy="6766267"/>
          </a:xfrm>
        </p:spPr>
        <p:txBody>
          <a:bodyPr anchor="t">
            <a:normAutofit/>
          </a:bodyPr>
          <a:lstStyle>
            <a:lvl1pPr marL="0" indent="0" algn="l">
              <a:buNone/>
              <a:defRPr sz="4210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61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>
            <a:normAutofit/>
          </a:bodyPr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247564" y="2355112"/>
            <a:ext cx="9238534" cy="16635296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10904747" y="2355109"/>
            <a:ext cx="9234490" cy="16597912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73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>
            <a:normAutofit/>
          </a:bodyPr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235" y="2355109"/>
            <a:ext cx="8693337" cy="2691553"/>
          </a:xfrm>
        </p:spPr>
        <p:txBody>
          <a:bodyPr anchor="b">
            <a:noAutofit/>
          </a:bodyPr>
          <a:lstStyle>
            <a:lvl1pPr marL="0" indent="0">
              <a:buNone/>
              <a:defRPr sz="5613" b="0" cap="all">
                <a:solidFill>
                  <a:schemeClr val="tx1"/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7562" y="5046665"/>
            <a:ext cx="9228009" cy="1394374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55344" y="2502306"/>
            <a:ext cx="8803697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 cap="all">
                <a:solidFill>
                  <a:schemeClr val="tx1"/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4748" y="5046662"/>
            <a:ext cx="9254293" cy="1390635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82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>
            <a:normAutofit/>
          </a:bodyPr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34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33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3660" y="2355109"/>
            <a:ext cx="7485380" cy="6728883"/>
          </a:xfrm>
        </p:spPr>
        <p:txBody>
          <a:bodyPr anchor="b">
            <a:normAutofit/>
          </a:bodyPr>
          <a:lstStyle>
            <a:lvl1pPr algn="l">
              <a:defRPr sz="4678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562" y="2355109"/>
            <a:ext cx="10381755" cy="2422398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73660" y="9756892"/>
            <a:ext cx="7485380" cy="9233525"/>
          </a:xfrm>
        </p:spPr>
        <p:txBody>
          <a:bodyPr anchor="t">
            <a:normAutofit/>
          </a:bodyPr>
          <a:lstStyle>
            <a:lvl1pPr marL="0" indent="0">
              <a:buNone/>
              <a:defRPr sz="3742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91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176" y="6392439"/>
            <a:ext cx="8334065" cy="5046663"/>
          </a:xfrm>
        </p:spPr>
        <p:txBody>
          <a:bodyPr anchor="b">
            <a:normAutofit/>
          </a:bodyPr>
          <a:lstStyle>
            <a:lvl1pPr algn="l"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782233" y="4037330"/>
            <a:ext cx="7673834" cy="2119598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5709" y="12111990"/>
            <a:ext cx="8336322" cy="9196141"/>
          </a:xfrm>
        </p:spPr>
        <p:txBody>
          <a:bodyPr anchor="t">
            <a:normAutofit/>
          </a:bodyPr>
          <a:lstStyle>
            <a:lvl1pPr marL="0" indent="0">
              <a:buNone/>
              <a:defRPr sz="4210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7563" y="27251980"/>
            <a:ext cx="13592977" cy="161212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90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601968" y="17196039"/>
            <a:ext cx="5778122" cy="1173816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4" y="2355113"/>
            <a:ext cx="15331106" cy="16635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8518" y="27251993"/>
            <a:ext cx="2807750" cy="161212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33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DE0E56-B02A-4EE7-B89E-44845DFFCF82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7563" y="27251980"/>
            <a:ext cx="13592977" cy="161212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33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183520" y="24630532"/>
            <a:ext cx="2004210" cy="29579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54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157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  <p:sldLayoutId id="2147484326" r:id="rId12"/>
    <p:sldLayoutId id="2147484327" r:id="rId13"/>
    <p:sldLayoutId id="2147484328" r:id="rId14"/>
    <p:sldLayoutId id="2147484329" r:id="rId15"/>
    <p:sldLayoutId id="2147484330" r:id="rId16"/>
    <p:sldLayoutId id="2147484331" r:id="rId17"/>
  </p:sldLayoutIdLst>
  <p:txStyles>
    <p:titleStyle>
      <a:lvl1pPr algn="l" defTabSz="1069345" rtl="0" eaLnBrk="1" latinLnBrk="0" hangingPunct="1">
        <a:spcBef>
          <a:spcPct val="0"/>
        </a:spcBef>
        <a:buNone/>
        <a:defRPr kumimoji="1" sz="7484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668341" indent="-668341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467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737686" indent="-668341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421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2807031" indent="-668341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74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3609040" indent="-401004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4678385" indent="-401004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5881398" indent="-534673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6950743" indent="-534673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8020088" indent="-534673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9089433" indent="-534673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4288" y="522363"/>
            <a:ext cx="20162240" cy="345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4288" y="761129"/>
            <a:ext cx="20162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800" dirty="0">
                <a:solidFill>
                  <a:schemeClr val="bg1"/>
                </a:solidFill>
              </a:rPr>
              <a:t>クラウドファンディングに</a:t>
            </a:r>
            <a:r>
              <a:rPr lang="ja-JP" altLang="en-US" sz="8800" dirty="0" smtClean="0">
                <a:solidFill>
                  <a:schemeClr val="bg1"/>
                </a:solidFill>
              </a:rPr>
              <a:t>おける</a:t>
            </a:r>
            <a:endParaRPr lang="en-US" altLang="ja-JP" sz="88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8800" dirty="0" smtClean="0">
                <a:solidFill>
                  <a:schemeClr val="bg1"/>
                </a:solidFill>
              </a:rPr>
              <a:t>調達</a:t>
            </a:r>
            <a:r>
              <a:rPr lang="ja-JP" altLang="en-US" sz="8800" dirty="0">
                <a:solidFill>
                  <a:schemeClr val="bg1"/>
                </a:solidFill>
              </a:rPr>
              <a:t>資金の時間変化</a:t>
            </a:r>
          </a:p>
          <a:p>
            <a:pPr algn="ctr"/>
            <a:endParaRPr lang="ja-JP" altLang="en-US" sz="880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56396" y="3978747"/>
            <a:ext cx="18218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solidFill>
                  <a:schemeClr val="bg1"/>
                </a:solidFill>
              </a:rPr>
              <a:t>矢吹研究室　</a:t>
            </a:r>
            <a:r>
              <a:rPr kumimoji="1" lang="en-US" altLang="ja-JP" sz="4800" dirty="0" smtClean="0">
                <a:solidFill>
                  <a:schemeClr val="bg1"/>
                </a:solidFill>
              </a:rPr>
              <a:t>1342066</a:t>
            </a:r>
            <a:r>
              <a:rPr kumimoji="1" lang="ja-JP" altLang="en-US" sz="4800" dirty="0" smtClean="0">
                <a:solidFill>
                  <a:schemeClr val="bg1"/>
                </a:solidFill>
              </a:rPr>
              <a:t>　島田樹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2664" y="5597085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研究背景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1086" y="6601111"/>
            <a:ext cx="9001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chemeClr val="bg1"/>
                </a:solidFill>
              </a:rPr>
              <a:t>近年</a:t>
            </a:r>
            <a:r>
              <a:rPr lang="ja-JP" altLang="en-US" sz="4400" dirty="0">
                <a:solidFill>
                  <a:schemeClr val="bg1"/>
                </a:solidFill>
              </a:rPr>
              <a:t>クラウドファンディングを利用したプロジェクトが，</a:t>
            </a:r>
            <a:r>
              <a:rPr lang="en-US" altLang="ja-JP" sz="4400" dirty="0">
                <a:solidFill>
                  <a:schemeClr val="bg1"/>
                </a:solidFill>
              </a:rPr>
              <a:t>SNS</a:t>
            </a:r>
            <a:r>
              <a:rPr lang="ja-JP" altLang="en-US" sz="4400" dirty="0">
                <a:solidFill>
                  <a:schemeClr val="bg1"/>
                </a:solidFill>
              </a:rPr>
              <a:t>の発達に伴いプロジェクトの数が年々増加しており，ニュースでも報じられるようになった</a:t>
            </a:r>
            <a:r>
              <a:rPr lang="ja-JP" altLang="en-US" sz="4400" dirty="0" smtClean="0">
                <a:solidFill>
                  <a:schemeClr val="bg1"/>
                </a:solidFill>
              </a:rPr>
              <a:t>．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889321" y="5562923"/>
            <a:ext cx="109094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クラウドファンディングとは？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sz="3600" dirty="0">
                <a:solidFill>
                  <a:schemeClr val="bg1"/>
                </a:solidFill>
              </a:rPr>
              <a:t>プロジェクトの資金をインターネットを通じて，不特定多数から募る</a:t>
            </a:r>
            <a:r>
              <a:rPr lang="ja-JP" altLang="en-US" sz="3600" dirty="0" smtClean="0">
                <a:solidFill>
                  <a:schemeClr val="bg1"/>
                </a:solidFill>
              </a:rPr>
              <a:t>手法で</a:t>
            </a:r>
            <a:r>
              <a:rPr lang="ja-JP" altLang="en-US" sz="3600" dirty="0">
                <a:solidFill>
                  <a:schemeClr val="bg1"/>
                </a:solidFill>
              </a:rPr>
              <a:t>す</a:t>
            </a:r>
            <a:r>
              <a:rPr lang="ja-JP" altLang="en-US" sz="3600" dirty="0" smtClean="0">
                <a:solidFill>
                  <a:schemeClr val="bg1"/>
                </a:solidFill>
              </a:rPr>
              <a:t>．</a:t>
            </a:r>
            <a:endParaRPr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63" y="8983432"/>
            <a:ext cx="6038717" cy="334561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8002" y="7068373"/>
            <a:ext cx="2200847" cy="219475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0292" y="7497169"/>
            <a:ext cx="1604540" cy="160454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279" y="8983432"/>
            <a:ext cx="6125391" cy="309067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52664" y="11583270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研究目的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2664" y="12691266"/>
            <a:ext cx="14545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bg1"/>
                </a:solidFill>
              </a:rPr>
              <a:t>クラウドファンディングの金額推移を明らかにする．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7624" y="14139426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研究方法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7624" y="15159415"/>
            <a:ext cx="19756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dirty="0">
                <a:solidFill>
                  <a:schemeClr val="bg1"/>
                </a:solidFill>
              </a:rPr>
              <a:t>READYFOR</a:t>
            </a:r>
            <a:r>
              <a:rPr lang="ja-JP" altLang="en-US" sz="4000" dirty="0">
                <a:solidFill>
                  <a:schemeClr val="bg1"/>
                </a:solidFill>
              </a:rPr>
              <a:t>と</a:t>
            </a:r>
            <a:r>
              <a:rPr lang="en-US" altLang="ja-JP" sz="4000" dirty="0" err="1">
                <a:solidFill>
                  <a:schemeClr val="bg1"/>
                </a:solidFill>
              </a:rPr>
              <a:t>Makuake</a:t>
            </a:r>
            <a:r>
              <a:rPr lang="ja-JP" altLang="en-US" sz="4000" dirty="0">
                <a:solidFill>
                  <a:schemeClr val="bg1"/>
                </a:solidFill>
              </a:rPr>
              <a:t>のプロジェクトの中から監視するプロジェクトを選定する</a:t>
            </a:r>
            <a:r>
              <a:rPr lang="ja-JP" altLang="en-US" sz="4000" dirty="0" smtClean="0">
                <a:solidFill>
                  <a:schemeClr val="bg1"/>
                </a:solidFill>
              </a:rPr>
              <a:t>．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solidFill>
                  <a:schemeClr val="bg1"/>
                </a:solidFill>
              </a:rPr>
              <a:t>毎日同じ時間にプロジェクトのウェブページを保存し，金額の推移を記録する</a:t>
            </a:r>
            <a:r>
              <a:rPr lang="ja-JP" altLang="en-US" sz="4000" dirty="0" smtClean="0">
                <a:solidFill>
                  <a:schemeClr val="bg1"/>
                </a:solidFill>
              </a:rPr>
              <a:t>．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solidFill>
                  <a:schemeClr val="bg1"/>
                </a:solidFill>
              </a:rPr>
              <a:t>プロジェクトの終了までの金額の推移をグラフにする</a:t>
            </a:r>
            <a:r>
              <a:rPr lang="ja-JP" altLang="en-US" sz="4000" dirty="0" smtClean="0">
                <a:solidFill>
                  <a:schemeClr val="bg1"/>
                </a:solidFill>
              </a:rPr>
              <a:t>．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solidFill>
                  <a:schemeClr val="bg1"/>
                </a:solidFill>
              </a:rPr>
              <a:t>グラフの形を分類する．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57624" y="18565143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現在の進歩状況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0" name="オブジェクト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09061"/>
              </p:ext>
            </p:extLst>
          </p:nvPr>
        </p:nvGraphicFramePr>
        <p:xfrm>
          <a:off x="377606" y="19516391"/>
          <a:ext cx="11602686" cy="728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8" imgW="6981676" imgH="4381291" progId="AcroExch.Document.7">
                  <p:embed/>
                </p:oleObj>
              </mc:Choice>
              <mc:Fallback>
                <p:oleObj name="Acrobat Document" r:id="rId8" imgW="6981676" imgH="4381291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606" y="19516391"/>
                        <a:ext cx="11602686" cy="7281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テキスト ボックス 20"/>
          <p:cNvSpPr txBox="1"/>
          <p:nvPr/>
        </p:nvSpPr>
        <p:spPr>
          <a:xfrm>
            <a:off x="11665720" y="21548699"/>
            <a:ext cx="9721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</a:rPr>
              <a:t>集めたデータからグラフを作成し形を分類したところ</a:t>
            </a:r>
            <a:r>
              <a:rPr lang="ja-JP" altLang="en-US" sz="5400" dirty="0" smtClean="0">
                <a:solidFill>
                  <a:schemeClr val="bg1"/>
                </a:solidFill>
              </a:rPr>
              <a:t>，</a:t>
            </a:r>
            <a:endParaRPr lang="en-US" altLang="ja-JP" sz="5400" dirty="0" smtClean="0">
              <a:solidFill>
                <a:schemeClr val="bg1"/>
              </a:solidFill>
            </a:endParaRPr>
          </a:p>
          <a:p>
            <a:r>
              <a:rPr lang="en-US" altLang="ja-JP" sz="5400" dirty="0" smtClean="0">
                <a:solidFill>
                  <a:schemeClr val="bg1"/>
                </a:solidFill>
              </a:rPr>
              <a:t>4</a:t>
            </a:r>
            <a:r>
              <a:rPr lang="ja-JP" altLang="en-US" sz="5400" dirty="0">
                <a:solidFill>
                  <a:schemeClr val="bg1"/>
                </a:solidFill>
              </a:rPr>
              <a:t>種類に</a:t>
            </a:r>
            <a:r>
              <a:rPr lang="ja-JP" altLang="en-US" sz="5400" dirty="0" smtClean="0">
                <a:solidFill>
                  <a:schemeClr val="bg1"/>
                </a:solidFill>
              </a:rPr>
              <a:t>分類することができた．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2664" y="26797749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今後の予定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1086" y="27813412"/>
            <a:ext cx="145924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4800" dirty="0">
                <a:solidFill>
                  <a:schemeClr val="bg1"/>
                </a:solidFill>
              </a:rPr>
              <a:t>データを自動で集められるように環境を整える</a:t>
            </a:r>
            <a:r>
              <a:rPr lang="ja-JP" altLang="en-US" sz="4800" dirty="0" smtClean="0">
                <a:solidFill>
                  <a:schemeClr val="bg1"/>
                </a:solidFill>
              </a:rPr>
              <a:t>．</a:t>
            </a:r>
            <a:endParaRPr lang="en-US" altLang="ja-JP" sz="4800" dirty="0">
              <a:solidFill>
                <a:schemeClr val="bg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4800" dirty="0">
                <a:solidFill>
                  <a:schemeClr val="bg1"/>
                </a:solidFill>
              </a:rPr>
              <a:t>データを集めるサイトを増やす</a:t>
            </a:r>
            <a:r>
              <a:rPr lang="ja-JP" altLang="en-US" sz="4800" dirty="0" smtClean="0">
                <a:solidFill>
                  <a:schemeClr val="bg1"/>
                </a:solidFill>
              </a:rPr>
              <a:t>．</a:t>
            </a:r>
            <a:endParaRPr lang="en-US" altLang="ja-JP" sz="4800" dirty="0" smtClean="0">
              <a:solidFill>
                <a:schemeClr val="bg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4800" dirty="0">
                <a:solidFill>
                  <a:schemeClr val="bg1"/>
                </a:solidFill>
              </a:rPr>
              <a:t>金額の推移に関わっている要因を探す．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184</Words>
  <Application>Microsoft Office PowerPoint</Application>
  <PresentationFormat>ユーザー設定</PresentationFormat>
  <Paragraphs>22</Paragraphs>
  <Slides>1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Century Gothic</vt:lpstr>
      <vt:lpstr>Wingdings 3</vt:lpstr>
      <vt:lpstr>スライス</vt:lpstr>
      <vt:lpstr>Adobe Acrobat Document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shimada</cp:lastModifiedBy>
  <cp:revision>76</cp:revision>
  <dcterms:created xsi:type="dcterms:W3CDTF">2013-12-09T07:09:55Z</dcterms:created>
  <dcterms:modified xsi:type="dcterms:W3CDTF">2015-12-17T02:00:33Z</dcterms:modified>
</cp:coreProperties>
</file>