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5" r:id="rId4"/>
    <p:sldId id="258" r:id="rId5"/>
    <p:sldId id="260" r:id="rId6"/>
    <p:sldId id="272" r:id="rId7"/>
    <p:sldId id="274" r:id="rId8"/>
    <p:sldId id="261" r:id="rId9"/>
    <p:sldId id="264" r:id="rId10"/>
    <p:sldId id="263" r:id="rId11"/>
    <p:sldId id="269" r:id="rId12"/>
    <p:sldId id="268" r:id="rId13"/>
    <p:sldId id="267" r:id="rId14"/>
    <p:sldId id="266" r:id="rId15"/>
    <p:sldId id="265" r:id="rId16"/>
    <p:sldId id="270" r:id="rId17"/>
    <p:sldId id="273" r:id="rId18"/>
    <p:sldId id="25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188" autoAdjust="0"/>
  </p:normalViewPr>
  <p:slideViewPr>
    <p:cSldViewPr snapToGrid="0" showGuides="1">
      <p:cViewPr varScale="1">
        <p:scale>
          <a:sx n="91" d="100"/>
          <a:sy n="91" d="100"/>
        </p:scale>
        <p:origin x="222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'2016'!$E$1</c:f>
              <c:strCache>
                <c:ptCount val="1"/>
                <c:pt idx="0">
                  <c:v>サービス停止から復旧までの間隔（分）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'2016'!$E$2:$E$14</c:f>
              <c:numCache>
                <c:formatCode>General</c:formatCode>
                <c:ptCount val="13"/>
                <c:pt idx="0">
                  <c:v>123</c:v>
                </c:pt>
                <c:pt idx="1">
                  <c:v>9</c:v>
                </c:pt>
                <c:pt idx="2">
                  <c:v>53</c:v>
                </c:pt>
                <c:pt idx="3">
                  <c:v>59</c:v>
                </c:pt>
                <c:pt idx="4">
                  <c:v>11</c:v>
                </c:pt>
                <c:pt idx="5">
                  <c:v>124</c:v>
                </c:pt>
                <c:pt idx="6">
                  <c:v>15</c:v>
                </c:pt>
                <c:pt idx="7">
                  <c:v>4</c:v>
                </c:pt>
                <c:pt idx="8">
                  <c:v>22</c:v>
                </c:pt>
                <c:pt idx="9">
                  <c:v>22</c:v>
                </c:pt>
                <c:pt idx="10">
                  <c:v>48</c:v>
                </c:pt>
                <c:pt idx="11">
                  <c:v>22</c:v>
                </c:pt>
                <c:pt idx="12">
                  <c:v>36</c:v>
                </c:pt>
              </c:numCache>
            </c:numRef>
          </c:val>
          <c:extLst>
            <c:ext xmlns:c16="http://schemas.microsoft.com/office/drawing/2014/chart" uri="{C3380CC4-5D6E-409C-BE32-E72D297353CC}">
              <c16:uniqueId val="{00000000-869F-400F-A3F5-9150774A36F5}"/>
            </c:ext>
          </c:extLst>
        </c:ser>
        <c:dLbls>
          <c:showLegendKey val="0"/>
          <c:showVal val="1"/>
          <c:showCatName val="0"/>
          <c:showSerName val="0"/>
          <c:showPercent val="0"/>
          <c:showBubbleSize val="0"/>
        </c:dLbls>
        <c:gapWidth val="219"/>
        <c:overlap val="-27"/>
        <c:axId val="266874936"/>
        <c:axId val="266876112"/>
      </c:barChart>
      <c:catAx>
        <c:axId val="26687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6876112"/>
        <c:crosses val="autoZero"/>
        <c:auto val="1"/>
        <c:lblAlgn val="ctr"/>
        <c:lblOffset val="100"/>
        <c:noMultiLvlLbl val="0"/>
      </c:catAx>
      <c:valAx>
        <c:axId val="26687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687493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'2016'!$F$1</c:f>
              <c:strCache>
                <c:ptCount val="1"/>
                <c:pt idx="0">
                  <c:v>サービス停止中に投稿されたツイートの数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'2016'!$F$2:$F$14</c:f>
              <c:numCache>
                <c:formatCode>General</c:formatCode>
                <c:ptCount val="13"/>
                <c:pt idx="0">
                  <c:v>3385</c:v>
                </c:pt>
                <c:pt idx="1">
                  <c:v>88</c:v>
                </c:pt>
                <c:pt idx="2">
                  <c:v>906</c:v>
                </c:pt>
                <c:pt idx="3">
                  <c:v>25</c:v>
                </c:pt>
                <c:pt idx="4">
                  <c:v>485</c:v>
                </c:pt>
                <c:pt idx="5">
                  <c:v>280</c:v>
                </c:pt>
                <c:pt idx="6">
                  <c:v>54</c:v>
                </c:pt>
                <c:pt idx="7">
                  <c:v>6</c:v>
                </c:pt>
                <c:pt idx="8">
                  <c:v>590</c:v>
                </c:pt>
                <c:pt idx="9">
                  <c:v>897</c:v>
                </c:pt>
                <c:pt idx="10">
                  <c:v>186</c:v>
                </c:pt>
                <c:pt idx="11">
                  <c:v>144</c:v>
                </c:pt>
                <c:pt idx="12">
                  <c:v>12</c:v>
                </c:pt>
              </c:numCache>
            </c:numRef>
          </c:val>
          <c:extLst>
            <c:ext xmlns:c16="http://schemas.microsoft.com/office/drawing/2014/chart" uri="{C3380CC4-5D6E-409C-BE32-E72D297353CC}">
              <c16:uniqueId val="{00000000-70BD-4E98-890B-D734DB5B723F}"/>
            </c:ext>
          </c:extLst>
        </c:ser>
        <c:dLbls>
          <c:showLegendKey val="0"/>
          <c:showVal val="1"/>
          <c:showCatName val="0"/>
          <c:showSerName val="0"/>
          <c:showPercent val="0"/>
          <c:showBubbleSize val="0"/>
        </c:dLbls>
        <c:gapWidth val="219"/>
        <c:overlap val="-27"/>
        <c:axId val="266877288"/>
        <c:axId val="266879640"/>
      </c:barChart>
      <c:catAx>
        <c:axId val="266877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6879640"/>
        <c:crosses val="autoZero"/>
        <c:auto val="1"/>
        <c:lblAlgn val="ctr"/>
        <c:lblOffset val="100"/>
        <c:noMultiLvlLbl val="0"/>
      </c:catAx>
      <c:valAx>
        <c:axId val="266879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6687728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'2016'!$E$1</c:f>
              <c:strCache>
                <c:ptCount val="1"/>
                <c:pt idx="0">
                  <c:v>サービス停止から復旧までの間隔（分）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'2016'!$E$2:$E$14</c:f>
              <c:numCache>
                <c:formatCode>General</c:formatCode>
                <c:ptCount val="13"/>
                <c:pt idx="0">
                  <c:v>123</c:v>
                </c:pt>
                <c:pt idx="1">
                  <c:v>9</c:v>
                </c:pt>
                <c:pt idx="2">
                  <c:v>53</c:v>
                </c:pt>
                <c:pt idx="3">
                  <c:v>59</c:v>
                </c:pt>
                <c:pt idx="4">
                  <c:v>11</c:v>
                </c:pt>
                <c:pt idx="5">
                  <c:v>124</c:v>
                </c:pt>
                <c:pt idx="6">
                  <c:v>15</c:v>
                </c:pt>
                <c:pt idx="7">
                  <c:v>4</c:v>
                </c:pt>
                <c:pt idx="8">
                  <c:v>22</c:v>
                </c:pt>
                <c:pt idx="9">
                  <c:v>22</c:v>
                </c:pt>
                <c:pt idx="10">
                  <c:v>48</c:v>
                </c:pt>
                <c:pt idx="11">
                  <c:v>22</c:v>
                </c:pt>
                <c:pt idx="12">
                  <c:v>36</c:v>
                </c:pt>
              </c:numCache>
            </c:numRef>
          </c:val>
          <c:extLst>
            <c:ext xmlns:c16="http://schemas.microsoft.com/office/drawing/2014/chart" uri="{C3380CC4-5D6E-409C-BE32-E72D297353CC}">
              <c16:uniqueId val="{00000000-869F-400F-A3F5-9150774A36F5}"/>
            </c:ext>
          </c:extLst>
        </c:ser>
        <c:dLbls>
          <c:showLegendKey val="0"/>
          <c:showVal val="1"/>
          <c:showCatName val="0"/>
          <c:showSerName val="0"/>
          <c:showPercent val="0"/>
          <c:showBubbleSize val="0"/>
        </c:dLbls>
        <c:gapWidth val="219"/>
        <c:overlap val="-27"/>
        <c:axId val="345485976"/>
        <c:axId val="345487936"/>
      </c:barChart>
      <c:catAx>
        <c:axId val="345485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7936"/>
        <c:crosses val="autoZero"/>
        <c:auto val="1"/>
        <c:lblAlgn val="ctr"/>
        <c:lblOffset val="100"/>
        <c:noMultiLvlLbl val="0"/>
      </c:catAx>
      <c:valAx>
        <c:axId val="345487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597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'2016'!$F$1</c:f>
              <c:strCache>
                <c:ptCount val="1"/>
                <c:pt idx="0">
                  <c:v>サービス停止中に投稿されたツイートの数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'2016'!$F$2:$F$14</c:f>
              <c:numCache>
                <c:formatCode>General</c:formatCode>
                <c:ptCount val="13"/>
                <c:pt idx="0">
                  <c:v>3385</c:v>
                </c:pt>
                <c:pt idx="1">
                  <c:v>88</c:v>
                </c:pt>
                <c:pt idx="2">
                  <c:v>906</c:v>
                </c:pt>
                <c:pt idx="3">
                  <c:v>25</c:v>
                </c:pt>
                <c:pt idx="4">
                  <c:v>485</c:v>
                </c:pt>
                <c:pt idx="5">
                  <c:v>280</c:v>
                </c:pt>
                <c:pt idx="6">
                  <c:v>54</c:v>
                </c:pt>
                <c:pt idx="7">
                  <c:v>6</c:v>
                </c:pt>
                <c:pt idx="8">
                  <c:v>590</c:v>
                </c:pt>
                <c:pt idx="9">
                  <c:v>897</c:v>
                </c:pt>
                <c:pt idx="10">
                  <c:v>186</c:v>
                </c:pt>
                <c:pt idx="11">
                  <c:v>144</c:v>
                </c:pt>
                <c:pt idx="12">
                  <c:v>12</c:v>
                </c:pt>
              </c:numCache>
            </c:numRef>
          </c:val>
          <c:extLst>
            <c:ext xmlns:c16="http://schemas.microsoft.com/office/drawing/2014/chart" uri="{C3380CC4-5D6E-409C-BE32-E72D297353CC}">
              <c16:uniqueId val="{00000000-70BD-4E98-890B-D734DB5B723F}"/>
            </c:ext>
          </c:extLst>
        </c:ser>
        <c:dLbls>
          <c:showLegendKey val="0"/>
          <c:showVal val="1"/>
          <c:showCatName val="0"/>
          <c:showSerName val="0"/>
          <c:showPercent val="0"/>
          <c:showBubbleSize val="0"/>
        </c:dLbls>
        <c:gapWidth val="219"/>
        <c:overlap val="-27"/>
        <c:axId val="345489112"/>
        <c:axId val="345490680"/>
      </c:barChart>
      <c:catAx>
        <c:axId val="345489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90680"/>
        <c:crosses val="autoZero"/>
        <c:auto val="1"/>
        <c:lblAlgn val="ctr"/>
        <c:lblOffset val="100"/>
        <c:noMultiLvlLbl val="0"/>
      </c:catAx>
      <c:valAx>
        <c:axId val="345490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911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'2016'!$E$1</c:f>
              <c:strCache>
                <c:ptCount val="1"/>
                <c:pt idx="0">
                  <c:v>サービス停止から復旧までの間隔（分）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'2016'!$E$2:$E$14</c:f>
              <c:numCache>
                <c:formatCode>General</c:formatCode>
                <c:ptCount val="13"/>
                <c:pt idx="0">
                  <c:v>123</c:v>
                </c:pt>
                <c:pt idx="1">
                  <c:v>9</c:v>
                </c:pt>
                <c:pt idx="2">
                  <c:v>53</c:v>
                </c:pt>
                <c:pt idx="3">
                  <c:v>59</c:v>
                </c:pt>
                <c:pt idx="4">
                  <c:v>11</c:v>
                </c:pt>
                <c:pt idx="5">
                  <c:v>124</c:v>
                </c:pt>
                <c:pt idx="6">
                  <c:v>15</c:v>
                </c:pt>
                <c:pt idx="7">
                  <c:v>4</c:v>
                </c:pt>
                <c:pt idx="8">
                  <c:v>22</c:v>
                </c:pt>
                <c:pt idx="9">
                  <c:v>22</c:v>
                </c:pt>
                <c:pt idx="10">
                  <c:v>48</c:v>
                </c:pt>
                <c:pt idx="11">
                  <c:v>22</c:v>
                </c:pt>
                <c:pt idx="12">
                  <c:v>36</c:v>
                </c:pt>
              </c:numCache>
            </c:numRef>
          </c:val>
          <c:extLst>
            <c:ext xmlns:c16="http://schemas.microsoft.com/office/drawing/2014/chart" uri="{C3380CC4-5D6E-409C-BE32-E72D297353CC}">
              <c16:uniqueId val="{00000000-869F-400F-A3F5-9150774A36F5}"/>
            </c:ext>
          </c:extLst>
        </c:ser>
        <c:dLbls>
          <c:showLegendKey val="0"/>
          <c:showVal val="1"/>
          <c:showCatName val="0"/>
          <c:showSerName val="0"/>
          <c:showPercent val="0"/>
          <c:showBubbleSize val="0"/>
        </c:dLbls>
        <c:gapWidth val="219"/>
        <c:overlap val="-27"/>
        <c:axId val="345486368"/>
        <c:axId val="345489896"/>
      </c:barChart>
      <c:catAx>
        <c:axId val="345486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9896"/>
        <c:crosses val="autoZero"/>
        <c:auto val="1"/>
        <c:lblAlgn val="ctr"/>
        <c:lblOffset val="100"/>
        <c:noMultiLvlLbl val="0"/>
      </c:catAx>
      <c:valAx>
        <c:axId val="345489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63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'2016'!$F$1</c:f>
              <c:strCache>
                <c:ptCount val="1"/>
                <c:pt idx="0">
                  <c:v>サービス停止中に投稿されたツイートの数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'2016'!$F$2:$F$14</c:f>
              <c:numCache>
                <c:formatCode>General</c:formatCode>
                <c:ptCount val="13"/>
                <c:pt idx="0">
                  <c:v>3385</c:v>
                </c:pt>
                <c:pt idx="1">
                  <c:v>88</c:v>
                </c:pt>
                <c:pt idx="2">
                  <c:v>906</c:v>
                </c:pt>
                <c:pt idx="3">
                  <c:v>25</c:v>
                </c:pt>
                <c:pt idx="4">
                  <c:v>485</c:v>
                </c:pt>
                <c:pt idx="5">
                  <c:v>280</c:v>
                </c:pt>
                <c:pt idx="6">
                  <c:v>54</c:v>
                </c:pt>
                <c:pt idx="7">
                  <c:v>6</c:v>
                </c:pt>
                <c:pt idx="8">
                  <c:v>590</c:v>
                </c:pt>
                <c:pt idx="9">
                  <c:v>897</c:v>
                </c:pt>
                <c:pt idx="10">
                  <c:v>186</c:v>
                </c:pt>
                <c:pt idx="11">
                  <c:v>144</c:v>
                </c:pt>
                <c:pt idx="12">
                  <c:v>12</c:v>
                </c:pt>
              </c:numCache>
            </c:numRef>
          </c:val>
          <c:extLst>
            <c:ext xmlns:c16="http://schemas.microsoft.com/office/drawing/2014/chart" uri="{C3380CC4-5D6E-409C-BE32-E72D297353CC}">
              <c16:uniqueId val="{00000000-70BD-4E98-890B-D734DB5B723F}"/>
            </c:ext>
          </c:extLst>
        </c:ser>
        <c:dLbls>
          <c:showLegendKey val="0"/>
          <c:showVal val="1"/>
          <c:showCatName val="0"/>
          <c:showSerName val="0"/>
          <c:showPercent val="0"/>
          <c:showBubbleSize val="0"/>
        </c:dLbls>
        <c:gapWidth val="219"/>
        <c:overlap val="-27"/>
        <c:axId val="345491856"/>
        <c:axId val="345489504"/>
      </c:barChart>
      <c:catAx>
        <c:axId val="34549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9504"/>
        <c:crosses val="autoZero"/>
        <c:auto val="1"/>
        <c:lblAlgn val="ctr"/>
        <c:lblOffset val="100"/>
        <c:noMultiLvlLbl val="0"/>
      </c:catAx>
      <c:valAx>
        <c:axId val="345489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9185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'2016'!$E$1</c:f>
              <c:strCache>
                <c:ptCount val="1"/>
                <c:pt idx="0">
                  <c:v>サービス停止から復旧までの間隔（分）</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'2016'!$E$2:$E$14</c:f>
              <c:numCache>
                <c:formatCode>General</c:formatCode>
                <c:ptCount val="13"/>
                <c:pt idx="0">
                  <c:v>123</c:v>
                </c:pt>
                <c:pt idx="1">
                  <c:v>9</c:v>
                </c:pt>
                <c:pt idx="2">
                  <c:v>53</c:v>
                </c:pt>
                <c:pt idx="3">
                  <c:v>59</c:v>
                </c:pt>
                <c:pt idx="4">
                  <c:v>11</c:v>
                </c:pt>
                <c:pt idx="5">
                  <c:v>124</c:v>
                </c:pt>
                <c:pt idx="6">
                  <c:v>15</c:v>
                </c:pt>
                <c:pt idx="7">
                  <c:v>4</c:v>
                </c:pt>
                <c:pt idx="8">
                  <c:v>22</c:v>
                </c:pt>
                <c:pt idx="9">
                  <c:v>22</c:v>
                </c:pt>
                <c:pt idx="10">
                  <c:v>48</c:v>
                </c:pt>
                <c:pt idx="11">
                  <c:v>22</c:v>
                </c:pt>
                <c:pt idx="12">
                  <c:v>36</c:v>
                </c:pt>
              </c:numCache>
            </c:numRef>
          </c:val>
          <c:extLst>
            <c:ext xmlns:c16="http://schemas.microsoft.com/office/drawing/2014/chart" uri="{C3380CC4-5D6E-409C-BE32-E72D297353CC}">
              <c16:uniqueId val="{00000000-869F-400F-A3F5-9150774A36F5}"/>
            </c:ext>
          </c:extLst>
        </c:ser>
        <c:dLbls>
          <c:showLegendKey val="0"/>
          <c:showVal val="1"/>
          <c:showCatName val="0"/>
          <c:showSerName val="0"/>
          <c:showPercent val="0"/>
          <c:showBubbleSize val="0"/>
        </c:dLbls>
        <c:gapWidth val="219"/>
        <c:overlap val="-27"/>
        <c:axId val="345487152"/>
        <c:axId val="345487544"/>
      </c:barChart>
      <c:catAx>
        <c:axId val="34548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7544"/>
        <c:crosses val="autoZero"/>
        <c:auto val="1"/>
        <c:lblAlgn val="ctr"/>
        <c:lblOffset val="100"/>
        <c:noMultiLvlLbl val="0"/>
      </c:catAx>
      <c:valAx>
        <c:axId val="345487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548715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'2016'!$F$1</c:f>
              <c:strCache>
                <c:ptCount val="1"/>
                <c:pt idx="0">
                  <c:v>サービス停止中に投稿されたツイートの数</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ja-JP"/>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'2016'!$D$2:$D$14</c:f>
              <c:strCache>
                <c:ptCount val="13"/>
                <c:pt idx="0">
                  <c:v>1月28日(水) 09:24</c:v>
                </c:pt>
                <c:pt idx="1">
                  <c:v>3月22日(火) 02:12</c:v>
                </c:pt>
                <c:pt idx="2">
                  <c:v>4月5日(火) 17:20</c:v>
                </c:pt>
                <c:pt idx="3">
                  <c:v>4月6日(水) 05:46</c:v>
                </c:pt>
                <c:pt idx="4">
                  <c:v>5月20日(金) 16:47</c:v>
                </c:pt>
                <c:pt idx="5">
                  <c:v>5月24日(火) 23:40</c:v>
                </c:pt>
                <c:pt idx="6">
                  <c:v>6月12日(日) 14:28</c:v>
                </c:pt>
                <c:pt idx="7">
                  <c:v>7月7日(木) 03:32</c:v>
                </c:pt>
                <c:pt idx="8">
                  <c:v>7月28日(木) 14:12</c:v>
                </c:pt>
                <c:pt idx="9">
                  <c:v>10月4日(火) 15:02</c:v>
                </c:pt>
                <c:pt idx="10">
                  <c:v>11月1日(火) 11:41</c:v>
                </c:pt>
                <c:pt idx="11">
                  <c:v>11月16日(水) 23:45</c:v>
                </c:pt>
                <c:pt idx="12">
                  <c:v>12月7日(水) 05:07</c:v>
                </c:pt>
              </c:strCache>
            </c:strRef>
          </c:cat>
          <c:val>
            <c:numRef>
              <c:f>'2016'!$F$2:$F$14</c:f>
              <c:numCache>
                <c:formatCode>General</c:formatCode>
                <c:ptCount val="13"/>
                <c:pt idx="0">
                  <c:v>3385</c:v>
                </c:pt>
                <c:pt idx="1">
                  <c:v>88</c:v>
                </c:pt>
                <c:pt idx="2">
                  <c:v>906</c:v>
                </c:pt>
                <c:pt idx="3">
                  <c:v>25</c:v>
                </c:pt>
                <c:pt idx="4">
                  <c:v>485</c:v>
                </c:pt>
                <c:pt idx="5">
                  <c:v>280</c:v>
                </c:pt>
                <c:pt idx="6">
                  <c:v>54</c:v>
                </c:pt>
                <c:pt idx="7">
                  <c:v>6</c:v>
                </c:pt>
                <c:pt idx="8">
                  <c:v>590</c:v>
                </c:pt>
                <c:pt idx="9">
                  <c:v>897</c:v>
                </c:pt>
                <c:pt idx="10">
                  <c:v>186</c:v>
                </c:pt>
                <c:pt idx="11">
                  <c:v>144</c:v>
                </c:pt>
                <c:pt idx="12">
                  <c:v>12</c:v>
                </c:pt>
              </c:numCache>
            </c:numRef>
          </c:val>
          <c:extLst>
            <c:ext xmlns:c16="http://schemas.microsoft.com/office/drawing/2014/chart" uri="{C3380CC4-5D6E-409C-BE32-E72D297353CC}">
              <c16:uniqueId val="{00000000-70BD-4E98-890B-D734DB5B723F}"/>
            </c:ext>
          </c:extLst>
        </c:ser>
        <c:dLbls>
          <c:showLegendKey val="0"/>
          <c:showVal val="1"/>
          <c:showCatName val="0"/>
          <c:showSerName val="0"/>
          <c:showPercent val="0"/>
          <c:showBubbleSize val="0"/>
        </c:dLbls>
        <c:gapWidth val="219"/>
        <c:overlap val="-27"/>
        <c:axId val="348793168"/>
        <c:axId val="348793952"/>
      </c:barChart>
      <c:catAx>
        <c:axId val="34879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8793952"/>
        <c:crosses val="autoZero"/>
        <c:auto val="1"/>
        <c:lblAlgn val="ctr"/>
        <c:lblOffset val="100"/>
        <c:noMultiLvlLbl val="0"/>
      </c:catAx>
      <c:valAx>
        <c:axId val="34879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487931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BC4E0-E13A-4C76-ADF7-C87CAF3C53DC}" type="datetimeFigureOut">
              <a:rPr kumimoji="1" lang="ja-JP" altLang="en-US" smtClean="0"/>
              <a:t>2018/2/8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216F7-CB52-4829-B7E9-69E15FD6FAAB}" type="slidenum">
              <a:rPr kumimoji="1" lang="ja-JP" altLang="en-US" smtClean="0"/>
              <a:t>‹#›</a:t>
            </a:fld>
            <a:endParaRPr kumimoji="1" lang="ja-JP" altLang="en-US"/>
          </a:p>
        </p:txBody>
      </p:sp>
    </p:spTree>
    <p:extLst>
      <p:ext uri="{BB962C8B-B14F-4D97-AF65-F5344CB8AC3E}">
        <p14:creationId xmlns:p14="http://schemas.microsoft.com/office/powerpoint/2010/main" val="19332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a:solidFill>
                  <a:schemeClr val="tx1"/>
                </a:solidFill>
                <a:effectLst/>
                <a:latin typeface="+mn-lt"/>
                <a:ea typeface="+mn-ea"/>
                <a:cs typeface="+mn-cs"/>
              </a:rPr>
              <a:t>Twitter</a:t>
            </a:r>
            <a:r>
              <a:rPr kumimoji="1" lang="ja-JP" altLang="ja-JP" sz="1200" kern="1200" dirty="0">
                <a:solidFill>
                  <a:schemeClr val="tx1"/>
                </a:solidFill>
                <a:effectLst/>
                <a:latin typeface="+mn-lt"/>
                <a:ea typeface="+mn-ea"/>
                <a:cs typeface="+mn-cs"/>
              </a:rPr>
              <a:t>発言の分析による</a:t>
            </a:r>
            <a:r>
              <a:rPr kumimoji="1" lang="en-US" altLang="ja-JP" sz="1200" kern="1200" dirty="0">
                <a:solidFill>
                  <a:schemeClr val="tx1"/>
                </a:solidFill>
                <a:effectLst/>
                <a:latin typeface="+mn-lt"/>
                <a:ea typeface="+mn-ea"/>
                <a:cs typeface="+mn-cs"/>
              </a:rPr>
              <a:t>Web</a:t>
            </a:r>
            <a:r>
              <a:rPr kumimoji="1" lang="ja-JP" altLang="ja-JP" sz="1200" kern="1200" dirty="0">
                <a:solidFill>
                  <a:schemeClr val="tx1"/>
                </a:solidFill>
                <a:effectLst/>
                <a:latin typeface="+mn-lt"/>
                <a:ea typeface="+mn-ea"/>
                <a:cs typeface="+mn-cs"/>
              </a:rPr>
              <a:t>サービス障害の影響調査と題しまして発表させていただきます。</a:t>
            </a:r>
          </a:p>
          <a:p>
            <a:r>
              <a:rPr kumimoji="1" lang="ja-JP" altLang="ja-JP" sz="1200" kern="1200" dirty="0">
                <a:solidFill>
                  <a:schemeClr val="tx1"/>
                </a:solidFill>
                <a:effectLst/>
                <a:latin typeface="+mn-lt"/>
                <a:ea typeface="+mn-ea"/>
                <a:cs typeface="+mn-cs"/>
              </a:rPr>
              <a:t>矢吹研究室の岩瀬翔です。お願いします。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a:t>
            </a:fld>
            <a:endParaRPr kumimoji="1" lang="ja-JP" altLang="en-US"/>
          </a:p>
        </p:txBody>
      </p:sp>
    </p:spTree>
    <p:extLst>
      <p:ext uri="{BB962C8B-B14F-4D97-AF65-F5344CB8AC3E}">
        <p14:creationId xmlns:p14="http://schemas.microsoft.com/office/powerpoint/2010/main" val="135695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GitHub Status</a:t>
            </a:r>
            <a:r>
              <a:rPr kumimoji="1" lang="ja-JP" altLang="en-US" dirty="0"/>
              <a:t>の</a:t>
            </a:r>
            <a:r>
              <a:rPr kumimoji="1" lang="en-US" altLang="ja-JP" dirty="0"/>
              <a:t>Status Message</a:t>
            </a:r>
            <a:r>
              <a:rPr kumimoji="1" lang="ja-JP" altLang="en-US" dirty="0"/>
              <a:t>を参照に調べたところ，</a:t>
            </a:r>
            <a:r>
              <a:rPr kumimoji="1" lang="en-US" altLang="ja-JP" dirty="0"/>
              <a:t>2016</a:t>
            </a:r>
            <a:r>
              <a:rPr kumimoji="1" lang="ja-JP" altLang="en-US" dirty="0"/>
              <a:t>年の</a:t>
            </a:r>
            <a:r>
              <a:rPr kumimoji="1" lang="en-US" altLang="ja-JP" dirty="0"/>
              <a:t>GitHub</a:t>
            </a:r>
            <a:r>
              <a:rPr kumimoji="1" lang="ja-JP" altLang="en-US" dirty="0"/>
              <a:t>におけるサービス停止回数は</a:t>
            </a:r>
            <a:r>
              <a:rPr kumimoji="1" lang="en-US" altLang="ja-JP" dirty="0"/>
              <a:t>14</a:t>
            </a:r>
            <a:r>
              <a:rPr kumimoji="1" lang="ja-JP" altLang="en-US" dirty="0"/>
              <a:t>回でした。</a:t>
            </a:r>
            <a:endParaRPr kumimoji="1" lang="en-US" altLang="ja-JP" dirty="0"/>
          </a:p>
          <a:p>
            <a:r>
              <a:rPr kumimoji="1" lang="ja-JP" altLang="en-US" dirty="0"/>
              <a:t>本研究では，そのうちの</a:t>
            </a:r>
            <a:r>
              <a:rPr kumimoji="1" lang="en-US" altLang="ja-JP" dirty="0"/>
              <a:t>13</a:t>
            </a:r>
            <a:r>
              <a:rPr kumimoji="1" lang="ja-JP" altLang="en-US" dirty="0"/>
              <a:t>回分を調査しました．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10</a:t>
            </a:fld>
            <a:endParaRPr kumimoji="1" lang="ja-JP" altLang="en-US"/>
          </a:p>
        </p:txBody>
      </p:sp>
    </p:spTree>
    <p:extLst>
      <p:ext uri="{BB962C8B-B14F-4D97-AF65-F5344CB8AC3E}">
        <p14:creationId xmlns:p14="http://schemas.microsoft.com/office/powerpoint/2010/main" val="235284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調査した</a:t>
            </a:r>
            <a:r>
              <a:rPr lang="en-US" altLang="ja-JP" dirty="0">
                <a:effectLst/>
              </a:rPr>
              <a:t>13</a:t>
            </a:r>
            <a:r>
              <a:rPr lang="ja-JP" altLang="en-US" dirty="0">
                <a:effectLst/>
              </a:rPr>
              <a:t>回分の障害を比較すると，サービス停止から復旧までの間隔が同じくらいでも，</a:t>
            </a:r>
            <a:r>
              <a:rPr lang="en-US" altLang="ja-JP" dirty="0">
                <a:effectLst/>
              </a:rPr>
              <a:t>1</a:t>
            </a:r>
            <a:r>
              <a:rPr lang="ja-JP" altLang="en-US" dirty="0">
                <a:effectLst/>
              </a:rPr>
              <a:t>日の時間帯によってツイート数に違いがありました．</a:t>
            </a:r>
          </a:p>
          <a:p>
            <a:r>
              <a:rPr lang="ja-JP" altLang="en-US" dirty="0">
                <a:effectLst/>
              </a:rPr>
              <a:t>特にツイート数が多かったのは平日の日中で，中でも会社への出勤や退勤にあたる時間帯でした．</a:t>
            </a:r>
          </a:p>
          <a:p>
            <a:r>
              <a:rPr lang="ja-JP" altLang="en-US" dirty="0">
                <a:effectLst/>
              </a:rPr>
              <a:t>この時間帯に</a:t>
            </a:r>
            <a:r>
              <a:rPr lang="en-US" altLang="ja-JP" dirty="0">
                <a:effectLst/>
              </a:rPr>
              <a:t>Web</a:t>
            </a:r>
            <a:r>
              <a:rPr lang="ja-JP" altLang="en-US" dirty="0">
                <a:effectLst/>
              </a:rPr>
              <a:t>サービスが停止してしまうと例え数分の停止でもツイート数が多く，</a:t>
            </a:r>
            <a:r>
              <a:rPr lang="en-US" altLang="ja-JP" dirty="0">
                <a:effectLst/>
              </a:rPr>
              <a:t>1</a:t>
            </a:r>
            <a:r>
              <a:rPr lang="ja-JP" altLang="en-US" dirty="0">
                <a:effectLst/>
              </a:rPr>
              <a:t>日のタスクが確認できなかったり，チーム内でのコミュニケーションが取れなかったりしてしまいます。</a:t>
            </a:r>
            <a:endParaRPr lang="en-US" altLang="ja-JP" dirty="0">
              <a:effectLst/>
            </a:endParaRPr>
          </a:p>
          <a:p>
            <a:endParaRPr lang="en-US" altLang="ja-JP" dirty="0">
              <a:effectLst/>
            </a:endParaRPr>
          </a:p>
          <a:p>
            <a:endParaRPr lang="ja-JP" altLang="en-US" dirty="0">
              <a:effectLst/>
            </a:endParaRPr>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11</a:t>
            </a:fld>
            <a:endParaRPr kumimoji="1" lang="ja-JP" altLang="en-US"/>
          </a:p>
        </p:txBody>
      </p:sp>
    </p:spTree>
    <p:extLst>
      <p:ext uri="{BB962C8B-B14F-4D97-AF65-F5344CB8AC3E}">
        <p14:creationId xmlns:p14="http://schemas.microsoft.com/office/powerpoint/2010/main" val="308308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日中の障害でも</a:t>
            </a:r>
            <a:r>
              <a:rPr lang="en-US" altLang="ja-JP" dirty="0">
                <a:effectLst/>
              </a:rPr>
              <a:t>6</a:t>
            </a:r>
            <a:r>
              <a:rPr lang="ja-JP" altLang="en-US" dirty="0">
                <a:effectLst/>
              </a:rPr>
              <a:t>月</a:t>
            </a:r>
            <a:r>
              <a:rPr lang="en-US" altLang="ja-JP" dirty="0">
                <a:effectLst/>
              </a:rPr>
              <a:t>12</a:t>
            </a:r>
            <a:r>
              <a:rPr lang="ja-JP" altLang="en-US" dirty="0">
                <a:effectLst/>
              </a:rPr>
              <a:t>日（日）と</a:t>
            </a:r>
            <a:r>
              <a:rPr lang="en-US" altLang="ja-JP" dirty="0">
                <a:effectLst/>
              </a:rPr>
              <a:t>7</a:t>
            </a:r>
            <a:r>
              <a:rPr lang="ja-JP" altLang="en-US" dirty="0">
                <a:effectLst/>
              </a:rPr>
              <a:t>月</a:t>
            </a:r>
            <a:r>
              <a:rPr lang="en-US" altLang="ja-JP" dirty="0">
                <a:effectLst/>
              </a:rPr>
              <a:t>28</a:t>
            </a:r>
            <a:r>
              <a:rPr lang="ja-JP" altLang="en-US" dirty="0">
                <a:effectLst/>
              </a:rPr>
              <a:t>日（木）では同じ</a:t>
            </a:r>
            <a:r>
              <a:rPr lang="en-US" altLang="ja-JP" dirty="0">
                <a:effectLst/>
              </a:rPr>
              <a:t>14</a:t>
            </a:r>
            <a:r>
              <a:rPr lang="ja-JP" altLang="en-US" dirty="0">
                <a:effectLst/>
              </a:rPr>
              <a:t>時台の障害で停止時間に約</a:t>
            </a:r>
            <a:r>
              <a:rPr lang="en-US" altLang="ja-JP" dirty="0">
                <a:effectLst/>
              </a:rPr>
              <a:t>7</a:t>
            </a:r>
            <a:r>
              <a:rPr lang="ja-JP" altLang="en-US" dirty="0">
                <a:effectLst/>
              </a:rPr>
              <a:t>分の差はあるが</a:t>
            </a:r>
            <a:r>
              <a:rPr lang="en-US" altLang="ja-JP" dirty="0">
                <a:effectLst/>
              </a:rPr>
              <a:t>500</a:t>
            </a:r>
            <a:r>
              <a:rPr lang="ja-JP" altLang="en-US" dirty="0">
                <a:effectLst/>
              </a:rPr>
              <a:t>ツイート以上の差がありました。</a:t>
            </a:r>
            <a:endParaRPr lang="en-US" altLang="ja-JP" dirty="0">
              <a:effectLst/>
            </a:endParaRPr>
          </a:p>
          <a:p>
            <a:r>
              <a:rPr lang="ja-JP" altLang="en-US" dirty="0">
                <a:effectLst/>
              </a:rPr>
              <a:t>これは日曜日に起きた障害であり，普段仕事をしている人々が休暇中であったため少なかったのではないかと考えました。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12</a:t>
            </a:fld>
            <a:endParaRPr kumimoji="1" lang="ja-JP" altLang="en-US"/>
          </a:p>
        </p:txBody>
      </p:sp>
    </p:spTree>
    <p:extLst>
      <p:ext uri="{BB962C8B-B14F-4D97-AF65-F5344CB8AC3E}">
        <p14:creationId xmlns:p14="http://schemas.microsoft.com/office/powerpoint/2010/main" val="186945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平日の日中であればツイート数が多いのはもちろんですが，</a:t>
            </a:r>
            <a:r>
              <a:rPr lang="en-US" altLang="ja-JP" dirty="0">
                <a:effectLst/>
              </a:rPr>
              <a:t>3</a:t>
            </a:r>
            <a:r>
              <a:rPr lang="ja-JP" altLang="en-US" dirty="0">
                <a:effectLst/>
              </a:rPr>
              <a:t>月</a:t>
            </a:r>
            <a:r>
              <a:rPr lang="en-US" altLang="ja-JP" dirty="0">
                <a:effectLst/>
              </a:rPr>
              <a:t>22</a:t>
            </a:r>
            <a:r>
              <a:rPr lang="ja-JP" altLang="en-US" dirty="0">
                <a:effectLst/>
              </a:rPr>
              <a:t>日（火）の深夜</a:t>
            </a:r>
            <a:r>
              <a:rPr lang="en-US" altLang="ja-JP" dirty="0">
                <a:effectLst/>
              </a:rPr>
              <a:t>2</a:t>
            </a:r>
            <a:r>
              <a:rPr lang="ja-JP" altLang="en-US" dirty="0">
                <a:effectLst/>
              </a:rPr>
              <a:t>時台に発生した約</a:t>
            </a:r>
            <a:r>
              <a:rPr lang="en-US" altLang="ja-JP" dirty="0">
                <a:effectLst/>
              </a:rPr>
              <a:t>9</a:t>
            </a:r>
            <a:r>
              <a:rPr lang="ja-JP" altLang="en-US" dirty="0">
                <a:effectLst/>
              </a:rPr>
              <a:t>分間の障害でも</a:t>
            </a:r>
            <a:r>
              <a:rPr lang="en-US" altLang="ja-JP" dirty="0">
                <a:effectLst/>
              </a:rPr>
              <a:t>88</a:t>
            </a:r>
            <a:r>
              <a:rPr lang="ja-JP" altLang="en-US" dirty="0">
                <a:effectLst/>
              </a:rPr>
              <a:t>件のツイートが集まりました．</a:t>
            </a:r>
            <a:endParaRPr lang="en-US" altLang="ja-JP" dirty="0">
              <a:effectLst/>
            </a:endParaRPr>
          </a:p>
          <a:p>
            <a:r>
              <a:rPr lang="ja-JP" altLang="en-US" dirty="0">
                <a:effectLst/>
              </a:rPr>
              <a:t>この時間でも仕事にならないという反応が観測されていました。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13</a:t>
            </a:fld>
            <a:endParaRPr kumimoji="1" lang="ja-JP" altLang="en-US"/>
          </a:p>
        </p:txBody>
      </p:sp>
    </p:spTree>
    <p:extLst>
      <p:ext uri="{BB962C8B-B14F-4D97-AF65-F5344CB8AC3E}">
        <p14:creationId xmlns:p14="http://schemas.microsoft.com/office/powerpoint/2010/main" val="1217608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GitHub Status</a:t>
            </a:r>
            <a:r>
              <a:rPr kumimoji="1" lang="ja-JP" altLang="en-US" dirty="0"/>
              <a:t>を参照してツイート取得する日を決定していていましたが，その</a:t>
            </a:r>
            <a:r>
              <a:rPr kumimoji="1" lang="en-US" altLang="ja-JP" dirty="0"/>
              <a:t>Status Message</a:t>
            </a:r>
            <a:r>
              <a:rPr kumimoji="1" lang="ja-JP" altLang="en-US" dirty="0"/>
              <a:t>に記されているサービス停止のアナウンスよりも，</a:t>
            </a:r>
            <a:endParaRPr kumimoji="1" lang="en-US" altLang="ja-JP" dirty="0"/>
          </a:p>
          <a:p>
            <a:r>
              <a:rPr kumimoji="1" lang="ja-JP" altLang="en-US" dirty="0"/>
              <a:t>平均約</a:t>
            </a:r>
            <a:r>
              <a:rPr kumimoji="1" lang="en-US" altLang="ja-JP" dirty="0"/>
              <a:t>7</a:t>
            </a:r>
            <a:r>
              <a:rPr kumimoji="1" lang="ja-JP" altLang="en-US" dirty="0"/>
              <a:t>分早くサービス停止に関するツイートが観測されていました。</a:t>
            </a:r>
            <a:endParaRPr kumimoji="1" lang="en-US" altLang="ja-JP" dirty="0"/>
          </a:p>
          <a:p>
            <a:r>
              <a:rPr kumimoji="1" lang="ja-JP" altLang="en-US" dirty="0"/>
              <a:t>これは，サービスの状態について運営元が発表している情報が必ずしも正しくはないことを示唆しているのではないかと考察します．</a:t>
            </a:r>
            <a:endParaRPr kumimoji="1" lang="en-US" altLang="ja-JP" dirty="0"/>
          </a:p>
          <a:p>
            <a:r>
              <a:rPr kumimoji="1" lang="ja-JP" altLang="en-US" dirty="0"/>
              <a:t>このことは，サービス停止がビジネスに重大な影響を及ぼす状況では，問題になるのではないかと思います。</a:t>
            </a:r>
            <a:endParaRPr kumimoji="1" lang="en-US" altLang="ja-JP"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14</a:t>
            </a:fld>
            <a:endParaRPr kumimoji="1" lang="ja-JP" altLang="en-US"/>
          </a:p>
        </p:txBody>
      </p:sp>
    </p:spTree>
    <p:extLst>
      <p:ext uri="{BB962C8B-B14F-4D97-AF65-F5344CB8AC3E}">
        <p14:creationId xmlns:p14="http://schemas.microsoft.com/office/powerpoint/2010/main" val="2575671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まとめです。</a:t>
            </a:r>
            <a:endParaRPr lang="en-US" altLang="ja-JP" dirty="0">
              <a:effectLst/>
            </a:endParaRPr>
          </a:p>
          <a:p>
            <a:r>
              <a:rPr lang="ja-JP" altLang="en-US" dirty="0">
                <a:effectLst/>
              </a:rPr>
              <a:t>本研究では</a:t>
            </a:r>
            <a:r>
              <a:rPr lang="en-US" altLang="ja-JP" dirty="0">
                <a:effectLst/>
              </a:rPr>
              <a:t>Twitter</a:t>
            </a:r>
            <a:r>
              <a:rPr lang="ja-JP" altLang="en-US" dirty="0">
                <a:effectLst/>
              </a:rPr>
              <a:t>のブラウザでの検索結果を保存するツールを開発し，それを用いて</a:t>
            </a:r>
            <a:r>
              <a:rPr lang="en-US" altLang="ja-JP" dirty="0">
                <a:effectLst/>
              </a:rPr>
              <a:t>GitHub</a:t>
            </a:r>
            <a:r>
              <a:rPr lang="ja-JP" altLang="en-US" dirty="0">
                <a:effectLst/>
              </a:rPr>
              <a:t>や</a:t>
            </a:r>
            <a:r>
              <a:rPr lang="en-US" altLang="ja-JP" dirty="0">
                <a:effectLst/>
              </a:rPr>
              <a:t>Slack</a:t>
            </a:r>
            <a:r>
              <a:rPr lang="ja-JP" altLang="en-US" dirty="0">
                <a:effectLst/>
              </a:rPr>
              <a:t>などのウェブサービスの停止に対する開発者の反応を調査しました．</a:t>
            </a:r>
            <a:endParaRPr lang="en-US" altLang="ja-JP" dirty="0">
              <a:effectLst/>
            </a:endParaRPr>
          </a:p>
          <a:p>
            <a:r>
              <a:rPr lang="ja-JP" altLang="en-US" dirty="0">
                <a:effectLst/>
              </a:rPr>
              <a:t>その結果，日中はもちろん深夜でもサービス停止の影響は大きいこと，サービス運営元による停止時間についてのアナウンスは実際のとはずれていることがわかりました．</a:t>
            </a:r>
            <a:endParaRPr lang="en-US" altLang="ja-JP" dirty="0">
              <a:effectLst/>
            </a:endParaRPr>
          </a:p>
          <a:p>
            <a:r>
              <a:rPr lang="ja-JP" altLang="en-US" dirty="0">
                <a:effectLst/>
              </a:rPr>
              <a:t>このようにウェブサービスの障害とその影響を調査することが，ウェブサービスを利用するソフトウェア開発のマネジメントにおいて有用な知見となることが期待されます。</a:t>
            </a:r>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15</a:t>
            </a:fld>
            <a:endParaRPr kumimoji="1" lang="ja-JP" altLang="en-US"/>
          </a:p>
        </p:txBody>
      </p:sp>
    </p:spTree>
    <p:extLst>
      <p:ext uri="{BB962C8B-B14F-4D97-AF65-F5344CB8AC3E}">
        <p14:creationId xmlns:p14="http://schemas.microsoft.com/office/powerpoint/2010/main" val="1926838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16</a:t>
            </a:fld>
            <a:endParaRPr kumimoji="1" lang="ja-JP" altLang="en-US"/>
          </a:p>
        </p:txBody>
      </p:sp>
    </p:spTree>
    <p:extLst>
      <p:ext uri="{BB962C8B-B14F-4D97-AF65-F5344CB8AC3E}">
        <p14:creationId xmlns:p14="http://schemas.microsoft.com/office/powerpoint/2010/main" val="214113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複数のメンバが同時に開発を行うソフトウェア開発プロジェクトにおいて，</a:t>
            </a:r>
            <a:r>
              <a:rPr lang="en-US" altLang="ja-JP" dirty="0">
                <a:effectLst/>
              </a:rPr>
              <a:t>Web</a:t>
            </a:r>
            <a:r>
              <a:rPr lang="ja-JP" altLang="en-US" dirty="0">
                <a:effectLst/>
              </a:rPr>
              <a:t>サービスが使われることがあります．</a:t>
            </a:r>
            <a:endParaRPr lang="en-US" altLang="ja-JP" dirty="0">
              <a:effectLst/>
            </a:endParaRPr>
          </a:p>
          <a:p>
            <a:r>
              <a:rPr lang="ja-JP" altLang="en-US" dirty="0">
                <a:effectLst/>
              </a:rPr>
              <a:t>例えば，チーム内でファイルのバージョンを管理する「</a:t>
            </a:r>
            <a:r>
              <a:rPr lang="en-US" altLang="ja-JP" dirty="0">
                <a:effectLst/>
              </a:rPr>
              <a:t>GitHub</a:t>
            </a:r>
            <a:r>
              <a:rPr lang="ja-JP" altLang="en-US" dirty="0">
                <a:effectLst/>
              </a:rPr>
              <a:t>」や，コミュニケーションを取るためのチャットツール「</a:t>
            </a:r>
            <a:r>
              <a:rPr lang="en-US" altLang="ja-JP" dirty="0">
                <a:effectLst/>
              </a:rPr>
              <a:t>Slack</a:t>
            </a:r>
            <a:r>
              <a:rPr lang="ja-JP" altLang="en-US" dirty="0">
                <a:effectLst/>
              </a:rPr>
              <a:t>」です．</a:t>
            </a:r>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2</a:t>
            </a:fld>
            <a:endParaRPr kumimoji="1" lang="ja-JP" altLang="en-US"/>
          </a:p>
        </p:txBody>
      </p:sp>
    </p:spTree>
    <p:extLst>
      <p:ext uri="{BB962C8B-B14F-4D97-AF65-F5344CB8AC3E}">
        <p14:creationId xmlns:p14="http://schemas.microsoft.com/office/powerpoint/2010/main" val="399208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ffectLst/>
              </a:rPr>
              <a:t>その</a:t>
            </a:r>
            <a:r>
              <a:rPr lang="en-US" altLang="ja-JP" dirty="0">
                <a:effectLst/>
              </a:rPr>
              <a:t>GitHub</a:t>
            </a:r>
            <a:r>
              <a:rPr lang="ja-JP" altLang="en-US" dirty="0">
                <a:effectLst/>
              </a:rPr>
              <a:t>の停止は，それを利用しているプロジェクトに大きな影響を与えると思われます．実際，</a:t>
            </a:r>
            <a:r>
              <a:rPr lang="en-US" altLang="ja-JP" dirty="0">
                <a:effectLst/>
              </a:rPr>
              <a:t>2016</a:t>
            </a:r>
            <a:r>
              <a:rPr lang="ja-JP" altLang="en-US" dirty="0">
                <a:effectLst/>
              </a:rPr>
              <a:t>年</a:t>
            </a:r>
            <a:r>
              <a:rPr lang="en-US" altLang="ja-JP" dirty="0">
                <a:effectLst/>
              </a:rPr>
              <a:t>1</a:t>
            </a:r>
            <a:r>
              <a:rPr lang="ja-JP" altLang="en-US" dirty="0">
                <a:effectLst/>
              </a:rPr>
              <a:t>月</a:t>
            </a:r>
            <a:r>
              <a:rPr lang="en-US" altLang="ja-JP" dirty="0">
                <a:effectLst/>
              </a:rPr>
              <a:t>28</a:t>
            </a:r>
            <a:r>
              <a:rPr lang="ja-JP" altLang="en-US" dirty="0">
                <a:effectLst/>
              </a:rPr>
              <a:t>日の</a:t>
            </a:r>
            <a:r>
              <a:rPr lang="en-US" altLang="ja-JP" dirty="0">
                <a:effectLst/>
              </a:rPr>
              <a:t>GitHub</a:t>
            </a:r>
            <a:r>
              <a:rPr lang="ja-JP" altLang="en-US" dirty="0">
                <a:effectLst/>
              </a:rPr>
              <a:t>の停止時には、そのせいで仕事が進められなくなったというようなつぶやきが，</a:t>
            </a:r>
            <a:r>
              <a:rPr lang="en-US" altLang="ja-JP" dirty="0">
                <a:effectLst/>
              </a:rPr>
              <a:t>Twitter</a:t>
            </a:r>
            <a:r>
              <a:rPr lang="ja-JP" altLang="en-US" dirty="0">
                <a:effectLst/>
              </a:rPr>
              <a:t>上で複数観測されました。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3</a:t>
            </a:fld>
            <a:endParaRPr kumimoji="1" lang="ja-JP" altLang="en-US"/>
          </a:p>
        </p:txBody>
      </p:sp>
    </p:spTree>
    <p:extLst>
      <p:ext uri="{BB962C8B-B14F-4D97-AF65-F5344CB8AC3E}">
        <p14:creationId xmlns:p14="http://schemas.microsoft.com/office/powerpoint/2010/main" val="95343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本研究の目的は、この２つです。</a:t>
            </a:r>
            <a:endParaRPr kumimoji="1" lang="en-US" altLang="ja-JP" dirty="0"/>
          </a:p>
          <a:p>
            <a:r>
              <a:rPr kumimoji="1" lang="ja-JP" altLang="en-US" dirty="0"/>
              <a:t>１つ目は</a:t>
            </a:r>
            <a:r>
              <a:rPr kumimoji="1" lang="en-US" altLang="ja-JP" dirty="0"/>
              <a:t>Web</a:t>
            </a:r>
            <a:r>
              <a:rPr kumimoji="1" lang="ja-JP" altLang="en-US" dirty="0"/>
              <a:t>サービスの停止が開発に与える影響を</a:t>
            </a:r>
            <a:r>
              <a:rPr kumimoji="1" lang="en-US" altLang="ja-JP" dirty="0"/>
              <a:t>Twitter</a:t>
            </a:r>
            <a:r>
              <a:rPr kumimoji="1" lang="ja-JP" altLang="en-US" dirty="0"/>
              <a:t>を用いて調査すること</a:t>
            </a:r>
            <a:endParaRPr kumimoji="1" lang="en-US" altLang="ja-JP" dirty="0"/>
          </a:p>
          <a:p>
            <a:r>
              <a:rPr kumimoji="1" lang="ja-JP" altLang="en-US" dirty="0"/>
              <a:t>２つ目は調査を行うために</a:t>
            </a:r>
            <a:r>
              <a:rPr kumimoji="1" lang="en-US" altLang="ja-JP" dirty="0"/>
              <a:t>Twitter</a:t>
            </a:r>
            <a:r>
              <a:rPr kumimoji="1" lang="ja-JP" altLang="en-US" dirty="0"/>
              <a:t>の発言を収集するためのツールを開発することです。</a:t>
            </a:r>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4</a:t>
            </a:fld>
            <a:endParaRPr kumimoji="1" lang="ja-JP" altLang="en-US"/>
          </a:p>
        </p:txBody>
      </p:sp>
    </p:spTree>
    <p:extLst>
      <p:ext uri="{BB962C8B-B14F-4D97-AF65-F5344CB8AC3E}">
        <p14:creationId xmlns:p14="http://schemas.microsoft.com/office/powerpoint/2010/main" val="94475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Twitter</a:t>
            </a:r>
            <a:r>
              <a:rPr kumimoji="1" lang="ja-JP" altLang="en-US" dirty="0"/>
              <a:t>の発言を収集するためのツールの開発です</a:t>
            </a:r>
            <a:endParaRPr kumimoji="1" lang="en-US" altLang="ja-JP" dirty="0"/>
          </a:p>
          <a:p>
            <a:r>
              <a:rPr kumimoji="1" lang="en-US" altLang="ja-JP" dirty="0"/>
              <a:t>Twitter</a:t>
            </a:r>
            <a:r>
              <a:rPr kumimoji="1" lang="ja-JP" altLang="en-US" dirty="0"/>
              <a:t>では</a:t>
            </a:r>
            <a:r>
              <a:rPr kumimoji="1" lang="en-US" altLang="ja-JP" dirty="0"/>
              <a:t>API</a:t>
            </a:r>
            <a:r>
              <a:rPr kumimoji="1" lang="ja-JP" altLang="en-US" dirty="0"/>
              <a:t>の提供がされており、それの利用を試みましたが、</a:t>
            </a:r>
            <a:endParaRPr kumimoji="1" lang="en-US" altLang="ja-JP" dirty="0"/>
          </a:p>
          <a:p>
            <a:r>
              <a:rPr kumimoji="1" lang="ja-JP" altLang="en-US" dirty="0"/>
              <a:t>規制があって１週間以上前のツイートは取得できませんでした。</a:t>
            </a:r>
            <a:endParaRPr kumimoji="1" lang="en-US" altLang="ja-JP" dirty="0"/>
          </a:p>
          <a:p>
            <a:r>
              <a:rPr kumimoji="1" lang="ja-JP" altLang="en-US" dirty="0"/>
              <a:t>これをブラウザの</a:t>
            </a:r>
            <a:r>
              <a:rPr kumimoji="1" lang="en-US" altLang="ja-JP" dirty="0"/>
              <a:t>Twitter</a:t>
            </a:r>
            <a:r>
              <a:rPr kumimoji="1" lang="ja-JP" altLang="en-US" dirty="0"/>
              <a:t>で使用できる高度な検索を利用することで解決しました。</a:t>
            </a:r>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5</a:t>
            </a:fld>
            <a:endParaRPr kumimoji="1" lang="ja-JP" altLang="en-US"/>
          </a:p>
        </p:txBody>
      </p:sp>
    </p:spTree>
    <p:extLst>
      <p:ext uri="{BB962C8B-B14F-4D97-AF65-F5344CB8AC3E}">
        <p14:creationId xmlns:p14="http://schemas.microsoft.com/office/powerpoint/2010/main" val="692104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Twitter</a:t>
            </a:r>
            <a:r>
              <a:rPr kumimoji="1" lang="ja-JP" altLang="en-US" dirty="0"/>
              <a:t>の高度な検索というのは</a:t>
            </a:r>
            <a:endParaRPr kumimoji="1" lang="en-US" altLang="ja-JP" dirty="0"/>
          </a:p>
          <a:p>
            <a:r>
              <a:rPr kumimoji="1" lang="ja-JP" altLang="en-US" dirty="0"/>
              <a:t>日付の指定や言語の指定が可能としており、</a:t>
            </a:r>
            <a:r>
              <a:rPr kumimoji="1" lang="en-US" altLang="ja-JP" dirty="0"/>
              <a:t>API</a:t>
            </a:r>
            <a:r>
              <a:rPr kumimoji="1" lang="ja-JP" altLang="en-US" dirty="0"/>
              <a:t>では検索できなかった１週間以上前のツイートを検索することが出来ます。</a:t>
            </a:r>
            <a:endParaRPr kumimoji="1" lang="en-US" altLang="ja-JP" dirty="0"/>
          </a:p>
          <a:p>
            <a:r>
              <a:rPr kumimoji="1" lang="ja-JP" altLang="en-US" dirty="0"/>
              <a:t>この検索結果はブラウザをスクロールすることで古いものが読み込まれていきます。</a:t>
            </a:r>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6</a:t>
            </a:fld>
            <a:endParaRPr kumimoji="1" lang="ja-JP" altLang="en-US"/>
          </a:p>
        </p:txBody>
      </p:sp>
    </p:spTree>
    <p:extLst>
      <p:ext uri="{BB962C8B-B14F-4D97-AF65-F5344CB8AC3E}">
        <p14:creationId xmlns:p14="http://schemas.microsoft.com/office/powerpoint/2010/main" val="44103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こちらが実際に検索した文字列です。</a:t>
            </a:r>
            <a:endParaRPr kumimoji="1" lang="en-US" altLang="ja-JP" dirty="0"/>
          </a:p>
          <a:p>
            <a:r>
              <a:rPr kumimoji="1" lang="en-US" altLang="ja-JP" dirty="0"/>
              <a:t>2016</a:t>
            </a:r>
            <a:r>
              <a:rPr kumimoji="1" lang="ja-JP" altLang="en-US" dirty="0"/>
              <a:t>年</a:t>
            </a:r>
            <a:r>
              <a:rPr kumimoji="1" lang="en-US" altLang="ja-JP" dirty="0"/>
              <a:t>1</a:t>
            </a:r>
            <a:r>
              <a:rPr kumimoji="1" lang="ja-JP" altLang="en-US" dirty="0"/>
              <a:t>月</a:t>
            </a:r>
            <a:r>
              <a:rPr kumimoji="1" lang="en-US" altLang="ja-JP" dirty="0"/>
              <a:t>28</a:t>
            </a:r>
            <a:r>
              <a:rPr kumimoji="1" lang="ja-JP" altLang="en-US" dirty="0"/>
              <a:t>日に投稿された「</a:t>
            </a:r>
            <a:r>
              <a:rPr kumimoji="1" lang="en-US" altLang="ja-JP" dirty="0"/>
              <a:t>GitHub</a:t>
            </a:r>
            <a:r>
              <a:rPr kumimoji="1" lang="ja-JP" altLang="en-US" dirty="0"/>
              <a:t>」を含んだ日本語のつぶやきを検索するという意味になっています。</a:t>
            </a:r>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7</a:t>
            </a:fld>
            <a:endParaRPr kumimoji="1" lang="ja-JP" altLang="en-US"/>
          </a:p>
        </p:txBody>
      </p:sp>
    </p:spTree>
    <p:extLst>
      <p:ext uri="{BB962C8B-B14F-4D97-AF65-F5344CB8AC3E}">
        <p14:creationId xmlns:p14="http://schemas.microsoft.com/office/powerpoint/2010/main" val="227822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ツールの開発は手順を</a:t>
            </a:r>
            <a:r>
              <a:rPr kumimoji="1" lang="en-US" altLang="ja-JP" dirty="0"/>
              <a:t>2</a:t>
            </a:r>
            <a:r>
              <a:rPr kumimoji="1" lang="ja-JP" altLang="en-US" dirty="0"/>
              <a:t>段階に分け、</a:t>
            </a:r>
            <a:r>
              <a:rPr kumimoji="1" lang="en-US" altLang="ja-JP" dirty="0"/>
              <a:t>2</a:t>
            </a:r>
            <a:r>
              <a:rPr kumimoji="1" lang="ja-JP" altLang="en-US" dirty="0" err="1"/>
              <a:t>つの</a:t>
            </a:r>
            <a:r>
              <a:rPr kumimoji="1" lang="ja-JP" altLang="en-US" dirty="0"/>
              <a:t>プログラムを作成します。</a:t>
            </a:r>
            <a:endParaRPr kumimoji="1" lang="en-US" altLang="ja-JP" dirty="0"/>
          </a:p>
          <a:p>
            <a:r>
              <a:rPr kumimoji="1" lang="ja-JP" altLang="en-US" dirty="0"/>
              <a:t>ブラウザの高度な検索を利用した検索結果から、古いものを読み込むスクロール作業を自動化するプログラムと</a:t>
            </a:r>
            <a:endParaRPr kumimoji="1" lang="en-US" altLang="ja-JP" dirty="0"/>
          </a:p>
          <a:p>
            <a:r>
              <a:rPr kumimoji="1" lang="ja-JP" altLang="en-US" dirty="0"/>
              <a:t>検索結果から時間と本文のみを抽出するプログラムを作成します。</a:t>
            </a:r>
            <a:endParaRPr kumimoji="1" lang="en-US" altLang="ja-JP" dirty="0"/>
          </a:p>
          <a:p>
            <a:r>
              <a:rPr kumimoji="1" lang="ja-JP" altLang="en-US" dirty="0"/>
              <a:t>この</a:t>
            </a:r>
            <a:r>
              <a:rPr kumimoji="1" lang="en-US" altLang="ja-JP" dirty="0"/>
              <a:t>2</a:t>
            </a:r>
            <a:r>
              <a:rPr kumimoji="1" lang="ja-JP" altLang="en-US" dirty="0" err="1"/>
              <a:t>つを</a:t>
            </a:r>
            <a:r>
              <a:rPr kumimoji="1" lang="ja-JP" altLang="en-US" dirty="0"/>
              <a:t>使用することでデータの収集を行いました。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8</a:t>
            </a:fld>
            <a:endParaRPr kumimoji="1" lang="ja-JP" altLang="en-US"/>
          </a:p>
        </p:txBody>
      </p:sp>
    </p:spTree>
    <p:extLst>
      <p:ext uri="{BB962C8B-B14F-4D97-AF65-F5344CB8AC3E}">
        <p14:creationId xmlns:p14="http://schemas.microsoft.com/office/powerpoint/2010/main" val="3997165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データを取得する日を特定するため，</a:t>
            </a:r>
            <a:r>
              <a:rPr kumimoji="1" lang="en-US" altLang="ja-JP" dirty="0"/>
              <a:t>GitHub</a:t>
            </a:r>
            <a:r>
              <a:rPr kumimoji="1" lang="ja-JP" altLang="en-US" dirty="0"/>
              <a:t>に関連するすべてのサービスを継続的に状況監視している「</a:t>
            </a:r>
            <a:r>
              <a:rPr kumimoji="1" lang="en-US" altLang="ja-JP" dirty="0"/>
              <a:t>GitHub Status</a:t>
            </a:r>
            <a:r>
              <a:rPr kumimoji="1" lang="ja-JP" altLang="en-US" dirty="0"/>
              <a:t>」の「</a:t>
            </a:r>
            <a:r>
              <a:rPr kumimoji="1" lang="en-US" altLang="ja-JP" dirty="0"/>
              <a:t>Status Message</a:t>
            </a:r>
            <a:r>
              <a:rPr kumimoji="1" lang="ja-JP" altLang="en-US" dirty="0"/>
              <a:t>」を参照し，</a:t>
            </a:r>
            <a:endParaRPr kumimoji="1" lang="en-US" altLang="ja-JP" dirty="0"/>
          </a:p>
          <a:p>
            <a:r>
              <a:rPr kumimoji="1" lang="en-US" altLang="ja-JP" dirty="0"/>
              <a:t>2016</a:t>
            </a:r>
            <a:r>
              <a:rPr kumimoji="1" lang="ja-JP" altLang="en-US" dirty="0"/>
              <a:t>年で主要なサービスが停止，復旧したとアナウンスされている時間を調べました</a:t>
            </a:r>
            <a:endParaRPr kumimoji="1" lang="en-US" altLang="ja-JP" dirty="0"/>
          </a:p>
          <a:p>
            <a:r>
              <a:rPr kumimoji="1" lang="ja-JP" altLang="en-US" dirty="0"/>
              <a:t>例として</a:t>
            </a:r>
            <a:r>
              <a:rPr kumimoji="1" lang="en-US" altLang="ja-JP" dirty="0"/>
              <a:t>10</a:t>
            </a:r>
            <a:r>
              <a:rPr kumimoji="1" lang="ja-JP" altLang="en-US" dirty="0"/>
              <a:t>月</a:t>
            </a:r>
            <a:r>
              <a:rPr kumimoji="1" lang="en-US" altLang="ja-JP" dirty="0"/>
              <a:t>4</a:t>
            </a:r>
            <a:r>
              <a:rPr kumimoji="1" lang="ja-JP" altLang="en-US" dirty="0"/>
              <a:t>日のサービス停止では、</a:t>
            </a:r>
            <a:r>
              <a:rPr kumimoji="1" lang="en-US" altLang="ja-JP" dirty="0"/>
              <a:t>15</a:t>
            </a:r>
            <a:r>
              <a:rPr kumimoji="1" lang="ja-JP" altLang="en-US" dirty="0"/>
              <a:t>時</a:t>
            </a:r>
            <a:r>
              <a:rPr kumimoji="1" lang="en-US" altLang="ja-JP" dirty="0"/>
              <a:t>9</a:t>
            </a:r>
            <a:r>
              <a:rPr kumimoji="1" lang="ja-JP" altLang="en-US" dirty="0"/>
              <a:t>分が停止アナウンス、</a:t>
            </a:r>
            <a:r>
              <a:rPr kumimoji="1" lang="en-US" altLang="ja-JP" dirty="0"/>
              <a:t>15</a:t>
            </a:r>
            <a:r>
              <a:rPr kumimoji="1" lang="ja-JP" altLang="en-US" dirty="0"/>
              <a:t>時</a:t>
            </a:r>
            <a:r>
              <a:rPr kumimoji="1" lang="en-US" altLang="ja-JP" dirty="0"/>
              <a:t>27</a:t>
            </a:r>
            <a:r>
              <a:rPr kumimoji="1" lang="ja-JP" altLang="en-US" dirty="0"/>
              <a:t>分が復旧アナウンスとなっています。</a:t>
            </a:r>
            <a:endParaRPr kumimoji="1" lang="en-US" altLang="ja-JP" dirty="0"/>
          </a:p>
          <a:p>
            <a:r>
              <a:rPr kumimoji="1" lang="ja-JP" altLang="en-US" dirty="0"/>
              <a:t>その日のツイートを作成したツールを使って検索し，ツイートの時間と本文のみを抽出します。</a:t>
            </a:r>
          </a:p>
        </p:txBody>
      </p:sp>
      <p:sp>
        <p:nvSpPr>
          <p:cNvPr id="4" name="スライド番号プレースホルダー 3"/>
          <p:cNvSpPr>
            <a:spLocks noGrp="1"/>
          </p:cNvSpPr>
          <p:nvPr>
            <p:ph type="sldNum" sz="quarter" idx="10"/>
          </p:nvPr>
        </p:nvSpPr>
        <p:spPr/>
        <p:txBody>
          <a:bodyPr/>
          <a:lstStyle/>
          <a:p>
            <a:fld id="{049216F7-CB52-4829-B7E9-69E15FD6FAAB}" type="slidenum">
              <a:rPr kumimoji="1" lang="ja-JP" altLang="en-US" smtClean="0"/>
              <a:t>9</a:t>
            </a:fld>
            <a:endParaRPr kumimoji="1" lang="ja-JP" altLang="en-US"/>
          </a:p>
        </p:txBody>
      </p:sp>
    </p:spTree>
    <p:extLst>
      <p:ext uri="{BB962C8B-B14F-4D97-AF65-F5344CB8AC3E}">
        <p14:creationId xmlns:p14="http://schemas.microsoft.com/office/powerpoint/2010/main" val="6971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33848F0-D933-46A9-90CA-F8AB72DAE150}" type="datetime1">
              <a:rPr kumimoji="1" lang="ja-JP" altLang="en-US" smtClean="0"/>
              <a:t>2018/2/8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349702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D7D6BE-0402-45CC-88E2-0AC728B3B82B}" type="datetime1">
              <a:rPr kumimoji="1" lang="ja-JP" altLang="en-US" smtClean="0"/>
              <a:t>2018/2/8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201124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A65D3E5-C37D-4A5B-9A97-F33125542BCB}" type="datetime1">
              <a:rPr kumimoji="1" lang="ja-JP" altLang="en-US" smtClean="0"/>
              <a:t>2018/2/8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243777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740A182-B9B1-4D4D-8AAA-8777F6C8790E}" type="datetime1">
              <a:rPr kumimoji="1" lang="ja-JP" altLang="en-US" smtClean="0"/>
              <a:t>2018/2/8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104447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3A7D7C3-6E33-41FD-AA45-E4D669853395}" type="datetime1">
              <a:rPr kumimoji="1" lang="ja-JP" altLang="en-US" smtClean="0"/>
              <a:t>2018/2/8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398483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D6BE2D4-6CDF-4150-976E-D6D39B28D5B4}" type="datetime1">
              <a:rPr kumimoji="1" lang="ja-JP" altLang="en-US" smtClean="0"/>
              <a:t>2018/2/8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157723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099CDF6-0F4A-4D91-AC88-92ABCF7A0B8F}" type="datetime1">
              <a:rPr kumimoji="1" lang="ja-JP" altLang="en-US" smtClean="0"/>
              <a:t>2018/2/8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33616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4C8070-42AE-4E09-A550-8A8EE7E7D3E9}" type="datetime1">
              <a:rPr kumimoji="1" lang="ja-JP" altLang="en-US" smtClean="0"/>
              <a:t>2018/2/8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262640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144AB-144C-4EA4-BD06-83C6C71F5984}" type="datetime1">
              <a:rPr kumimoji="1" lang="ja-JP" altLang="en-US" smtClean="0"/>
              <a:t>2018/2/8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6886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066CD9D-F87E-4B1C-8D69-8E6A5569A142}" type="datetime1">
              <a:rPr kumimoji="1" lang="ja-JP" altLang="en-US" smtClean="0"/>
              <a:t>2018/2/8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64072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3B4703-ACB3-4780-9427-ACF33A4823C4}" type="datetime1">
              <a:rPr kumimoji="1" lang="ja-JP" altLang="en-US" smtClean="0"/>
              <a:t>2018/2/8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386755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7D9DD-E0A1-4358-9EAC-7946BD9DBB2C}" type="datetime1">
              <a:rPr kumimoji="1" lang="ja-JP" altLang="en-US" smtClean="0"/>
              <a:t>2018/2/8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699D1-8F29-465B-9A66-379958670A38}" type="slidenum">
              <a:rPr kumimoji="1" lang="ja-JP" altLang="en-US" smtClean="0"/>
              <a:t>‹#›</a:t>
            </a:fld>
            <a:endParaRPr kumimoji="1" lang="ja-JP" altLang="en-US"/>
          </a:p>
        </p:txBody>
      </p:sp>
    </p:spTree>
    <p:extLst>
      <p:ext uri="{BB962C8B-B14F-4D97-AF65-F5344CB8AC3E}">
        <p14:creationId xmlns:p14="http://schemas.microsoft.com/office/powerpoint/2010/main" val="742600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8D022-38C9-4F56-BB6A-87C1F2282020}"/>
              </a:ext>
            </a:extLst>
          </p:cNvPr>
          <p:cNvSpPr>
            <a:spLocks noGrp="1"/>
          </p:cNvSpPr>
          <p:nvPr>
            <p:ph type="ctrTitle"/>
          </p:nvPr>
        </p:nvSpPr>
        <p:spPr>
          <a:xfrm>
            <a:off x="354931" y="1015637"/>
            <a:ext cx="8434137" cy="1006476"/>
          </a:xfrm>
        </p:spPr>
        <p:txBody>
          <a:bodyPr>
            <a:normAutofit/>
          </a:bodyPr>
          <a:lstStyle/>
          <a:p>
            <a:pPr algn="r"/>
            <a:r>
              <a:rPr lang="en-US" altLang="ja-JP" sz="3200" b="1" dirty="0">
                <a:latin typeface="メイリオ" panose="020B0604030504040204" pitchFamily="50" charset="-128"/>
                <a:ea typeface="メイリオ" panose="020B0604030504040204" pitchFamily="50" charset="-128"/>
              </a:rPr>
              <a:t>Twitter</a:t>
            </a:r>
            <a:r>
              <a:rPr lang="ja-JP" altLang="en-US" sz="3200" b="1" dirty="0">
                <a:latin typeface="メイリオ" panose="020B0604030504040204" pitchFamily="50" charset="-128"/>
                <a:ea typeface="メイリオ" panose="020B0604030504040204" pitchFamily="50" charset="-128"/>
              </a:rPr>
              <a:t>発言の分析による</a:t>
            </a:r>
            <a:r>
              <a:rPr lang="en-US" altLang="ja-JP" sz="3200" b="1" dirty="0">
                <a:latin typeface="メイリオ" panose="020B0604030504040204" pitchFamily="50" charset="-128"/>
                <a:ea typeface="メイリオ" panose="020B0604030504040204" pitchFamily="50" charset="-128"/>
              </a:rPr>
              <a:t>Web</a:t>
            </a:r>
            <a:r>
              <a:rPr lang="ja-JP" altLang="en-US" sz="3200" b="1" dirty="0">
                <a:latin typeface="メイリオ" panose="020B0604030504040204" pitchFamily="50" charset="-128"/>
                <a:ea typeface="メイリオ" panose="020B0604030504040204" pitchFamily="50" charset="-128"/>
              </a:rPr>
              <a:t>サービス障害の影響調査</a:t>
            </a:r>
            <a:endParaRPr kumimoji="1" lang="ja-JP" altLang="en-US" sz="3200" b="1" dirty="0">
              <a:latin typeface="メイリオ" panose="020B0604030504040204" pitchFamily="50" charset="-128"/>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4F8B72D1-EB8E-4958-A062-B0283C90A50F}"/>
              </a:ext>
            </a:extLst>
          </p:cNvPr>
          <p:cNvSpPr>
            <a:spLocks noGrp="1"/>
          </p:cNvSpPr>
          <p:nvPr>
            <p:ph type="sldNum" sz="quarter" idx="12"/>
          </p:nvPr>
        </p:nvSpPr>
        <p:spPr/>
        <p:txBody>
          <a:bodyPr/>
          <a:lstStyle/>
          <a:p>
            <a:fld id="{D03699D1-8F29-465B-9A66-379958670A38}" type="slidenum">
              <a:rPr kumimoji="1" lang="ja-JP" altLang="en-US" smtClean="0"/>
              <a:t>1</a:t>
            </a:fld>
            <a:endParaRPr kumimoji="1" lang="ja-JP" altLang="en-US"/>
          </a:p>
        </p:txBody>
      </p:sp>
      <p:sp>
        <p:nvSpPr>
          <p:cNvPr id="5" name="サブタイトル 3">
            <a:extLst>
              <a:ext uri="{FF2B5EF4-FFF2-40B4-BE49-F238E27FC236}">
                <a16:creationId xmlns:a16="http://schemas.microsoft.com/office/drawing/2014/main" id="{F4CD9BBA-BA1E-499F-96FA-7EEDBAEBCDFB}"/>
              </a:ext>
            </a:extLst>
          </p:cNvPr>
          <p:cNvSpPr txBox="1">
            <a:spLocks/>
          </p:cNvSpPr>
          <p:nvPr/>
        </p:nvSpPr>
        <p:spPr>
          <a:xfrm>
            <a:off x="586589" y="2639401"/>
            <a:ext cx="7058052" cy="301544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kumimoji="1"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1" sz="2000" kern="1200">
                <a:solidFill>
                  <a:schemeClr val="tx1">
                    <a:tint val="75000"/>
                  </a:schemeClr>
                </a:solidFill>
                <a:latin typeface="+mn-lt"/>
                <a:ea typeface="+mn-ea"/>
                <a:cs typeface="+mn-cs"/>
              </a:defRPr>
            </a:lvl9pPr>
          </a:lstStyle>
          <a:p>
            <a:pPr algn="l"/>
            <a:r>
              <a:rPr lang="ja-JP" altLang="en-US" sz="2800" dirty="0">
                <a:solidFill>
                  <a:schemeClr val="bg2">
                    <a:lumMod val="50000"/>
                  </a:schemeClr>
                </a:solidFill>
                <a:latin typeface="メイリオ" pitchFamily="50" charset="-128"/>
                <a:ea typeface="メイリオ" pitchFamily="50" charset="-128"/>
              </a:rPr>
              <a:t>プロジェクトマネジメントコース</a:t>
            </a:r>
            <a:endParaRPr lang="en-US" altLang="ja-JP" sz="2800" dirty="0">
              <a:solidFill>
                <a:schemeClr val="bg2">
                  <a:lumMod val="50000"/>
                </a:schemeClr>
              </a:solidFill>
              <a:latin typeface="メイリオ" pitchFamily="50" charset="-128"/>
              <a:ea typeface="メイリオ" pitchFamily="50" charset="-128"/>
            </a:endParaRPr>
          </a:p>
          <a:p>
            <a:pPr algn="l"/>
            <a:r>
              <a:rPr lang="ja-JP" altLang="en-US" sz="2800" dirty="0">
                <a:solidFill>
                  <a:schemeClr val="bg2">
                    <a:lumMod val="50000"/>
                  </a:schemeClr>
                </a:solidFill>
                <a:latin typeface="メイリオ" pitchFamily="50" charset="-128"/>
                <a:ea typeface="メイリオ" pitchFamily="50" charset="-128"/>
              </a:rPr>
              <a:t>ソフトウェア開発グループ</a:t>
            </a:r>
            <a:endParaRPr lang="en-US" altLang="ja-JP" sz="2800" dirty="0">
              <a:solidFill>
                <a:schemeClr val="bg2">
                  <a:lumMod val="50000"/>
                </a:schemeClr>
              </a:solidFill>
              <a:latin typeface="メイリオ" pitchFamily="50" charset="-128"/>
              <a:ea typeface="メイリオ" pitchFamily="50" charset="-128"/>
            </a:endParaRPr>
          </a:p>
          <a:p>
            <a:pPr algn="l"/>
            <a:r>
              <a:rPr lang="ja-JP" altLang="en-US" sz="2800" dirty="0">
                <a:solidFill>
                  <a:schemeClr val="bg2">
                    <a:lumMod val="50000"/>
                  </a:schemeClr>
                </a:solidFill>
                <a:latin typeface="メイリオ" pitchFamily="50" charset="-128"/>
                <a:ea typeface="メイリオ" pitchFamily="50" charset="-128"/>
              </a:rPr>
              <a:t>矢吹研究室</a:t>
            </a:r>
            <a:endParaRPr lang="en-US" altLang="ja-JP" sz="2800" dirty="0">
              <a:solidFill>
                <a:schemeClr val="bg2">
                  <a:lumMod val="50000"/>
                </a:schemeClr>
              </a:solidFill>
              <a:latin typeface="メイリオ" pitchFamily="50" charset="-128"/>
              <a:ea typeface="メイリオ" pitchFamily="50" charset="-128"/>
            </a:endParaRPr>
          </a:p>
          <a:p>
            <a:pPr algn="l"/>
            <a:r>
              <a:rPr lang="ja-JP" altLang="en-US" sz="2800" dirty="0">
                <a:solidFill>
                  <a:schemeClr val="bg2">
                    <a:lumMod val="50000"/>
                  </a:schemeClr>
                </a:solidFill>
                <a:latin typeface="メイリオ" pitchFamily="50" charset="-128"/>
                <a:ea typeface="メイリオ" pitchFamily="50" charset="-128"/>
              </a:rPr>
              <a:t>学生番号 </a:t>
            </a:r>
            <a:r>
              <a:rPr lang="en-US" altLang="ja-JP" sz="2800" dirty="0">
                <a:solidFill>
                  <a:schemeClr val="bg2">
                    <a:lumMod val="50000"/>
                  </a:schemeClr>
                </a:solidFill>
                <a:latin typeface="メイリオ" pitchFamily="50" charset="-128"/>
                <a:ea typeface="メイリオ" pitchFamily="50" charset="-128"/>
              </a:rPr>
              <a:t>1442012</a:t>
            </a:r>
          </a:p>
          <a:p>
            <a:pPr algn="l"/>
            <a:endParaRPr lang="en-US" altLang="ja-JP" sz="2800" dirty="0">
              <a:solidFill>
                <a:schemeClr val="bg2">
                  <a:lumMod val="50000"/>
                </a:schemeClr>
              </a:solidFill>
              <a:latin typeface="メイリオ" pitchFamily="50" charset="-128"/>
              <a:ea typeface="メイリオ" pitchFamily="50" charset="-128"/>
            </a:endParaRPr>
          </a:p>
          <a:p>
            <a:pPr algn="l"/>
            <a:r>
              <a:rPr lang="ja-JP" altLang="en-US" sz="2800" dirty="0">
                <a:solidFill>
                  <a:schemeClr val="bg2">
                    <a:lumMod val="50000"/>
                  </a:schemeClr>
                </a:solidFill>
                <a:latin typeface="メイリオ" pitchFamily="50" charset="-128"/>
                <a:ea typeface="メイリオ" pitchFamily="50" charset="-128"/>
              </a:rPr>
              <a:t>岩瀬 翔（</a:t>
            </a:r>
            <a:r>
              <a:rPr lang="en-US" altLang="ja-JP" sz="2800" dirty="0">
                <a:solidFill>
                  <a:schemeClr val="bg2">
                    <a:lumMod val="50000"/>
                  </a:schemeClr>
                </a:solidFill>
                <a:latin typeface="メイリオ" pitchFamily="50" charset="-128"/>
                <a:ea typeface="メイリオ" pitchFamily="50" charset="-128"/>
              </a:rPr>
              <a:t>Sho</a:t>
            </a:r>
            <a:r>
              <a:rPr lang="en-US" altLang="ja-JP" sz="2800" dirty="0">
                <a:solidFill>
                  <a:schemeClr val="bg2">
                    <a:lumMod val="50000"/>
                  </a:schemeClr>
                </a:solidFill>
                <a:ea typeface="メイリオ" pitchFamily="50" charset="-128"/>
              </a:rPr>
              <a:t> IWASE</a:t>
            </a:r>
            <a:r>
              <a:rPr lang="ja-JP" altLang="en-US" sz="2800" dirty="0">
                <a:solidFill>
                  <a:schemeClr val="bg2">
                    <a:lumMod val="50000"/>
                  </a:schemeClr>
                </a:solidFill>
                <a:latin typeface="メイリオ" pitchFamily="50" charset="-128"/>
                <a:ea typeface="メイリオ" pitchFamily="50" charset="-128"/>
              </a:rPr>
              <a:t>）</a:t>
            </a:r>
            <a:endParaRPr lang="en-US" altLang="ja-JP" sz="2800" dirty="0">
              <a:solidFill>
                <a:schemeClr val="bg2">
                  <a:lumMod val="50000"/>
                </a:schemeClr>
              </a:solidFill>
              <a:latin typeface="メイリオ" pitchFamily="50" charset="-128"/>
              <a:ea typeface="メイリオ" pitchFamily="50" charset="-128"/>
            </a:endParaRPr>
          </a:p>
          <a:p>
            <a:pPr algn="l"/>
            <a:endParaRPr lang="ja-JP" altLang="en-US" sz="2800" dirty="0">
              <a:solidFill>
                <a:schemeClr val="bg2">
                  <a:lumMod val="50000"/>
                </a:schemeClr>
              </a:solidFill>
              <a:latin typeface="メイリオ" pitchFamily="50" charset="-128"/>
              <a:ea typeface="メイリオ" pitchFamily="50" charset="-128"/>
            </a:endParaRPr>
          </a:p>
        </p:txBody>
      </p:sp>
    </p:spTree>
    <p:extLst>
      <p:ext uri="{BB962C8B-B14F-4D97-AF65-F5344CB8AC3E}">
        <p14:creationId xmlns:p14="http://schemas.microsoft.com/office/powerpoint/2010/main" val="276940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9D755AD-48FE-4608-96A1-452940DE28E7}"/>
              </a:ext>
            </a:extLst>
          </p:cNvPr>
          <p:cNvSpPr>
            <a:spLocks noGrp="1"/>
          </p:cNvSpPr>
          <p:nvPr>
            <p:ph type="sldNum" sz="quarter" idx="12"/>
          </p:nvPr>
        </p:nvSpPr>
        <p:spPr/>
        <p:txBody>
          <a:bodyPr/>
          <a:lstStyle/>
          <a:p>
            <a:fld id="{D03699D1-8F29-465B-9A66-379958670A38}"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EEEBD19A-1230-460D-9EEE-B5E9FF3A271B}"/>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結果</a:t>
            </a:r>
          </a:p>
        </p:txBody>
      </p:sp>
      <p:graphicFrame>
        <p:nvGraphicFramePr>
          <p:cNvPr id="7" name="グラフ 6">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29208826"/>
              </p:ext>
            </p:extLst>
          </p:nvPr>
        </p:nvGraphicFramePr>
        <p:xfrm>
          <a:off x="0" y="1795230"/>
          <a:ext cx="4582966" cy="2687667"/>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9BE98335-4FD4-4F7B-B61A-15A8FB62FC4F}"/>
              </a:ext>
            </a:extLst>
          </p:cNvPr>
          <p:cNvSpPr txBox="1"/>
          <p:nvPr/>
        </p:nvSpPr>
        <p:spPr>
          <a:xfrm>
            <a:off x="456513" y="4517763"/>
            <a:ext cx="4115487"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サービス停止から復旧までの間隔</a:t>
            </a:r>
          </a:p>
        </p:txBody>
      </p:sp>
      <p:graphicFrame>
        <p:nvGraphicFramePr>
          <p:cNvPr id="6" name="グラフ 5">
            <a:extLst>
              <a:ext uri="{FF2B5EF4-FFF2-40B4-BE49-F238E27FC236}">
                <a16:creationId xmlns:a16="http://schemas.microsoft.com/office/drawing/2014/main" id="{AFBEE114-3080-4066-A549-54FD8240FCEA}"/>
              </a:ext>
            </a:extLst>
          </p:cNvPr>
          <p:cNvGraphicFramePr>
            <a:graphicFrameLocks/>
          </p:cNvGraphicFramePr>
          <p:nvPr>
            <p:extLst>
              <p:ext uri="{D42A27DB-BD31-4B8C-83A1-F6EECF244321}">
                <p14:modId xmlns:p14="http://schemas.microsoft.com/office/powerpoint/2010/main" val="1622778520"/>
              </p:ext>
            </p:extLst>
          </p:nvPr>
        </p:nvGraphicFramePr>
        <p:xfrm>
          <a:off x="4602016" y="1795230"/>
          <a:ext cx="4448394" cy="2687667"/>
        </p:xfrm>
        <a:graphic>
          <a:graphicData uri="http://schemas.openxmlformats.org/drawingml/2006/chart">
            <c:chart xmlns:c="http://schemas.openxmlformats.org/drawingml/2006/chart" xmlns:r="http://schemas.openxmlformats.org/officeDocument/2006/relationships" r:id="rId4"/>
          </a:graphicData>
        </a:graphic>
      </p:graphicFrame>
      <p:sp>
        <p:nvSpPr>
          <p:cNvPr id="8" name="テキスト ボックス 7">
            <a:extLst>
              <a:ext uri="{FF2B5EF4-FFF2-40B4-BE49-F238E27FC236}">
                <a16:creationId xmlns:a16="http://schemas.microsoft.com/office/drawing/2014/main" id="{45E6762F-9D4C-4F09-B0CD-F7F5D5E6F85F}"/>
              </a:ext>
            </a:extLst>
          </p:cNvPr>
          <p:cNvSpPr txBox="1"/>
          <p:nvPr/>
        </p:nvSpPr>
        <p:spPr>
          <a:xfrm>
            <a:off x="4602016" y="4517763"/>
            <a:ext cx="4656933"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サービス停止中に投稿されたツイートの数</a:t>
            </a:r>
          </a:p>
        </p:txBody>
      </p:sp>
    </p:spTree>
    <p:extLst>
      <p:ext uri="{BB962C8B-B14F-4D97-AF65-F5344CB8AC3E}">
        <p14:creationId xmlns:p14="http://schemas.microsoft.com/office/powerpoint/2010/main" val="383108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9D755AD-48FE-4608-96A1-452940DE28E7}"/>
              </a:ext>
            </a:extLst>
          </p:cNvPr>
          <p:cNvSpPr>
            <a:spLocks noGrp="1"/>
          </p:cNvSpPr>
          <p:nvPr>
            <p:ph type="sldNum" sz="quarter" idx="12"/>
          </p:nvPr>
        </p:nvSpPr>
        <p:spPr/>
        <p:txBody>
          <a:bodyPr/>
          <a:lstStyle/>
          <a:p>
            <a:fld id="{D03699D1-8F29-465B-9A66-379958670A38}"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EEBD19A-1230-460D-9EEE-B5E9FF3A271B}"/>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考察</a:t>
            </a:r>
          </a:p>
        </p:txBody>
      </p:sp>
      <p:graphicFrame>
        <p:nvGraphicFramePr>
          <p:cNvPr id="7" name="グラフ 6">
            <a:extLst>
              <a:ext uri="{FF2B5EF4-FFF2-40B4-BE49-F238E27FC236}">
                <a16:creationId xmlns:a16="http://schemas.microsoft.com/office/drawing/2014/main" id="{00000000-0008-0000-0100-000006000000}"/>
              </a:ext>
            </a:extLst>
          </p:cNvPr>
          <p:cNvGraphicFramePr>
            <a:graphicFrameLocks/>
          </p:cNvGraphicFramePr>
          <p:nvPr>
            <p:extLst/>
          </p:nvPr>
        </p:nvGraphicFramePr>
        <p:xfrm>
          <a:off x="0" y="1795230"/>
          <a:ext cx="4582966" cy="2687667"/>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9BE98335-4FD4-4F7B-B61A-15A8FB62FC4F}"/>
              </a:ext>
            </a:extLst>
          </p:cNvPr>
          <p:cNvSpPr txBox="1"/>
          <p:nvPr/>
        </p:nvSpPr>
        <p:spPr>
          <a:xfrm>
            <a:off x="456513" y="4517763"/>
            <a:ext cx="4115487"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サービス停止から復旧までの間隔</a:t>
            </a:r>
          </a:p>
        </p:txBody>
      </p:sp>
      <p:graphicFrame>
        <p:nvGraphicFramePr>
          <p:cNvPr id="6" name="グラフ 5">
            <a:extLst>
              <a:ext uri="{FF2B5EF4-FFF2-40B4-BE49-F238E27FC236}">
                <a16:creationId xmlns:a16="http://schemas.microsoft.com/office/drawing/2014/main" id="{AFBEE114-3080-4066-A549-54FD8240FCEA}"/>
              </a:ext>
            </a:extLst>
          </p:cNvPr>
          <p:cNvGraphicFramePr>
            <a:graphicFrameLocks/>
          </p:cNvGraphicFramePr>
          <p:nvPr>
            <p:extLst/>
          </p:nvPr>
        </p:nvGraphicFramePr>
        <p:xfrm>
          <a:off x="4602016" y="1795230"/>
          <a:ext cx="4448394" cy="2687667"/>
        </p:xfrm>
        <a:graphic>
          <a:graphicData uri="http://schemas.openxmlformats.org/drawingml/2006/chart">
            <c:chart xmlns:c="http://schemas.openxmlformats.org/drawingml/2006/chart" xmlns:r="http://schemas.openxmlformats.org/officeDocument/2006/relationships" r:id="rId4"/>
          </a:graphicData>
        </a:graphic>
      </p:graphicFrame>
      <p:sp>
        <p:nvSpPr>
          <p:cNvPr id="8" name="テキスト ボックス 7">
            <a:extLst>
              <a:ext uri="{FF2B5EF4-FFF2-40B4-BE49-F238E27FC236}">
                <a16:creationId xmlns:a16="http://schemas.microsoft.com/office/drawing/2014/main" id="{45E6762F-9D4C-4F09-B0CD-F7F5D5E6F85F}"/>
              </a:ext>
            </a:extLst>
          </p:cNvPr>
          <p:cNvSpPr txBox="1"/>
          <p:nvPr/>
        </p:nvSpPr>
        <p:spPr>
          <a:xfrm>
            <a:off x="4602016" y="4517763"/>
            <a:ext cx="4656933"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サービス停止中に投稿されたツイートの数</a:t>
            </a:r>
          </a:p>
        </p:txBody>
      </p:sp>
      <p:sp>
        <p:nvSpPr>
          <p:cNvPr id="10" name="矢印: 下 9">
            <a:extLst>
              <a:ext uri="{FF2B5EF4-FFF2-40B4-BE49-F238E27FC236}">
                <a16:creationId xmlns:a16="http://schemas.microsoft.com/office/drawing/2014/main" id="{F1D0FA16-D106-4D1B-846C-95AFA8D600E9}"/>
              </a:ext>
            </a:extLst>
          </p:cNvPr>
          <p:cNvSpPr/>
          <p:nvPr/>
        </p:nvSpPr>
        <p:spPr>
          <a:xfrm>
            <a:off x="611560" y="1243980"/>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3D0F3D89-20FC-4680-94B9-D145AE71C8F5}"/>
              </a:ext>
            </a:extLst>
          </p:cNvPr>
          <p:cNvSpPr/>
          <p:nvPr/>
        </p:nvSpPr>
        <p:spPr>
          <a:xfrm>
            <a:off x="5194526" y="1243980"/>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A7FD79A-0F14-4DBC-8A75-0A1587496211}"/>
              </a:ext>
            </a:extLst>
          </p:cNvPr>
          <p:cNvSpPr txBox="1"/>
          <p:nvPr/>
        </p:nvSpPr>
        <p:spPr>
          <a:xfrm>
            <a:off x="863351" y="5299102"/>
            <a:ext cx="7347588" cy="1200329"/>
          </a:xfrm>
          <a:prstGeom prst="rect">
            <a:avLst/>
          </a:prstGeom>
          <a:noFill/>
          <a:effectLst/>
        </p:spPr>
        <p:txBody>
          <a:bodyPr wrap="square" rtlCol="0">
            <a:spAutoFit/>
          </a:bodyPr>
          <a:lstStyle/>
          <a:p>
            <a:pPr defTabSz="914400"/>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月</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28</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日が最も多い</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3385</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件</a:t>
            </a:r>
            <a:endPar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342900" indent="-342900" defTabSz="914400">
              <a:buFont typeface="Wingdings" panose="05000000000000000000" pitchFamily="2" charset="2"/>
              <a:buChar char="Ø"/>
            </a:pP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9</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時台という出勤にあたる時間で</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時間以上の停止したことが原因ではないか</a:t>
            </a:r>
          </a:p>
        </p:txBody>
      </p:sp>
    </p:spTree>
    <p:extLst>
      <p:ext uri="{BB962C8B-B14F-4D97-AF65-F5344CB8AC3E}">
        <p14:creationId xmlns:p14="http://schemas.microsoft.com/office/powerpoint/2010/main" val="203336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9D755AD-48FE-4608-96A1-452940DE28E7}"/>
              </a:ext>
            </a:extLst>
          </p:cNvPr>
          <p:cNvSpPr>
            <a:spLocks noGrp="1"/>
          </p:cNvSpPr>
          <p:nvPr>
            <p:ph type="sldNum" sz="quarter" idx="12"/>
          </p:nvPr>
        </p:nvSpPr>
        <p:spPr/>
        <p:txBody>
          <a:bodyPr/>
          <a:lstStyle/>
          <a:p>
            <a:fld id="{D03699D1-8F29-465B-9A66-379958670A38}"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EEEBD19A-1230-460D-9EEE-B5E9FF3A271B}"/>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考察</a:t>
            </a:r>
          </a:p>
        </p:txBody>
      </p:sp>
      <p:graphicFrame>
        <p:nvGraphicFramePr>
          <p:cNvPr id="7" name="グラフ 6">
            <a:extLst>
              <a:ext uri="{FF2B5EF4-FFF2-40B4-BE49-F238E27FC236}">
                <a16:creationId xmlns:a16="http://schemas.microsoft.com/office/drawing/2014/main" id="{00000000-0008-0000-0100-000006000000}"/>
              </a:ext>
            </a:extLst>
          </p:cNvPr>
          <p:cNvGraphicFramePr>
            <a:graphicFrameLocks/>
          </p:cNvGraphicFramePr>
          <p:nvPr>
            <p:extLst/>
          </p:nvPr>
        </p:nvGraphicFramePr>
        <p:xfrm>
          <a:off x="0" y="1795230"/>
          <a:ext cx="4582966" cy="2687667"/>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9BE98335-4FD4-4F7B-B61A-15A8FB62FC4F}"/>
              </a:ext>
            </a:extLst>
          </p:cNvPr>
          <p:cNvSpPr txBox="1"/>
          <p:nvPr/>
        </p:nvSpPr>
        <p:spPr>
          <a:xfrm>
            <a:off x="456513" y="4517763"/>
            <a:ext cx="4115487"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サービス停止から復旧までの間隔</a:t>
            </a:r>
          </a:p>
        </p:txBody>
      </p:sp>
      <p:graphicFrame>
        <p:nvGraphicFramePr>
          <p:cNvPr id="6" name="グラフ 5">
            <a:extLst>
              <a:ext uri="{FF2B5EF4-FFF2-40B4-BE49-F238E27FC236}">
                <a16:creationId xmlns:a16="http://schemas.microsoft.com/office/drawing/2014/main" id="{AFBEE114-3080-4066-A549-54FD8240FCEA}"/>
              </a:ext>
            </a:extLst>
          </p:cNvPr>
          <p:cNvGraphicFramePr>
            <a:graphicFrameLocks/>
          </p:cNvGraphicFramePr>
          <p:nvPr>
            <p:extLst/>
          </p:nvPr>
        </p:nvGraphicFramePr>
        <p:xfrm>
          <a:off x="4602016" y="1795230"/>
          <a:ext cx="4448394" cy="2687667"/>
        </p:xfrm>
        <a:graphic>
          <a:graphicData uri="http://schemas.openxmlformats.org/drawingml/2006/chart">
            <c:chart xmlns:c="http://schemas.openxmlformats.org/drawingml/2006/chart" xmlns:r="http://schemas.openxmlformats.org/officeDocument/2006/relationships" r:id="rId4"/>
          </a:graphicData>
        </a:graphic>
      </p:graphicFrame>
      <p:sp>
        <p:nvSpPr>
          <p:cNvPr id="8" name="テキスト ボックス 7">
            <a:extLst>
              <a:ext uri="{FF2B5EF4-FFF2-40B4-BE49-F238E27FC236}">
                <a16:creationId xmlns:a16="http://schemas.microsoft.com/office/drawing/2014/main" id="{45E6762F-9D4C-4F09-B0CD-F7F5D5E6F85F}"/>
              </a:ext>
            </a:extLst>
          </p:cNvPr>
          <p:cNvSpPr txBox="1"/>
          <p:nvPr/>
        </p:nvSpPr>
        <p:spPr>
          <a:xfrm>
            <a:off x="4602016" y="4517763"/>
            <a:ext cx="4656933"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サービス停止中に投稿されたツイートの数</a:t>
            </a:r>
          </a:p>
        </p:txBody>
      </p:sp>
      <p:sp>
        <p:nvSpPr>
          <p:cNvPr id="10" name="矢印: 下 9">
            <a:extLst>
              <a:ext uri="{FF2B5EF4-FFF2-40B4-BE49-F238E27FC236}">
                <a16:creationId xmlns:a16="http://schemas.microsoft.com/office/drawing/2014/main" id="{89767B78-CAFF-49D9-A5E2-B7F9C402EE67}"/>
              </a:ext>
            </a:extLst>
          </p:cNvPr>
          <p:cNvSpPr/>
          <p:nvPr/>
        </p:nvSpPr>
        <p:spPr>
          <a:xfrm>
            <a:off x="6928324" y="2401235"/>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FE30B8BB-9467-45C4-B62C-1A4958135DA1}"/>
              </a:ext>
            </a:extLst>
          </p:cNvPr>
          <p:cNvSpPr/>
          <p:nvPr/>
        </p:nvSpPr>
        <p:spPr>
          <a:xfrm>
            <a:off x="7486650" y="2401235"/>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43795A88-F2B3-443F-931B-C4B2134E7B63}"/>
              </a:ext>
            </a:extLst>
          </p:cNvPr>
          <p:cNvSpPr/>
          <p:nvPr/>
        </p:nvSpPr>
        <p:spPr>
          <a:xfrm>
            <a:off x="2974826" y="2401235"/>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C0271E9F-668E-4CBF-8B0C-A2636A3526EB}"/>
              </a:ext>
            </a:extLst>
          </p:cNvPr>
          <p:cNvSpPr/>
          <p:nvPr/>
        </p:nvSpPr>
        <p:spPr>
          <a:xfrm>
            <a:off x="2388360" y="2404216"/>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E329426-B5F1-44D9-B945-5E875CCC9D9E}"/>
              </a:ext>
            </a:extLst>
          </p:cNvPr>
          <p:cNvSpPr txBox="1"/>
          <p:nvPr/>
        </p:nvSpPr>
        <p:spPr>
          <a:xfrm>
            <a:off x="611560" y="5263861"/>
            <a:ext cx="7903790" cy="830997"/>
          </a:xfrm>
          <a:prstGeom prst="rect">
            <a:avLst/>
          </a:prstGeom>
          <a:noFill/>
          <a:effectLst/>
        </p:spPr>
        <p:txBody>
          <a:bodyPr wrap="square" rtlCol="0">
            <a:spAutoFit/>
          </a:bodyPr>
          <a:lstStyle/>
          <a:p>
            <a:pPr defTabSz="914400"/>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平日と日曜日で観測されるツイート数に</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500</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以上の差</a:t>
            </a:r>
          </a:p>
          <a:p>
            <a:pPr marL="342900" indent="-342900" defTabSz="914400">
              <a:buFont typeface="Wingdings" panose="05000000000000000000" pitchFamily="2" charset="2"/>
              <a:buChar char="Ø"/>
            </a:pP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普段仕事をしている人が休暇であったからではないか</a:t>
            </a:r>
          </a:p>
        </p:txBody>
      </p:sp>
    </p:spTree>
    <p:extLst>
      <p:ext uri="{BB962C8B-B14F-4D97-AF65-F5344CB8AC3E}">
        <p14:creationId xmlns:p14="http://schemas.microsoft.com/office/powerpoint/2010/main" val="257926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9D755AD-48FE-4608-96A1-452940DE28E7}"/>
              </a:ext>
            </a:extLst>
          </p:cNvPr>
          <p:cNvSpPr>
            <a:spLocks noGrp="1"/>
          </p:cNvSpPr>
          <p:nvPr>
            <p:ph type="sldNum" sz="quarter" idx="12"/>
          </p:nvPr>
        </p:nvSpPr>
        <p:spPr/>
        <p:txBody>
          <a:bodyPr/>
          <a:lstStyle/>
          <a:p>
            <a:fld id="{D03699D1-8F29-465B-9A66-379958670A3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EEEBD19A-1230-460D-9EEE-B5E9FF3A271B}"/>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考察</a:t>
            </a:r>
          </a:p>
        </p:txBody>
      </p:sp>
      <p:graphicFrame>
        <p:nvGraphicFramePr>
          <p:cNvPr id="7" name="グラフ 6">
            <a:extLst>
              <a:ext uri="{FF2B5EF4-FFF2-40B4-BE49-F238E27FC236}">
                <a16:creationId xmlns:a16="http://schemas.microsoft.com/office/drawing/2014/main" id="{00000000-0008-0000-0100-000006000000}"/>
              </a:ext>
            </a:extLst>
          </p:cNvPr>
          <p:cNvGraphicFramePr>
            <a:graphicFrameLocks/>
          </p:cNvGraphicFramePr>
          <p:nvPr>
            <p:extLst/>
          </p:nvPr>
        </p:nvGraphicFramePr>
        <p:xfrm>
          <a:off x="0" y="1795230"/>
          <a:ext cx="4582966" cy="2687667"/>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9BE98335-4FD4-4F7B-B61A-15A8FB62FC4F}"/>
              </a:ext>
            </a:extLst>
          </p:cNvPr>
          <p:cNvSpPr txBox="1"/>
          <p:nvPr/>
        </p:nvSpPr>
        <p:spPr>
          <a:xfrm>
            <a:off x="456513" y="4517763"/>
            <a:ext cx="4115487"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サービス停止から復旧までの間隔</a:t>
            </a:r>
          </a:p>
        </p:txBody>
      </p:sp>
      <p:graphicFrame>
        <p:nvGraphicFramePr>
          <p:cNvPr id="6" name="グラフ 5">
            <a:extLst>
              <a:ext uri="{FF2B5EF4-FFF2-40B4-BE49-F238E27FC236}">
                <a16:creationId xmlns:a16="http://schemas.microsoft.com/office/drawing/2014/main" id="{AFBEE114-3080-4066-A549-54FD8240FCEA}"/>
              </a:ext>
            </a:extLst>
          </p:cNvPr>
          <p:cNvGraphicFramePr>
            <a:graphicFrameLocks/>
          </p:cNvGraphicFramePr>
          <p:nvPr>
            <p:extLst/>
          </p:nvPr>
        </p:nvGraphicFramePr>
        <p:xfrm>
          <a:off x="4602016" y="1795230"/>
          <a:ext cx="4448394" cy="2687667"/>
        </p:xfrm>
        <a:graphic>
          <a:graphicData uri="http://schemas.openxmlformats.org/drawingml/2006/chart">
            <c:chart xmlns:c="http://schemas.openxmlformats.org/drawingml/2006/chart" xmlns:r="http://schemas.openxmlformats.org/officeDocument/2006/relationships" r:id="rId4"/>
          </a:graphicData>
        </a:graphic>
      </p:graphicFrame>
      <p:sp>
        <p:nvSpPr>
          <p:cNvPr id="8" name="テキスト ボックス 7">
            <a:extLst>
              <a:ext uri="{FF2B5EF4-FFF2-40B4-BE49-F238E27FC236}">
                <a16:creationId xmlns:a16="http://schemas.microsoft.com/office/drawing/2014/main" id="{45E6762F-9D4C-4F09-B0CD-F7F5D5E6F85F}"/>
              </a:ext>
            </a:extLst>
          </p:cNvPr>
          <p:cNvSpPr txBox="1"/>
          <p:nvPr/>
        </p:nvSpPr>
        <p:spPr>
          <a:xfrm>
            <a:off x="4602016" y="4517763"/>
            <a:ext cx="4656933" cy="369332"/>
          </a:xfrm>
          <a:prstGeom prst="rect">
            <a:avLst/>
          </a:prstGeom>
          <a:noFill/>
          <a:effectLst/>
        </p:spPr>
        <p:txBody>
          <a:bodyPr wrap="square" rtlCol="0">
            <a:spAutoFit/>
          </a:bodyPr>
          <a:lstStyle/>
          <a:p>
            <a:pPr defTabSz="914400"/>
            <a:r>
              <a:rPr kumimoji="1" lang="ja-JP" altLang="en-US"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サービス停止中に投稿されたツイートの数</a:t>
            </a:r>
          </a:p>
        </p:txBody>
      </p:sp>
      <p:sp>
        <p:nvSpPr>
          <p:cNvPr id="10" name="矢印: 下 9">
            <a:extLst>
              <a:ext uri="{FF2B5EF4-FFF2-40B4-BE49-F238E27FC236}">
                <a16:creationId xmlns:a16="http://schemas.microsoft.com/office/drawing/2014/main" id="{695274F2-CB9B-441D-A84D-E6D3240D9E70}"/>
              </a:ext>
            </a:extLst>
          </p:cNvPr>
          <p:cNvSpPr/>
          <p:nvPr/>
        </p:nvSpPr>
        <p:spPr>
          <a:xfrm>
            <a:off x="5500448" y="2587813"/>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AFC2B0F0-EE7C-499D-AF51-EE058C42F1F1}"/>
              </a:ext>
            </a:extLst>
          </p:cNvPr>
          <p:cNvSpPr/>
          <p:nvPr/>
        </p:nvSpPr>
        <p:spPr>
          <a:xfrm>
            <a:off x="917482" y="2580762"/>
            <a:ext cx="251791" cy="55125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D370662-F50A-4E79-ADD4-1C11EDD3675C}"/>
              </a:ext>
            </a:extLst>
          </p:cNvPr>
          <p:cNvSpPr txBox="1"/>
          <p:nvPr/>
        </p:nvSpPr>
        <p:spPr>
          <a:xfrm>
            <a:off x="611559" y="5263861"/>
            <a:ext cx="8093901" cy="830997"/>
          </a:xfrm>
          <a:prstGeom prst="rect">
            <a:avLst/>
          </a:prstGeom>
          <a:noFill/>
          <a:effectLst/>
        </p:spPr>
        <p:txBody>
          <a:bodyPr wrap="square" rtlCol="0">
            <a:spAutoFit/>
          </a:bodyPr>
          <a:lstStyle/>
          <a:p>
            <a:pPr defTabSz="914400"/>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深夜に発生した約</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9</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分間の障害でも</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88</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件のツイートを観測</a:t>
            </a:r>
          </a:p>
          <a:p>
            <a:pPr marL="342900" indent="-342900" defTabSz="914400">
              <a:buFont typeface="Wingdings" panose="05000000000000000000" pitchFamily="2" charset="2"/>
              <a:buChar char="Ø"/>
            </a:pP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深夜でも仕事をしている人がいる</a:t>
            </a:r>
          </a:p>
        </p:txBody>
      </p:sp>
    </p:spTree>
    <p:extLst>
      <p:ext uri="{BB962C8B-B14F-4D97-AF65-F5344CB8AC3E}">
        <p14:creationId xmlns:p14="http://schemas.microsoft.com/office/powerpoint/2010/main" val="49798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4CC0878-B108-4348-8C7B-D6038F1D9639}"/>
              </a:ext>
            </a:extLst>
          </p:cNvPr>
          <p:cNvSpPr>
            <a:spLocks noGrp="1"/>
          </p:cNvSpPr>
          <p:nvPr>
            <p:ph type="sldNum" sz="quarter" idx="12"/>
          </p:nvPr>
        </p:nvSpPr>
        <p:spPr/>
        <p:txBody>
          <a:bodyPr/>
          <a:lstStyle/>
          <a:p>
            <a:fld id="{D03699D1-8F29-465B-9A66-379958670A38}"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FAE4D2CB-8F5C-4C53-9099-3A344737BC06}"/>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考察</a:t>
            </a:r>
          </a:p>
        </p:txBody>
      </p:sp>
      <p:graphicFrame>
        <p:nvGraphicFramePr>
          <p:cNvPr id="7" name="表 6">
            <a:extLst>
              <a:ext uri="{FF2B5EF4-FFF2-40B4-BE49-F238E27FC236}">
                <a16:creationId xmlns:a16="http://schemas.microsoft.com/office/drawing/2014/main" id="{ACDF4EF5-4193-40C3-8386-DC1621BF6B13}"/>
              </a:ext>
            </a:extLst>
          </p:cNvPr>
          <p:cNvGraphicFramePr>
            <a:graphicFrameLocks noGrp="1"/>
          </p:cNvGraphicFramePr>
          <p:nvPr>
            <p:extLst>
              <p:ext uri="{D42A27DB-BD31-4B8C-83A1-F6EECF244321}">
                <p14:modId xmlns:p14="http://schemas.microsoft.com/office/powerpoint/2010/main" val="933036944"/>
              </p:ext>
            </p:extLst>
          </p:nvPr>
        </p:nvGraphicFramePr>
        <p:xfrm>
          <a:off x="1755257" y="1569973"/>
          <a:ext cx="5633485" cy="3870240"/>
        </p:xfrm>
        <a:graphic>
          <a:graphicData uri="http://schemas.openxmlformats.org/drawingml/2006/table">
            <a:tbl>
              <a:tblPr>
                <a:tableStyleId>{5C22544A-7EE6-4342-B048-85BDC9FD1C3A}</a:tableStyleId>
              </a:tblPr>
              <a:tblGrid>
                <a:gridCol w="1214113">
                  <a:extLst>
                    <a:ext uri="{9D8B030D-6E8A-4147-A177-3AD203B41FA5}">
                      <a16:colId xmlns:a16="http://schemas.microsoft.com/office/drawing/2014/main" val="3658413475"/>
                    </a:ext>
                  </a:extLst>
                </a:gridCol>
                <a:gridCol w="1473124">
                  <a:extLst>
                    <a:ext uri="{9D8B030D-6E8A-4147-A177-3AD203B41FA5}">
                      <a16:colId xmlns:a16="http://schemas.microsoft.com/office/drawing/2014/main" val="3308590678"/>
                    </a:ext>
                  </a:extLst>
                </a:gridCol>
                <a:gridCol w="1473124">
                  <a:extLst>
                    <a:ext uri="{9D8B030D-6E8A-4147-A177-3AD203B41FA5}">
                      <a16:colId xmlns:a16="http://schemas.microsoft.com/office/drawing/2014/main" val="4199438941"/>
                    </a:ext>
                  </a:extLst>
                </a:gridCol>
                <a:gridCol w="1473124">
                  <a:extLst>
                    <a:ext uri="{9D8B030D-6E8A-4147-A177-3AD203B41FA5}">
                      <a16:colId xmlns:a16="http://schemas.microsoft.com/office/drawing/2014/main" val="3335500630"/>
                    </a:ext>
                  </a:extLst>
                </a:gridCol>
              </a:tblGrid>
              <a:tr h="258016">
                <a:tc>
                  <a:txBody>
                    <a:bodyPr/>
                    <a:lstStyle/>
                    <a:p>
                      <a:pPr algn="l" fontAlgn="ct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1400" u="none" strike="noStrike">
                          <a:effectLst/>
                        </a:rPr>
                        <a:t>ツイート投稿時間</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1400" u="none" strike="noStrike">
                          <a:effectLst/>
                        </a:rPr>
                        <a:t>アナウンス時間</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ctr"/>
                      <a:r>
                        <a:rPr lang="ja-JP" altLang="en-US" sz="1400" u="none" strike="noStrike" dirty="0">
                          <a:effectLst/>
                        </a:rPr>
                        <a:t>時間差</a:t>
                      </a:r>
                      <a:endParaRPr lang="ja-JP" alt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952923807"/>
                  </a:ext>
                </a:extLst>
              </a:tr>
              <a:tr h="258016">
                <a:tc>
                  <a:txBody>
                    <a:bodyPr/>
                    <a:lstStyle/>
                    <a:p>
                      <a:pPr algn="l" fontAlgn="ctr"/>
                      <a:r>
                        <a:rPr lang="en-US" altLang="ja-JP" sz="1400" u="none" strike="noStrike" dirty="0">
                          <a:effectLst/>
                        </a:rPr>
                        <a:t>1</a:t>
                      </a:r>
                      <a:r>
                        <a:rPr lang="ja-JP" altLang="en-US" sz="1400" u="none" strike="noStrike" dirty="0">
                          <a:effectLst/>
                        </a:rPr>
                        <a:t>月</a:t>
                      </a:r>
                      <a:r>
                        <a:rPr lang="en-US" altLang="ja-JP" sz="1400" u="none" strike="noStrike" dirty="0">
                          <a:effectLst/>
                        </a:rPr>
                        <a:t>28</a:t>
                      </a:r>
                      <a:r>
                        <a:rPr lang="ja-JP" altLang="en-US" sz="1400" u="none" strike="noStrike" dirty="0">
                          <a:effectLst/>
                        </a:rPr>
                        <a:t>日</a:t>
                      </a:r>
                      <a:r>
                        <a:rPr lang="en-US" altLang="ja-JP" sz="1400" u="none" strike="noStrike" dirty="0">
                          <a:effectLst/>
                        </a:rPr>
                        <a:t>(</a:t>
                      </a:r>
                      <a:r>
                        <a:rPr lang="ja-JP" altLang="en-US" sz="1400" u="none" strike="noStrike" dirty="0">
                          <a:effectLst/>
                        </a:rPr>
                        <a:t>水</a:t>
                      </a:r>
                      <a:r>
                        <a:rPr lang="en-US" altLang="ja-JP" sz="1400" u="none" strike="noStrike" dirty="0">
                          <a:effectLst/>
                        </a:rPr>
                        <a:t>) </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9:24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9:32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677268731"/>
                  </a:ext>
                </a:extLst>
              </a:tr>
              <a:tr h="258016">
                <a:tc>
                  <a:txBody>
                    <a:bodyPr/>
                    <a:lstStyle/>
                    <a:p>
                      <a:pPr algn="l" fontAlgn="ctr"/>
                      <a:r>
                        <a:rPr lang="en-US" altLang="ja-JP" sz="1400" u="none" strike="noStrike">
                          <a:effectLst/>
                        </a:rPr>
                        <a:t>3</a:t>
                      </a:r>
                      <a:r>
                        <a:rPr lang="ja-JP" altLang="en-US" sz="1400" u="none" strike="noStrike">
                          <a:effectLst/>
                        </a:rPr>
                        <a:t>月</a:t>
                      </a:r>
                      <a:r>
                        <a:rPr lang="en-US" altLang="ja-JP" sz="1400" u="none" strike="noStrike">
                          <a:effectLst/>
                        </a:rPr>
                        <a:t>22</a:t>
                      </a:r>
                      <a:r>
                        <a:rPr lang="ja-JP" altLang="en-US" sz="1400" u="none" strike="noStrike">
                          <a:effectLst/>
                        </a:rPr>
                        <a:t>日</a:t>
                      </a:r>
                      <a:r>
                        <a:rPr lang="en-US" altLang="ja-JP" sz="1400" u="none" strike="noStrike">
                          <a:effectLst/>
                        </a:rPr>
                        <a:t>(</a:t>
                      </a:r>
                      <a:r>
                        <a:rPr lang="ja-JP" altLang="en-US" sz="1400" u="none" strike="noStrike">
                          <a:effectLst/>
                        </a:rPr>
                        <a:t>火</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2:12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2:18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95993450"/>
                  </a:ext>
                </a:extLst>
              </a:tr>
              <a:tr h="258016">
                <a:tc>
                  <a:txBody>
                    <a:bodyPr/>
                    <a:lstStyle/>
                    <a:p>
                      <a:pPr algn="l" fontAlgn="ctr"/>
                      <a:r>
                        <a:rPr lang="en-US" altLang="ja-JP" sz="1400" u="none" strike="noStrike">
                          <a:effectLst/>
                        </a:rPr>
                        <a:t>4</a:t>
                      </a:r>
                      <a:r>
                        <a:rPr lang="ja-JP" altLang="en-US" sz="1400" u="none" strike="noStrike">
                          <a:effectLst/>
                        </a:rPr>
                        <a:t>月</a:t>
                      </a:r>
                      <a:r>
                        <a:rPr lang="en-US" altLang="ja-JP" sz="1400" u="none" strike="noStrike">
                          <a:effectLst/>
                        </a:rPr>
                        <a:t>5</a:t>
                      </a:r>
                      <a:r>
                        <a:rPr lang="ja-JP" altLang="en-US" sz="1400" u="none" strike="noStrike">
                          <a:effectLst/>
                        </a:rPr>
                        <a:t>日</a:t>
                      </a:r>
                      <a:r>
                        <a:rPr lang="en-US" altLang="ja-JP" sz="1400" u="none" strike="noStrike">
                          <a:effectLst/>
                        </a:rPr>
                        <a:t>(</a:t>
                      </a:r>
                      <a:r>
                        <a:rPr lang="ja-JP" altLang="en-US" sz="1400" u="none" strike="noStrike">
                          <a:effectLst/>
                        </a:rPr>
                        <a:t>火</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17:20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17:27</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7</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516336018"/>
                  </a:ext>
                </a:extLst>
              </a:tr>
              <a:tr h="258016">
                <a:tc>
                  <a:txBody>
                    <a:bodyPr/>
                    <a:lstStyle/>
                    <a:p>
                      <a:pPr algn="l" fontAlgn="ctr"/>
                      <a:r>
                        <a:rPr lang="en-US" altLang="ja-JP" sz="1400" u="none" strike="noStrike">
                          <a:effectLst/>
                        </a:rPr>
                        <a:t>4</a:t>
                      </a:r>
                      <a:r>
                        <a:rPr lang="ja-JP" altLang="en-US" sz="1400" u="none" strike="noStrike">
                          <a:effectLst/>
                        </a:rPr>
                        <a:t>月</a:t>
                      </a:r>
                      <a:r>
                        <a:rPr lang="en-US" altLang="ja-JP" sz="1400" u="none" strike="noStrike">
                          <a:effectLst/>
                        </a:rPr>
                        <a:t>6</a:t>
                      </a:r>
                      <a:r>
                        <a:rPr lang="ja-JP" altLang="en-US" sz="1400" u="none" strike="noStrike">
                          <a:effectLst/>
                        </a:rPr>
                        <a:t>日</a:t>
                      </a:r>
                      <a:r>
                        <a:rPr lang="en-US" altLang="ja-JP" sz="1400" u="none" strike="noStrike">
                          <a:effectLst/>
                        </a:rPr>
                        <a:t>(</a:t>
                      </a:r>
                      <a:r>
                        <a:rPr lang="ja-JP" altLang="en-US" sz="1400" u="none" strike="noStrike">
                          <a:effectLst/>
                        </a:rPr>
                        <a:t>水</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5:46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5:43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780609007"/>
                  </a:ext>
                </a:extLst>
              </a:tr>
              <a:tr h="258016">
                <a:tc>
                  <a:txBody>
                    <a:bodyPr/>
                    <a:lstStyle/>
                    <a:p>
                      <a:pPr algn="l" fontAlgn="ctr"/>
                      <a:r>
                        <a:rPr lang="en-US" altLang="ja-JP" sz="1400" u="none" strike="noStrike">
                          <a:effectLst/>
                        </a:rPr>
                        <a:t>5</a:t>
                      </a:r>
                      <a:r>
                        <a:rPr lang="ja-JP" altLang="en-US" sz="1400" u="none" strike="noStrike">
                          <a:effectLst/>
                        </a:rPr>
                        <a:t>月</a:t>
                      </a:r>
                      <a:r>
                        <a:rPr lang="en-US" altLang="ja-JP" sz="1400" u="none" strike="noStrike">
                          <a:effectLst/>
                        </a:rPr>
                        <a:t>20</a:t>
                      </a:r>
                      <a:r>
                        <a:rPr lang="ja-JP" altLang="en-US" sz="1400" u="none" strike="noStrike">
                          <a:effectLst/>
                        </a:rPr>
                        <a:t>日</a:t>
                      </a:r>
                      <a:r>
                        <a:rPr lang="en-US" altLang="ja-JP" sz="1400" u="none" strike="noStrike">
                          <a:effectLst/>
                        </a:rPr>
                        <a:t>(</a:t>
                      </a:r>
                      <a:r>
                        <a:rPr lang="ja-JP" altLang="en-US" sz="1400" u="none" strike="noStrike">
                          <a:effectLst/>
                        </a:rPr>
                        <a:t>金</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16:47</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16:56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9</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130103633"/>
                  </a:ext>
                </a:extLst>
              </a:tr>
              <a:tr h="258016">
                <a:tc>
                  <a:txBody>
                    <a:bodyPr/>
                    <a:lstStyle/>
                    <a:p>
                      <a:pPr algn="l" fontAlgn="ctr"/>
                      <a:r>
                        <a:rPr lang="en-US" altLang="ja-JP" sz="1400" u="none" strike="noStrike">
                          <a:effectLst/>
                        </a:rPr>
                        <a:t>5</a:t>
                      </a:r>
                      <a:r>
                        <a:rPr lang="ja-JP" altLang="en-US" sz="1400" u="none" strike="noStrike">
                          <a:effectLst/>
                        </a:rPr>
                        <a:t>月</a:t>
                      </a:r>
                      <a:r>
                        <a:rPr lang="en-US" altLang="ja-JP" sz="1400" u="none" strike="noStrike">
                          <a:effectLst/>
                        </a:rPr>
                        <a:t>24</a:t>
                      </a:r>
                      <a:r>
                        <a:rPr lang="ja-JP" altLang="en-US" sz="1400" u="none" strike="noStrike">
                          <a:effectLst/>
                        </a:rPr>
                        <a:t>日</a:t>
                      </a:r>
                      <a:r>
                        <a:rPr lang="en-US" altLang="ja-JP" sz="1400" u="none" strike="noStrike">
                          <a:effectLst/>
                        </a:rPr>
                        <a:t>(</a:t>
                      </a:r>
                      <a:r>
                        <a:rPr lang="ja-JP" altLang="en-US" sz="1400" u="none" strike="noStrike">
                          <a:effectLst/>
                        </a:rPr>
                        <a:t>火</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23:40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0:14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787552372"/>
                  </a:ext>
                </a:extLst>
              </a:tr>
              <a:tr h="258016">
                <a:tc>
                  <a:txBody>
                    <a:bodyPr/>
                    <a:lstStyle/>
                    <a:p>
                      <a:pPr algn="l" fontAlgn="ctr"/>
                      <a:r>
                        <a:rPr lang="en-US" altLang="ja-JP" sz="1400" u="none" strike="noStrike">
                          <a:effectLst/>
                        </a:rPr>
                        <a:t>6</a:t>
                      </a:r>
                      <a:r>
                        <a:rPr lang="ja-JP" altLang="en-US" sz="1400" u="none" strike="noStrike">
                          <a:effectLst/>
                        </a:rPr>
                        <a:t>月</a:t>
                      </a:r>
                      <a:r>
                        <a:rPr lang="en-US" altLang="ja-JP" sz="1400" u="none" strike="noStrike">
                          <a:effectLst/>
                        </a:rPr>
                        <a:t>12</a:t>
                      </a:r>
                      <a:r>
                        <a:rPr lang="ja-JP" altLang="en-US" sz="1400" u="none" strike="noStrike">
                          <a:effectLst/>
                        </a:rPr>
                        <a:t>日</a:t>
                      </a:r>
                      <a:r>
                        <a:rPr lang="en-US" altLang="ja-JP" sz="1400" u="none" strike="noStrike">
                          <a:effectLst/>
                        </a:rPr>
                        <a:t>(</a:t>
                      </a:r>
                      <a:r>
                        <a:rPr lang="ja-JP" altLang="en-US" sz="1400" u="none" strike="noStrike">
                          <a:effectLst/>
                        </a:rPr>
                        <a:t>日</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14:28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14:35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7</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909363232"/>
                  </a:ext>
                </a:extLst>
              </a:tr>
              <a:tr h="258016">
                <a:tc>
                  <a:txBody>
                    <a:bodyPr/>
                    <a:lstStyle/>
                    <a:p>
                      <a:pPr algn="l" fontAlgn="ctr"/>
                      <a:r>
                        <a:rPr lang="en-US" altLang="ja-JP" sz="1400" u="none" strike="noStrike">
                          <a:effectLst/>
                        </a:rPr>
                        <a:t>7</a:t>
                      </a:r>
                      <a:r>
                        <a:rPr lang="ja-JP" altLang="en-US" sz="1400" u="none" strike="noStrike">
                          <a:effectLst/>
                        </a:rPr>
                        <a:t>月</a:t>
                      </a:r>
                      <a:r>
                        <a:rPr lang="en-US" altLang="ja-JP" sz="1400" u="none" strike="noStrike">
                          <a:effectLst/>
                        </a:rPr>
                        <a:t>7</a:t>
                      </a:r>
                      <a:r>
                        <a:rPr lang="ja-JP" altLang="en-US" sz="1400" u="none" strike="noStrike">
                          <a:effectLst/>
                        </a:rPr>
                        <a:t>日</a:t>
                      </a:r>
                      <a:r>
                        <a:rPr lang="en-US" altLang="ja-JP" sz="1400" u="none" strike="noStrike">
                          <a:effectLst/>
                        </a:rPr>
                        <a:t>(</a:t>
                      </a:r>
                      <a:r>
                        <a:rPr lang="ja-JP" altLang="en-US" sz="1400" u="none" strike="noStrike">
                          <a:effectLst/>
                        </a:rPr>
                        <a:t>木</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3:32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3:34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790733377"/>
                  </a:ext>
                </a:extLst>
              </a:tr>
              <a:tr h="258016">
                <a:tc>
                  <a:txBody>
                    <a:bodyPr/>
                    <a:lstStyle/>
                    <a:p>
                      <a:pPr algn="l" fontAlgn="ctr"/>
                      <a:r>
                        <a:rPr lang="en-US" altLang="ja-JP" sz="1400" u="none" strike="noStrike">
                          <a:effectLst/>
                        </a:rPr>
                        <a:t>7</a:t>
                      </a:r>
                      <a:r>
                        <a:rPr lang="ja-JP" altLang="en-US" sz="1400" u="none" strike="noStrike">
                          <a:effectLst/>
                        </a:rPr>
                        <a:t>月</a:t>
                      </a:r>
                      <a:r>
                        <a:rPr lang="en-US" altLang="ja-JP" sz="1400" u="none" strike="noStrike">
                          <a:effectLst/>
                        </a:rPr>
                        <a:t>28</a:t>
                      </a:r>
                      <a:r>
                        <a:rPr lang="ja-JP" altLang="en-US" sz="1400" u="none" strike="noStrike">
                          <a:effectLst/>
                        </a:rPr>
                        <a:t>日</a:t>
                      </a:r>
                      <a:r>
                        <a:rPr lang="en-US" altLang="ja-JP" sz="1400" u="none" strike="noStrike">
                          <a:effectLst/>
                        </a:rPr>
                        <a:t>(</a:t>
                      </a:r>
                      <a:r>
                        <a:rPr lang="ja-JP" altLang="en-US" sz="1400" u="none" strike="noStrike">
                          <a:effectLst/>
                        </a:rPr>
                        <a:t>木</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14:12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14:16</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278975959"/>
                  </a:ext>
                </a:extLst>
              </a:tr>
              <a:tr h="258016">
                <a:tc>
                  <a:txBody>
                    <a:bodyPr/>
                    <a:lstStyle/>
                    <a:p>
                      <a:pPr algn="l" fontAlgn="ctr"/>
                      <a:r>
                        <a:rPr lang="en-US" altLang="ja-JP" sz="1400" u="none" strike="noStrike">
                          <a:effectLst/>
                        </a:rPr>
                        <a:t>10</a:t>
                      </a:r>
                      <a:r>
                        <a:rPr lang="ja-JP" altLang="en-US" sz="1400" u="none" strike="noStrike">
                          <a:effectLst/>
                        </a:rPr>
                        <a:t>月</a:t>
                      </a:r>
                      <a:r>
                        <a:rPr lang="en-US" altLang="ja-JP" sz="1400" u="none" strike="noStrike">
                          <a:effectLst/>
                        </a:rPr>
                        <a:t>4</a:t>
                      </a:r>
                      <a:r>
                        <a:rPr lang="ja-JP" altLang="en-US" sz="1400" u="none" strike="noStrike">
                          <a:effectLst/>
                        </a:rPr>
                        <a:t>日</a:t>
                      </a:r>
                      <a:r>
                        <a:rPr lang="en-US" altLang="ja-JP" sz="1400" u="none" strike="noStrike">
                          <a:effectLst/>
                        </a:rPr>
                        <a:t>(</a:t>
                      </a:r>
                      <a:r>
                        <a:rPr lang="ja-JP" altLang="en-US" sz="1400" u="none" strike="noStrike">
                          <a:effectLst/>
                        </a:rPr>
                        <a:t>火</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15:02</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15:09</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7</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63220246"/>
                  </a:ext>
                </a:extLst>
              </a:tr>
              <a:tr h="258016">
                <a:tc>
                  <a:txBody>
                    <a:bodyPr/>
                    <a:lstStyle/>
                    <a:p>
                      <a:pPr algn="l" fontAlgn="ctr"/>
                      <a:r>
                        <a:rPr lang="en-US" altLang="ja-JP" sz="1400" u="none" strike="noStrike">
                          <a:effectLst/>
                        </a:rPr>
                        <a:t>11</a:t>
                      </a:r>
                      <a:r>
                        <a:rPr lang="ja-JP" altLang="en-US" sz="1400" u="none" strike="noStrike">
                          <a:effectLst/>
                        </a:rPr>
                        <a:t>月</a:t>
                      </a:r>
                      <a:r>
                        <a:rPr lang="en-US" altLang="ja-JP" sz="1400" u="none" strike="noStrike">
                          <a:effectLst/>
                        </a:rPr>
                        <a:t>1</a:t>
                      </a:r>
                      <a:r>
                        <a:rPr lang="ja-JP" altLang="en-US" sz="1400" u="none" strike="noStrike">
                          <a:effectLst/>
                        </a:rPr>
                        <a:t>日</a:t>
                      </a:r>
                      <a:r>
                        <a:rPr lang="en-US" altLang="ja-JP" sz="1400" u="none" strike="noStrike">
                          <a:effectLst/>
                        </a:rPr>
                        <a:t>(</a:t>
                      </a:r>
                      <a:r>
                        <a:rPr lang="ja-JP" altLang="en-US" sz="1400" u="none" strike="noStrike">
                          <a:effectLst/>
                        </a:rPr>
                        <a:t>火</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11:41</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11:55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14</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30454142"/>
                  </a:ext>
                </a:extLst>
              </a:tr>
              <a:tr h="258016">
                <a:tc>
                  <a:txBody>
                    <a:bodyPr/>
                    <a:lstStyle/>
                    <a:p>
                      <a:pPr algn="l" fontAlgn="ctr"/>
                      <a:r>
                        <a:rPr lang="en-US" altLang="ja-JP" sz="1400" u="none" strike="noStrike">
                          <a:effectLst/>
                        </a:rPr>
                        <a:t>11</a:t>
                      </a:r>
                      <a:r>
                        <a:rPr lang="ja-JP" altLang="en-US" sz="1400" u="none" strike="noStrike">
                          <a:effectLst/>
                        </a:rPr>
                        <a:t>月</a:t>
                      </a:r>
                      <a:r>
                        <a:rPr lang="en-US" altLang="ja-JP" sz="1400" u="none" strike="noStrike">
                          <a:effectLst/>
                        </a:rPr>
                        <a:t>16</a:t>
                      </a:r>
                      <a:r>
                        <a:rPr lang="ja-JP" altLang="en-US" sz="1400" u="none" strike="noStrike">
                          <a:effectLst/>
                        </a:rPr>
                        <a:t>日</a:t>
                      </a:r>
                      <a:r>
                        <a:rPr lang="en-US" altLang="ja-JP" sz="1400" u="none" strike="noStrike">
                          <a:effectLst/>
                        </a:rPr>
                        <a:t>(</a:t>
                      </a:r>
                      <a:r>
                        <a:rPr lang="ja-JP" altLang="en-US" sz="1400" u="none" strike="noStrike">
                          <a:effectLst/>
                        </a:rPr>
                        <a:t>水</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23:45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23:50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5</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077561060"/>
                  </a:ext>
                </a:extLst>
              </a:tr>
              <a:tr h="258016">
                <a:tc>
                  <a:txBody>
                    <a:bodyPr/>
                    <a:lstStyle/>
                    <a:p>
                      <a:pPr algn="l" fontAlgn="ctr"/>
                      <a:r>
                        <a:rPr lang="en-US" altLang="ja-JP" sz="1400" u="none" strike="noStrike">
                          <a:effectLst/>
                        </a:rPr>
                        <a:t>12</a:t>
                      </a:r>
                      <a:r>
                        <a:rPr lang="ja-JP" altLang="en-US" sz="1400" u="none" strike="noStrike">
                          <a:effectLst/>
                        </a:rPr>
                        <a:t>月</a:t>
                      </a:r>
                      <a:r>
                        <a:rPr lang="en-US" altLang="ja-JP" sz="1400" u="none" strike="noStrike">
                          <a:effectLst/>
                        </a:rPr>
                        <a:t>7</a:t>
                      </a:r>
                      <a:r>
                        <a:rPr lang="ja-JP" altLang="en-US" sz="1400" u="none" strike="noStrike">
                          <a:effectLst/>
                        </a:rPr>
                        <a:t>日</a:t>
                      </a:r>
                      <a:r>
                        <a:rPr lang="en-US" altLang="ja-JP" sz="1400" u="none" strike="noStrike">
                          <a:effectLst/>
                        </a:rPr>
                        <a:t>(</a:t>
                      </a:r>
                      <a:r>
                        <a:rPr lang="ja-JP" altLang="en-US" sz="1400" u="none" strike="noStrike">
                          <a:effectLst/>
                        </a:rPr>
                        <a:t>水</a:t>
                      </a:r>
                      <a:r>
                        <a:rPr lang="en-US" altLang="ja-JP" sz="1400" u="none" strike="noStrike">
                          <a:effectLst/>
                        </a:rPr>
                        <a:t>) </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5:07</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5:08</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a:effectLst/>
                        </a:rPr>
                        <a:t>1</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31839045"/>
                  </a:ext>
                </a:extLst>
              </a:tr>
              <a:tr h="258016">
                <a:tc>
                  <a:txBody>
                    <a:bodyPr/>
                    <a:lstStyle/>
                    <a:p>
                      <a:pPr algn="r" fontAlgn="ctr"/>
                      <a:r>
                        <a:rPr lang="ja-JP" altLang="en-US" sz="1400" u="none" strike="noStrike">
                          <a:effectLst/>
                        </a:rPr>
                        <a:t>平均</a:t>
                      </a: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endParaRPr lang="ja-JP" alt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400" u="none" strike="noStrike" dirty="0">
                          <a:effectLst/>
                        </a:rPr>
                        <a:t>7.461538462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706344935"/>
                  </a:ext>
                </a:extLst>
              </a:tr>
            </a:tbl>
          </a:graphicData>
        </a:graphic>
      </p:graphicFrame>
      <p:sp>
        <p:nvSpPr>
          <p:cNvPr id="8" name="テキスト ボックス 7">
            <a:extLst>
              <a:ext uri="{FF2B5EF4-FFF2-40B4-BE49-F238E27FC236}">
                <a16:creationId xmlns:a16="http://schemas.microsoft.com/office/drawing/2014/main" id="{27B5FE53-D3F7-40C0-A6EE-01C1F337B56A}"/>
              </a:ext>
            </a:extLst>
          </p:cNvPr>
          <p:cNvSpPr txBox="1"/>
          <p:nvPr/>
        </p:nvSpPr>
        <p:spPr>
          <a:xfrm>
            <a:off x="1478814" y="1257228"/>
            <a:ext cx="6315747" cy="400110"/>
          </a:xfrm>
          <a:prstGeom prst="rect">
            <a:avLst/>
          </a:prstGeom>
          <a:noFill/>
          <a:effectLst/>
        </p:spPr>
        <p:txBody>
          <a:bodyPr wrap="square" rtlCol="0">
            <a:spAutoFit/>
          </a:bodyPr>
          <a:lstStyle/>
          <a:p>
            <a:pPr defTabSz="914400"/>
            <a:r>
              <a:rPr kumimoji="1" lang="ja-JP" altLang="en-US" sz="20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最初に投稿されたツイート時間とアナウンス時間の差</a:t>
            </a:r>
          </a:p>
        </p:txBody>
      </p:sp>
      <p:sp>
        <p:nvSpPr>
          <p:cNvPr id="10" name="テキスト ボックス 9">
            <a:extLst>
              <a:ext uri="{FF2B5EF4-FFF2-40B4-BE49-F238E27FC236}">
                <a16:creationId xmlns:a16="http://schemas.microsoft.com/office/drawing/2014/main" id="{A857EABB-B3CD-4B97-A4A4-CC6367860785}"/>
              </a:ext>
            </a:extLst>
          </p:cNvPr>
          <p:cNvSpPr txBox="1"/>
          <p:nvPr/>
        </p:nvSpPr>
        <p:spPr>
          <a:xfrm>
            <a:off x="611560" y="5525354"/>
            <a:ext cx="7774451" cy="1077218"/>
          </a:xfrm>
          <a:prstGeom prst="rect">
            <a:avLst/>
          </a:prstGeom>
          <a:noFill/>
          <a:effectLst/>
        </p:spPr>
        <p:txBody>
          <a:bodyPr wrap="square" rtlCol="0">
            <a:spAutoFit/>
          </a:bodyPr>
          <a:lstStyle/>
          <a:p>
            <a:pPr defTabSz="914400"/>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平均約</a:t>
            </a: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7</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分早くサービス停止に関するツイートを観測</a:t>
            </a:r>
          </a:p>
          <a:p>
            <a:pPr marL="342900" indent="-342900" defTabSz="914400">
              <a:buFont typeface="Wingdings" panose="05000000000000000000" pitchFamily="2" charset="2"/>
              <a:buChar char="Ø"/>
            </a:pPr>
            <a:r>
              <a:rPr kumimoji="1" lang="ja-JP" altLang="en-US" sz="20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サービスの状態について運営元が発表している情報が必ずしも正しくはないことを示唆</a:t>
            </a:r>
          </a:p>
        </p:txBody>
      </p:sp>
    </p:spTree>
    <p:extLst>
      <p:ext uri="{BB962C8B-B14F-4D97-AF65-F5344CB8AC3E}">
        <p14:creationId xmlns:p14="http://schemas.microsoft.com/office/powerpoint/2010/main" val="14946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DA41560-9F67-45C9-A8A5-30AB5EB9492A}"/>
              </a:ext>
            </a:extLst>
          </p:cNvPr>
          <p:cNvSpPr>
            <a:spLocks noGrp="1"/>
          </p:cNvSpPr>
          <p:nvPr>
            <p:ph type="sldNum" sz="quarter" idx="12"/>
          </p:nvPr>
        </p:nvSpPr>
        <p:spPr/>
        <p:txBody>
          <a:bodyPr/>
          <a:lstStyle/>
          <a:p>
            <a:fld id="{D03699D1-8F29-465B-9A66-379958670A38}"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4903D55D-958E-4CA5-8715-9F31C568A493}"/>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まとめ</a:t>
            </a:r>
          </a:p>
        </p:txBody>
      </p:sp>
      <p:sp>
        <p:nvSpPr>
          <p:cNvPr id="6" name="テキスト ボックス 5">
            <a:extLst>
              <a:ext uri="{FF2B5EF4-FFF2-40B4-BE49-F238E27FC236}">
                <a16:creationId xmlns:a16="http://schemas.microsoft.com/office/drawing/2014/main" id="{47015350-0130-4A41-BD63-693775D1D50A}"/>
              </a:ext>
            </a:extLst>
          </p:cNvPr>
          <p:cNvSpPr txBox="1"/>
          <p:nvPr/>
        </p:nvSpPr>
        <p:spPr>
          <a:xfrm>
            <a:off x="534380" y="4019319"/>
            <a:ext cx="8075240" cy="1815882"/>
          </a:xfrm>
          <a:prstGeom prst="rect">
            <a:avLst/>
          </a:prstGeom>
          <a:noFill/>
        </p:spPr>
        <p:txBody>
          <a:bodyPr wrap="square" rtlCol="0">
            <a:spAutoFit/>
          </a:bodyPr>
          <a:lstStyle/>
          <a:p>
            <a:pPr marL="742950" indent="-742950">
              <a:buFont typeface="+mj-lt"/>
              <a:buAutoNum type="arabicPeriod"/>
            </a:pPr>
            <a:r>
              <a:rPr lang="ja-JP" altLang="en-US" sz="2800" dirty="0">
                <a:latin typeface="メイリオ" pitchFamily="50" charset="-128"/>
                <a:ea typeface="メイリオ" pitchFamily="50" charset="-128"/>
                <a:cs typeface="メイリオ" pitchFamily="50" charset="-128"/>
              </a:rPr>
              <a:t>日中はもちろん深夜でもサービス停止の影響は大きいこと</a:t>
            </a:r>
            <a:endParaRPr lang="en-US" altLang="ja-JP" sz="2800" dirty="0">
              <a:latin typeface="メイリオ" pitchFamily="50" charset="-128"/>
              <a:ea typeface="メイリオ" pitchFamily="50" charset="-128"/>
              <a:cs typeface="メイリオ" pitchFamily="50" charset="-128"/>
            </a:endParaRPr>
          </a:p>
          <a:p>
            <a:pPr marL="742950" indent="-742950">
              <a:buFont typeface="+mj-lt"/>
              <a:buAutoNum type="arabicPeriod"/>
            </a:pPr>
            <a:r>
              <a:rPr lang="ja-JP" altLang="en-US" sz="2800" dirty="0">
                <a:latin typeface="メイリオ" pitchFamily="50" charset="-128"/>
                <a:ea typeface="メイリオ" pitchFamily="50" charset="-128"/>
                <a:cs typeface="メイリオ" pitchFamily="50" charset="-128"/>
              </a:rPr>
              <a:t>サービス運営元による停止時間についてのアナウンスは実際のそれとはずれていること</a:t>
            </a:r>
            <a:endParaRPr kumimoji="1" lang="ja-JP" altLang="en-US" sz="2800" dirty="0">
              <a:latin typeface="メイリオ" pitchFamily="50" charset="-128"/>
              <a:ea typeface="メイリオ" pitchFamily="50" charset="-128"/>
              <a:cs typeface="メイリオ" pitchFamily="50" charset="-128"/>
            </a:endParaRPr>
          </a:p>
        </p:txBody>
      </p:sp>
      <p:sp>
        <p:nvSpPr>
          <p:cNvPr id="10" name="テキスト ボックス 9">
            <a:extLst>
              <a:ext uri="{FF2B5EF4-FFF2-40B4-BE49-F238E27FC236}">
                <a16:creationId xmlns:a16="http://schemas.microsoft.com/office/drawing/2014/main" id="{7D59E136-E3D2-4379-A5D3-7C15DD1128CE}"/>
              </a:ext>
            </a:extLst>
          </p:cNvPr>
          <p:cNvSpPr txBox="1"/>
          <p:nvPr/>
        </p:nvSpPr>
        <p:spPr>
          <a:xfrm>
            <a:off x="611560" y="1673067"/>
            <a:ext cx="8229855" cy="954107"/>
          </a:xfrm>
          <a:prstGeom prst="rect">
            <a:avLst/>
          </a:prstGeom>
          <a:noFill/>
        </p:spPr>
        <p:txBody>
          <a:bodyPr wrap="square" rtlCol="0">
            <a:spAutoFit/>
          </a:bodyPr>
          <a:lstStyle/>
          <a:p>
            <a:r>
              <a:rPr lang="en-US" altLang="ja-JP" sz="2800" dirty="0">
                <a:latin typeface="メイリオ" pitchFamily="50" charset="-128"/>
                <a:ea typeface="メイリオ" pitchFamily="50" charset="-128"/>
                <a:cs typeface="メイリオ" pitchFamily="50" charset="-128"/>
              </a:rPr>
              <a:t>Twitter</a:t>
            </a:r>
            <a:r>
              <a:rPr lang="ja-JP" altLang="en-US" sz="2800" dirty="0">
                <a:latin typeface="メイリオ" pitchFamily="50" charset="-128"/>
                <a:ea typeface="メイリオ" pitchFamily="50" charset="-128"/>
                <a:cs typeface="メイリオ" pitchFamily="50" charset="-128"/>
              </a:rPr>
              <a:t>のブラウザでの検索結果を保存するツールを開発し，</a:t>
            </a:r>
            <a:r>
              <a:rPr lang="en-US" altLang="ja-JP" sz="2800" dirty="0">
                <a:latin typeface="メイリオ" pitchFamily="50" charset="-128"/>
                <a:ea typeface="メイリオ" pitchFamily="50" charset="-128"/>
                <a:cs typeface="メイリオ" pitchFamily="50" charset="-128"/>
              </a:rPr>
              <a:t>Web</a:t>
            </a:r>
            <a:r>
              <a:rPr lang="ja-JP" altLang="en-US" sz="2800" dirty="0">
                <a:latin typeface="メイリオ" pitchFamily="50" charset="-128"/>
                <a:ea typeface="メイリオ" pitchFamily="50" charset="-128"/>
                <a:cs typeface="メイリオ" pitchFamily="50" charset="-128"/>
              </a:rPr>
              <a:t>サービスの停止に反応を調査</a:t>
            </a:r>
            <a:endParaRPr kumimoji="1" lang="ja-JP" altLang="en-US" sz="2800" dirty="0">
              <a:latin typeface="メイリオ" pitchFamily="50" charset="-128"/>
              <a:ea typeface="メイリオ" pitchFamily="50" charset="-128"/>
              <a:cs typeface="メイリオ" pitchFamily="50" charset="-128"/>
            </a:endParaRPr>
          </a:p>
        </p:txBody>
      </p:sp>
      <p:pic>
        <p:nvPicPr>
          <p:cNvPr id="11" name="Picture 10" descr="arrow, forward, next, right icon">
            <a:extLst>
              <a:ext uri="{FF2B5EF4-FFF2-40B4-BE49-F238E27FC236}">
                <a16:creationId xmlns:a16="http://schemas.microsoft.com/office/drawing/2014/main" id="{73126CAD-82FE-4635-934B-2F229B611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25544" y="2895047"/>
            <a:ext cx="856398" cy="85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9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DA5EA73-4B1D-4B59-802E-522A0BE9DB9C}"/>
              </a:ext>
            </a:extLst>
          </p:cNvPr>
          <p:cNvSpPr>
            <a:spLocks noGrp="1"/>
          </p:cNvSpPr>
          <p:nvPr>
            <p:ph type="sldNum" sz="quarter" idx="12"/>
          </p:nvPr>
        </p:nvSpPr>
        <p:spPr/>
        <p:txBody>
          <a:bodyPr/>
          <a:lstStyle/>
          <a:p>
            <a:fld id="{D03699D1-8F29-465B-9A66-379958670A38}" type="slidenum">
              <a:rPr kumimoji="1" lang="ja-JP" altLang="en-US" smtClean="0"/>
              <a:t>16</a:t>
            </a:fld>
            <a:endParaRPr kumimoji="1" lang="ja-JP" altLang="en-US"/>
          </a:p>
        </p:txBody>
      </p:sp>
    </p:spTree>
    <p:extLst>
      <p:ext uri="{BB962C8B-B14F-4D97-AF65-F5344CB8AC3E}">
        <p14:creationId xmlns:p14="http://schemas.microsoft.com/office/powerpoint/2010/main" val="125703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3DAD733-B559-4240-9F86-8ED831C915B6}"/>
              </a:ext>
            </a:extLst>
          </p:cNvPr>
          <p:cNvSpPr>
            <a:spLocks noGrp="1"/>
          </p:cNvSpPr>
          <p:nvPr>
            <p:ph type="sldNum" sz="quarter" idx="12"/>
          </p:nvPr>
        </p:nvSpPr>
        <p:spPr>
          <a:xfrm>
            <a:off x="6457950" y="6356351"/>
            <a:ext cx="2057400" cy="365125"/>
          </a:xfrm>
        </p:spPr>
        <p:txBody>
          <a:bodyPr/>
          <a:lstStyle/>
          <a:p>
            <a:fld id="{D03699D1-8F29-465B-9A66-379958670A38}"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0C5B3E26-24C7-4119-81D7-E1820C980AE4}"/>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ツイートを集める方法</a:t>
            </a:r>
          </a:p>
        </p:txBody>
      </p:sp>
      <p:sp>
        <p:nvSpPr>
          <p:cNvPr id="6" name="角丸四角形 24">
            <a:extLst>
              <a:ext uri="{FF2B5EF4-FFF2-40B4-BE49-F238E27FC236}">
                <a16:creationId xmlns:a16="http://schemas.microsoft.com/office/drawing/2014/main" id="{9BE23EBC-39FA-45B7-A27D-FBF7F6CEC481}"/>
              </a:ext>
            </a:extLst>
          </p:cNvPr>
          <p:cNvSpPr/>
          <p:nvPr/>
        </p:nvSpPr>
        <p:spPr>
          <a:xfrm>
            <a:off x="5522614" y="2215777"/>
            <a:ext cx="2615578" cy="1110376"/>
          </a:xfrm>
          <a:prstGeom prst="roundRect">
            <a:avLst/>
          </a:prstGeom>
          <a:noFill/>
          <a:ln w="25400" cap="flat" cmpd="sng" algn="ctr">
            <a:solidFill>
              <a:sysClr val="windowText" lastClr="000000"/>
            </a:solidFill>
            <a:prstDash val="solid"/>
          </a:ln>
          <a:effectLst/>
        </p:spPr>
        <p:txBody>
          <a:bodyPr rtlCol="0" anchor="ctr"/>
          <a:lstStyle/>
          <a:p>
            <a:pPr marL="0" marR="0" lvl="0" indent="0" defTabSz="2817573" eaLnBrk="1" fontAlgn="auto" latinLnBrk="0" hangingPunct="1">
              <a:lnSpc>
                <a:spcPct val="100000"/>
              </a:lnSpc>
              <a:spcBef>
                <a:spcPts val="0"/>
              </a:spcBef>
              <a:spcAft>
                <a:spcPts val="0"/>
              </a:spcAft>
              <a:buClrTx/>
              <a:buSzTx/>
              <a:buFontTx/>
              <a:buNone/>
              <a:tabLst/>
              <a:defRPr/>
            </a:pPr>
            <a:r>
              <a:rPr kumimoji="1" lang="en-US" altLang="ja-JP"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Twitter</a:t>
            </a:r>
            <a:r>
              <a:rPr kumimoji="1" lang="ja-JP" altLang="en-US"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の高度な検索を使いツイートを検索</a:t>
            </a:r>
          </a:p>
        </p:txBody>
      </p:sp>
      <p:sp>
        <p:nvSpPr>
          <p:cNvPr id="8" name="角丸四角形 29">
            <a:extLst>
              <a:ext uri="{FF2B5EF4-FFF2-40B4-BE49-F238E27FC236}">
                <a16:creationId xmlns:a16="http://schemas.microsoft.com/office/drawing/2014/main" id="{7D3D6584-E2B5-4838-9398-12CC4D349913}"/>
              </a:ext>
            </a:extLst>
          </p:cNvPr>
          <p:cNvSpPr/>
          <p:nvPr/>
        </p:nvSpPr>
        <p:spPr>
          <a:xfrm>
            <a:off x="5522614" y="5079091"/>
            <a:ext cx="2618082" cy="1110376"/>
          </a:xfrm>
          <a:prstGeom prst="roundRect">
            <a:avLst/>
          </a:prstGeom>
          <a:noFill/>
          <a:ln w="25400" cap="flat" cmpd="sng" algn="ctr">
            <a:solidFill>
              <a:sysClr val="windowText" lastClr="000000"/>
            </a:solidFill>
            <a:prstDash val="solid"/>
          </a:ln>
          <a:effectLst/>
        </p:spPr>
        <p:txBody>
          <a:bodyPr rtlCol="0" anchor="ctr"/>
          <a:lstStyle/>
          <a:p>
            <a:pPr marL="0" marR="0" lvl="0" indent="0" defTabSz="2817573"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生データからツイートの本文と時間を抽出</a:t>
            </a:r>
          </a:p>
        </p:txBody>
      </p:sp>
      <p:sp>
        <p:nvSpPr>
          <p:cNvPr id="9" name="右矢印 5">
            <a:extLst>
              <a:ext uri="{FF2B5EF4-FFF2-40B4-BE49-F238E27FC236}">
                <a16:creationId xmlns:a16="http://schemas.microsoft.com/office/drawing/2014/main" id="{47F0081A-EEF8-4F07-A4C7-29CAC5690F42}"/>
              </a:ext>
            </a:extLst>
          </p:cNvPr>
          <p:cNvSpPr/>
          <p:nvPr/>
        </p:nvSpPr>
        <p:spPr>
          <a:xfrm rot="5400000">
            <a:off x="6038769" y="3479265"/>
            <a:ext cx="1358040" cy="1316057"/>
          </a:xfrm>
          <a:prstGeom prst="rightArrow">
            <a:avLst/>
          </a:prstGeom>
          <a:noFill/>
          <a:ln w="25400" cap="flat" cmpd="sng" algn="ctr">
            <a:solidFill>
              <a:sysClr val="windowText" lastClr="000000"/>
            </a:solidFill>
            <a:prstDash val="solid"/>
          </a:ln>
          <a:effectLst/>
        </p:spPr>
        <p:txBody>
          <a:bodyPr rtlCol="0" anchor="ctr"/>
          <a:lstStyle/>
          <a:p>
            <a:pPr marL="0" marR="0" lvl="0" indent="0" algn="ctr" defTabSz="2817573"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2" name="テキスト ボックス 11">
            <a:extLst>
              <a:ext uri="{FF2B5EF4-FFF2-40B4-BE49-F238E27FC236}">
                <a16:creationId xmlns:a16="http://schemas.microsoft.com/office/drawing/2014/main" id="{565022FF-4F34-4952-9875-657E3B4CE1A7}"/>
              </a:ext>
            </a:extLst>
          </p:cNvPr>
          <p:cNvSpPr txBox="1"/>
          <p:nvPr/>
        </p:nvSpPr>
        <p:spPr>
          <a:xfrm>
            <a:off x="90316" y="2444648"/>
            <a:ext cx="5001801" cy="4524315"/>
          </a:xfrm>
          <a:prstGeom prst="rect">
            <a:avLst/>
          </a:prstGeom>
          <a:noFill/>
        </p:spPr>
        <p:txBody>
          <a:bodyPr wrap="square" rtlCol="0">
            <a:spAutoFit/>
          </a:bodyPr>
          <a:lstStyle/>
          <a:p>
            <a:pPr marL="342900" indent="-342900" defTabSz="2817573">
              <a:buFont typeface="+mj-lt"/>
              <a:buAutoNum type="arabicPeriod"/>
            </a:pPr>
            <a:r>
              <a:rPr kumimoji="1" lang="ja-JP" altLang="en-US" sz="2400" dirty="0">
                <a:ea typeface="ＭＳ Ｐゴシック" panose="020B0600070205080204" pitchFamily="50" charset="-128"/>
              </a:rPr>
              <a:t>検索結果の</a:t>
            </a:r>
            <a:r>
              <a:rPr kumimoji="1" lang="en-US" altLang="ja-JP" sz="2400" dirty="0">
                <a:ea typeface="ＭＳ Ｐゴシック" panose="020B0600070205080204" pitchFamily="50" charset="-128"/>
              </a:rPr>
              <a:t>HTML</a:t>
            </a:r>
            <a:r>
              <a:rPr kumimoji="1" lang="ja-JP" altLang="en-US" sz="2400" dirty="0">
                <a:ea typeface="ＭＳ Ｐゴシック" panose="020B0600070205080204" pitchFamily="50" charset="-128"/>
              </a:rPr>
              <a:t>を取得</a:t>
            </a:r>
            <a:br>
              <a:rPr kumimoji="1" lang="en-US" altLang="ja-JP" sz="2400" dirty="0">
                <a:ea typeface="ＭＳ Ｐゴシック" panose="020B0600070205080204" pitchFamily="50" charset="-128"/>
              </a:rPr>
            </a:br>
            <a:r>
              <a:rPr kumimoji="1" lang="ja-JP" altLang="en-US" sz="2400" dirty="0">
                <a:solidFill>
                  <a:srgbClr val="C00000"/>
                </a:solidFill>
                <a:ea typeface="ＭＳ Ｐゴシック" panose="020B0600070205080204" pitchFamily="50" charset="-128"/>
              </a:rPr>
              <a:t>→ブラウザをスクロールするため「</a:t>
            </a:r>
            <a:r>
              <a:rPr kumimoji="1" lang="en-US" altLang="ja-JP" sz="2400" dirty="0">
                <a:solidFill>
                  <a:srgbClr val="C00000"/>
                </a:solidFill>
                <a:ea typeface="ＭＳ Ｐゴシック" panose="020B0600070205080204" pitchFamily="50" charset="-128"/>
              </a:rPr>
              <a:t>Selenium WebDriver</a:t>
            </a:r>
            <a:r>
              <a:rPr kumimoji="1" lang="ja-JP" altLang="en-US" sz="2400" dirty="0">
                <a:solidFill>
                  <a:srgbClr val="C00000"/>
                </a:solidFill>
                <a:ea typeface="ＭＳ Ｐゴシック" panose="020B0600070205080204" pitchFamily="50" charset="-128"/>
              </a:rPr>
              <a:t>」を使用</a:t>
            </a:r>
            <a:endParaRPr kumimoji="1" lang="en-US" altLang="ja-JP" sz="2400" dirty="0">
              <a:solidFill>
                <a:srgbClr val="C00000"/>
              </a:solidFill>
              <a:ea typeface="ＭＳ Ｐゴシック" panose="020B0600070205080204" pitchFamily="50" charset="-128"/>
            </a:endParaRPr>
          </a:p>
          <a:p>
            <a:pPr marL="342900" indent="-342900" defTabSz="2817573">
              <a:buFont typeface="+mj-lt"/>
              <a:buAutoNum type="arabicPeriod"/>
            </a:pPr>
            <a:endParaRPr kumimoji="1" lang="en-US" altLang="ja-JP" sz="2400" dirty="0">
              <a:ea typeface="ＭＳ Ｐゴシック" panose="020B0600070205080204" pitchFamily="50" charset="-128"/>
            </a:endParaRPr>
          </a:p>
          <a:p>
            <a:pPr marL="342900" indent="-342900" defTabSz="2817573">
              <a:buFont typeface="+mj-lt"/>
              <a:buAutoNum type="arabicPeriod"/>
            </a:pPr>
            <a:endParaRPr kumimoji="1" lang="en-US" altLang="ja-JP" sz="2400" dirty="0">
              <a:ea typeface="ＭＳ Ｐゴシック" panose="020B0600070205080204" pitchFamily="50" charset="-128"/>
            </a:endParaRPr>
          </a:p>
          <a:p>
            <a:pPr marL="342900" indent="-342900" defTabSz="2817573">
              <a:buFont typeface="+mj-lt"/>
              <a:buAutoNum type="arabicPeriod"/>
            </a:pPr>
            <a:r>
              <a:rPr kumimoji="1" lang="en-US" altLang="ja-JP" sz="2400" dirty="0">
                <a:ea typeface="ＭＳ Ｐゴシック" panose="020B0600070205080204" pitchFamily="50" charset="-128"/>
              </a:rPr>
              <a:t>HTML</a:t>
            </a:r>
            <a:r>
              <a:rPr kumimoji="1" lang="ja-JP" altLang="en-US" sz="2400" dirty="0">
                <a:ea typeface="ＭＳ Ｐゴシック" panose="020B0600070205080204" pitchFamily="50" charset="-128"/>
              </a:rPr>
              <a:t>からツイートの本文と時間を抽出</a:t>
            </a:r>
            <a:br>
              <a:rPr kumimoji="1" lang="en-US" altLang="ja-JP" sz="2400" dirty="0">
                <a:ea typeface="ＭＳ Ｐゴシック" panose="020B0600070205080204" pitchFamily="50" charset="-128"/>
              </a:rPr>
            </a:br>
            <a:r>
              <a:rPr kumimoji="1" lang="ja-JP" altLang="en-US" sz="2400" dirty="0">
                <a:solidFill>
                  <a:srgbClr val="C00000"/>
                </a:solidFill>
                <a:ea typeface="ＭＳ Ｐゴシック" panose="020B0600070205080204" pitchFamily="50" charset="-128"/>
              </a:rPr>
              <a:t>→</a:t>
            </a:r>
            <a:r>
              <a:rPr kumimoji="1" lang="en-US" altLang="ja-JP" sz="2400" dirty="0">
                <a:solidFill>
                  <a:srgbClr val="C00000"/>
                </a:solidFill>
                <a:ea typeface="ＭＳ Ｐゴシック" panose="020B0600070205080204" pitchFamily="50" charset="-128"/>
              </a:rPr>
              <a:t>HTML</a:t>
            </a:r>
            <a:r>
              <a:rPr kumimoji="1" lang="ja-JP" altLang="en-US" sz="2400" dirty="0">
                <a:solidFill>
                  <a:srgbClr val="C00000"/>
                </a:solidFill>
                <a:ea typeface="ＭＳ Ｐゴシック" panose="020B0600070205080204" pitchFamily="50" charset="-128"/>
              </a:rPr>
              <a:t>を解析してスクレイピングするため</a:t>
            </a:r>
            <a:r>
              <a:rPr kumimoji="1" lang="en-US" altLang="ja-JP" sz="2400" dirty="0">
                <a:solidFill>
                  <a:srgbClr val="C00000"/>
                </a:solidFill>
                <a:ea typeface="ＭＳ Ｐゴシック" panose="020B0600070205080204" pitchFamily="50" charset="-128"/>
              </a:rPr>
              <a:t>Python</a:t>
            </a:r>
            <a:r>
              <a:rPr kumimoji="1" lang="ja-JP" altLang="en-US" sz="2400" dirty="0">
                <a:solidFill>
                  <a:srgbClr val="C00000"/>
                </a:solidFill>
                <a:ea typeface="ＭＳ Ｐゴシック" panose="020B0600070205080204" pitchFamily="50" charset="-128"/>
              </a:rPr>
              <a:t>のライブラリである「</a:t>
            </a:r>
            <a:r>
              <a:rPr kumimoji="1" lang="en-US" altLang="ja-JP" sz="2400" dirty="0">
                <a:solidFill>
                  <a:srgbClr val="C00000"/>
                </a:solidFill>
                <a:ea typeface="ＭＳ Ｐゴシック" panose="020B0600070205080204" pitchFamily="50" charset="-128"/>
              </a:rPr>
              <a:t>BeautifulSoup4</a:t>
            </a:r>
            <a:r>
              <a:rPr kumimoji="1" lang="ja-JP" altLang="en-US" sz="2400" dirty="0">
                <a:solidFill>
                  <a:srgbClr val="C00000"/>
                </a:solidFill>
                <a:ea typeface="ＭＳ Ｐゴシック" panose="020B0600070205080204" pitchFamily="50" charset="-128"/>
              </a:rPr>
              <a:t>」を使用</a:t>
            </a:r>
          </a:p>
          <a:p>
            <a:pPr marL="342900" indent="-342900" defTabSz="2817573">
              <a:buFont typeface="+mj-lt"/>
              <a:buAutoNum type="arabicPeriod"/>
            </a:pPr>
            <a:endParaRPr kumimoji="1" lang="en-US" altLang="ja-JP" sz="2400" dirty="0">
              <a:ea typeface="ＭＳ Ｐゴシック" panose="020B0600070205080204" pitchFamily="50" charset="-128"/>
            </a:endParaRPr>
          </a:p>
          <a:p>
            <a:pPr marL="342900" indent="-342900" defTabSz="2817573">
              <a:buFont typeface="+mj-lt"/>
              <a:buAutoNum type="arabicPeriod"/>
            </a:pPr>
            <a:endParaRPr kumimoji="1" lang="ja-JP" altLang="en-US" sz="2400" dirty="0">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1B72D25D-16D0-42FE-9180-295D6DF605CD}"/>
              </a:ext>
            </a:extLst>
          </p:cNvPr>
          <p:cNvSpPr txBox="1"/>
          <p:nvPr/>
        </p:nvSpPr>
        <p:spPr>
          <a:xfrm>
            <a:off x="235966" y="1464119"/>
            <a:ext cx="8773810" cy="584775"/>
          </a:xfrm>
          <a:prstGeom prst="rect">
            <a:avLst/>
          </a:prstGeom>
          <a:noFill/>
          <a:effectLst/>
        </p:spPr>
        <p:txBody>
          <a:bodyPr wrap="square" rtlCol="0">
            <a:spAutoFit/>
          </a:bodyPr>
          <a:lstStyle/>
          <a:p>
            <a:pPr defTabSz="914400"/>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手順を</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段階に分け，</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つプログラムを作成</a:t>
            </a:r>
          </a:p>
        </p:txBody>
      </p:sp>
      <p:sp>
        <p:nvSpPr>
          <p:cNvPr id="15" name="正方形/長方形 14">
            <a:extLst>
              <a:ext uri="{FF2B5EF4-FFF2-40B4-BE49-F238E27FC236}">
                <a16:creationId xmlns:a16="http://schemas.microsoft.com/office/drawing/2014/main" id="{394CCC49-96A5-4454-B5FE-F48CF8E964A4}"/>
              </a:ext>
            </a:extLst>
          </p:cNvPr>
          <p:cNvSpPr/>
          <p:nvPr/>
        </p:nvSpPr>
        <p:spPr>
          <a:xfrm>
            <a:off x="7375818" y="3906460"/>
            <a:ext cx="1321196" cy="461665"/>
          </a:xfrm>
          <a:prstGeom prst="rect">
            <a:avLst/>
          </a:prstGeom>
        </p:spPr>
        <p:txBody>
          <a:bodyPr wrap="none">
            <a:spAutoFit/>
          </a:bodyPr>
          <a:lstStyle/>
          <a:p>
            <a:pPr lvl="0" algn="ctr" defTabSz="2817573">
              <a:defRPr/>
            </a:pPr>
            <a:r>
              <a:rPr kumimoji="1" lang="ja-JP" altLang="en-US" sz="2400" kern="0">
                <a:solidFill>
                  <a:prstClr val="black"/>
                </a:solidFill>
                <a:ea typeface="ＭＳ Ｐゴシック" panose="020B0600070205080204" pitchFamily="50" charset="-128"/>
              </a:rPr>
              <a:t>生データ</a:t>
            </a:r>
            <a:endParaRPr kumimoji="1" lang="ja-JP" altLang="en-US" sz="2400" kern="0" dirty="0">
              <a:solidFill>
                <a:prstClr val="black"/>
              </a:solidFill>
              <a:ea typeface="ＭＳ Ｐゴシック" panose="020B0600070205080204" pitchFamily="50" charset="-128"/>
            </a:endParaRPr>
          </a:p>
        </p:txBody>
      </p:sp>
    </p:spTree>
    <p:extLst>
      <p:ext uri="{BB962C8B-B14F-4D97-AF65-F5344CB8AC3E}">
        <p14:creationId xmlns:p14="http://schemas.microsoft.com/office/powerpoint/2010/main" val="135377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BC31884-335C-4C78-99BB-8ABA812656AF}"/>
              </a:ext>
            </a:extLst>
          </p:cNvPr>
          <p:cNvSpPr>
            <a:spLocks noGrp="1"/>
          </p:cNvSpPr>
          <p:nvPr>
            <p:ph type="sldNum" sz="quarter" idx="12"/>
          </p:nvPr>
        </p:nvSpPr>
        <p:spPr/>
        <p:txBody>
          <a:bodyPr/>
          <a:lstStyle/>
          <a:p>
            <a:fld id="{D03699D1-8F29-465B-9A66-379958670A38}"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5A110875-AF39-4D90-A16D-25A9A58BCB56}"/>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ツイートを集める方法</a:t>
            </a:r>
          </a:p>
        </p:txBody>
      </p:sp>
      <p:sp>
        <p:nvSpPr>
          <p:cNvPr id="9" name="テキスト ボックス 8">
            <a:extLst>
              <a:ext uri="{FF2B5EF4-FFF2-40B4-BE49-F238E27FC236}">
                <a16:creationId xmlns:a16="http://schemas.microsoft.com/office/drawing/2014/main" id="{84B9F60C-C214-4178-B140-5E9C2677A172}"/>
              </a:ext>
            </a:extLst>
          </p:cNvPr>
          <p:cNvSpPr txBox="1"/>
          <p:nvPr/>
        </p:nvSpPr>
        <p:spPr>
          <a:xfrm>
            <a:off x="470214" y="1799720"/>
            <a:ext cx="3698907" cy="584775"/>
          </a:xfrm>
          <a:prstGeom prst="rect">
            <a:avLst/>
          </a:prstGeom>
          <a:noFill/>
          <a:effectLst/>
        </p:spPr>
        <p:txBody>
          <a:bodyPr wrap="square" rtlCol="0">
            <a:spAutoFit/>
          </a:bodyPr>
          <a:lstStyle/>
          <a:p>
            <a:pPr defTabSz="914400"/>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Twitter</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 </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API</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の制限</a:t>
            </a:r>
          </a:p>
        </p:txBody>
      </p:sp>
      <p:sp>
        <p:nvSpPr>
          <p:cNvPr id="10" name="テキスト ボックス 9">
            <a:extLst>
              <a:ext uri="{FF2B5EF4-FFF2-40B4-BE49-F238E27FC236}">
                <a16:creationId xmlns:a16="http://schemas.microsoft.com/office/drawing/2014/main" id="{4C9AD05B-408A-4EED-89F2-221C9D0E404D}"/>
              </a:ext>
            </a:extLst>
          </p:cNvPr>
          <p:cNvSpPr txBox="1"/>
          <p:nvPr/>
        </p:nvSpPr>
        <p:spPr>
          <a:xfrm>
            <a:off x="470214" y="2610778"/>
            <a:ext cx="8338242" cy="3046988"/>
          </a:xfrm>
          <a:prstGeom prst="rect">
            <a:avLst/>
          </a:prstGeom>
          <a:noFill/>
          <a:effectLst/>
        </p:spPr>
        <p:txBody>
          <a:bodyPr wrap="square" rtlCol="0">
            <a:spAutoFit/>
          </a:bodyPr>
          <a:lstStyle/>
          <a:p>
            <a:pPr marL="457200" indent="-457200" defTabSz="914400">
              <a:buFont typeface="Arial" panose="020B0604020202020204" pitchFamily="34" charset="0"/>
              <a:buChar char="•"/>
            </a:pP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週間以上前のツイートは検索できない</a:t>
            </a:r>
            <a:endPar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endPar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回の</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API</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で取得できる上限は</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100</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件</a:t>
            </a:r>
            <a:endPar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endPar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15</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分間に</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180</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回のリクエスト制限</a:t>
            </a:r>
          </a:p>
          <a:p>
            <a:pPr marL="457200" indent="-457200" defTabSz="914400">
              <a:buFont typeface="Arial" panose="020B0604020202020204" pitchFamily="34" charset="0"/>
              <a:buChar char="•"/>
            </a:pPr>
            <a:endPar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7683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0787CDC-0F05-4A1A-8198-D6EB829B4EB1}"/>
              </a:ext>
            </a:extLst>
          </p:cNvPr>
          <p:cNvSpPr>
            <a:spLocks noGrp="1"/>
          </p:cNvSpPr>
          <p:nvPr>
            <p:ph type="sldNum" sz="quarter" idx="12"/>
          </p:nvPr>
        </p:nvSpPr>
        <p:spPr/>
        <p:txBody>
          <a:bodyPr/>
          <a:lstStyle/>
          <a:p>
            <a:fld id="{D03699D1-8F29-465B-9A66-379958670A38}"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FAF94F25-E7E4-4A1F-93CE-83B9C5205146}"/>
              </a:ext>
            </a:extLst>
          </p:cNvPr>
          <p:cNvSpPr txBox="1"/>
          <p:nvPr/>
        </p:nvSpPr>
        <p:spPr>
          <a:xfrm>
            <a:off x="611560" y="548680"/>
            <a:ext cx="3600400"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序論</a:t>
            </a:r>
          </a:p>
        </p:txBody>
      </p:sp>
      <p:sp>
        <p:nvSpPr>
          <p:cNvPr id="7" name="テキスト ボックス 6">
            <a:extLst>
              <a:ext uri="{FF2B5EF4-FFF2-40B4-BE49-F238E27FC236}">
                <a16:creationId xmlns:a16="http://schemas.microsoft.com/office/drawing/2014/main" id="{3848B90C-401D-4915-8943-F61006EAB2D8}"/>
              </a:ext>
            </a:extLst>
          </p:cNvPr>
          <p:cNvSpPr txBox="1"/>
          <p:nvPr/>
        </p:nvSpPr>
        <p:spPr>
          <a:xfrm>
            <a:off x="463841" y="1460030"/>
            <a:ext cx="8367338" cy="1077218"/>
          </a:xfrm>
          <a:prstGeom prst="rect">
            <a:avLst/>
          </a:prstGeom>
          <a:noFill/>
          <a:effectLst/>
        </p:spPr>
        <p:txBody>
          <a:bodyPr wrap="square" rtlCol="0">
            <a:spAutoFit/>
          </a:bodyPr>
          <a:lstStyle/>
          <a:p>
            <a:pPr defTabSz="914400"/>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ソフトウェア開発プロジェクトにおいて使用される</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Web</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a:t>
            </a:r>
          </a:p>
        </p:txBody>
      </p:sp>
      <p:pic>
        <p:nvPicPr>
          <p:cNvPr id="11" name="Picture 2" descr="「github」の画像検索結果">
            <a:extLst>
              <a:ext uri="{FF2B5EF4-FFF2-40B4-BE49-F238E27FC236}">
                <a16:creationId xmlns:a16="http://schemas.microsoft.com/office/drawing/2014/main" id="{FD062B1E-0837-4168-AEDB-2FD23AA573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72" y="2593636"/>
            <a:ext cx="3945647" cy="14625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lack」の画像検索結果">
            <a:extLst>
              <a:ext uri="{FF2B5EF4-FFF2-40B4-BE49-F238E27FC236}">
                <a16:creationId xmlns:a16="http://schemas.microsoft.com/office/drawing/2014/main" id="{E3CED233-8D69-4052-9A6E-4FC64EBA0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41" y="4235654"/>
            <a:ext cx="3037348" cy="160800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4B185370-8C85-4D37-A24C-B59364C986CE}"/>
              </a:ext>
            </a:extLst>
          </p:cNvPr>
          <p:cNvSpPr txBox="1"/>
          <p:nvPr/>
        </p:nvSpPr>
        <p:spPr>
          <a:xfrm>
            <a:off x="4043519" y="3167390"/>
            <a:ext cx="4471831" cy="523220"/>
          </a:xfrm>
          <a:prstGeom prst="rect">
            <a:avLst/>
          </a:prstGeom>
          <a:noFill/>
          <a:effectLst/>
        </p:spPr>
        <p:txBody>
          <a:bodyPr wrap="square" rtlCol="0">
            <a:spAutoFit/>
          </a:bodyPr>
          <a:lstStyle/>
          <a:p>
            <a:pPr defTabSz="914400"/>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ファイルのバージョン管理</a:t>
            </a:r>
          </a:p>
        </p:txBody>
      </p:sp>
      <p:sp>
        <p:nvSpPr>
          <p:cNvPr id="13" name="テキスト ボックス 12">
            <a:extLst>
              <a:ext uri="{FF2B5EF4-FFF2-40B4-BE49-F238E27FC236}">
                <a16:creationId xmlns:a16="http://schemas.microsoft.com/office/drawing/2014/main" id="{E09C6715-E986-4006-BA35-89A6CE07E3AD}"/>
              </a:ext>
            </a:extLst>
          </p:cNvPr>
          <p:cNvSpPr txBox="1"/>
          <p:nvPr/>
        </p:nvSpPr>
        <p:spPr>
          <a:xfrm>
            <a:off x="4043519" y="4602824"/>
            <a:ext cx="4787660" cy="954107"/>
          </a:xfrm>
          <a:prstGeom prst="rect">
            <a:avLst/>
          </a:prstGeom>
          <a:noFill/>
          <a:effectLst/>
        </p:spPr>
        <p:txBody>
          <a:bodyPr wrap="square" rtlCol="0">
            <a:spAutoFit/>
          </a:bodyPr>
          <a:lstStyle/>
          <a:p>
            <a:pPr defTabSz="914400"/>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コミュニケーションを取るためのチャットツール</a:t>
            </a:r>
          </a:p>
        </p:txBody>
      </p:sp>
    </p:spTree>
    <p:extLst>
      <p:ext uri="{BB962C8B-B14F-4D97-AF65-F5344CB8AC3E}">
        <p14:creationId xmlns:p14="http://schemas.microsoft.com/office/powerpoint/2010/main" val="55873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0787CDC-0F05-4A1A-8198-D6EB829B4EB1}"/>
              </a:ext>
            </a:extLst>
          </p:cNvPr>
          <p:cNvSpPr>
            <a:spLocks noGrp="1"/>
          </p:cNvSpPr>
          <p:nvPr>
            <p:ph type="sldNum" sz="quarter" idx="12"/>
          </p:nvPr>
        </p:nvSpPr>
        <p:spPr/>
        <p:txBody>
          <a:bodyPr/>
          <a:lstStyle/>
          <a:p>
            <a:fld id="{D03699D1-8F29-465B-9A66-379958670A38}"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FAF94F25-E7E4-4A1F-93CE-83B9C5205146}"/>
              </a:ext>
            </a:extLst>
          </p:cNvPr>
          <p:cNvSpPr txBox="1"/>
          <p:nvPr/>
        </p:nvSpPr>
        <p:spPr>
          <a:xfrm>
            <a:off x="611560" y="548680"/>
            <a:ext cx="3600400"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序論</a:t>
            </a:r>
          </a:p>
        </p:txBody>
      </p:sp>
      <p:sp>
        <p:nvSpPr>
          <p:cNvPr id="8" name="テキスト ボックス 7">
            <a:extLst>
              <a:ext uri="{FF2B5EF4-FFF2-40B4-BE49-F238E27FC236}">
                <a16:creationId xmlns:a16="http://schemas.microsoft.com/office/drawing/2014/main" id="{5464189E-F506-4E81-94C9-24BEF38F6B21}"/>
              </a:ext>
            </a:extLst>
          </p:cNvPr>
          <p:cNvSpPr txBox="1"/>
          <p:nvPr/>
        </p:nvSpPr>
        <p:spPr>
          <a:xfrm>
            <a:off x="167877" y="4694331"/>
            <a:ext cx="8808244" cy="954107"/>
          </a:xfrm>
          <a:prstGeom prst="rect">
            <a:avLst/>
          </a:prstGeom>
          <a:noFill/>
          <a:effectLst/>
        </p:spPr>
        <p:txBody>
          <a:bodyPr wrap="square" rtlCol="0">
            <a:spAutoFit/>
          </a:bodyPr>
          <a:lstStyle/>
          <a:p>
            <a:pPr defTabSz="914400"/>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2016</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年</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月</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28</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日に</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GitHub</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のサーバーが停止し、「仕事にならない」などのつぶやきが</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Twitter</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で複数観測</a:t>
            </a:r>
          </a:p>
        </p:txBody>
      </p:sp>
      <p:pic>
        <p:nvPicPr>
          <p:cNvPr id="9" name="Picture 10" descr="arrow, forward, next, right icon">
            <a:extLst>
              <a:ext uri="{FF2B5EF4-FFF2-40B4-BE49-F238E27FC236}">
                <a16:creationId xmlns:a16="http://schemas.microsoft.com/office/drawing/2014/main" id="{31CE6BDB-F50F-4D03-A5A6-724C40C35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43800" y="3196912"/>
            <a:ext cx="856398" cy="85639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3848B90C-401D-4915-8943-F61006EAB2D8}"/>
              </a:ext>
            </a:extLst>
          </p:cNvPr>
          <p:cNvSpPr txBox="1"/>
          <p:nvPr/>
        </p:nvSpPr>
        <p:spPr>
          <a:xfrm>
            <a:off x="167878" y="1763492"/>
            <a:ext cx="8808244" cy="954107"/>
          </a:xfrm>
          <a:prstGeom prst="rect">
            <a:avLst/>
          </a:prstGeom>
          <a:noFill/>
          <a:effectLst/>
        </p:spPr>
        <p:txBody>
          <a:bodyPr wrap="square" rtlCol="0">
            <a:spAutoFit/>
          </a:bodyPr>
          <a:lstStyle/>
          <a:p>
            <a:pPr defTabSz="914400"/>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Web</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サービスの停止は、それを利用しているソフトウェア開発プロジェクトに影響を与えるのではないか</a:t>
            </a:r>
          </a:p>
        </p:txBody>
      </p:sp>
    </p:spTree>
    <p:extLst>
      <p:ext uri="{BB962C8B-B14F-4D97-AF65-F5344CB8AC3E}">
        <p14:creationId xmlns:p14="http://schemas.microsoft.com/office/powerpoint/2010/main" val="59211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FCD41A7-407C-4016-A48D-4E2EA0A01BE3}"/>
              </a:ext>
            </a:extLst>
          </p:cNvPr>
          <p:cNvSpPr>
            <a:spLocks noGrp="1"/>
          </p:cNvSpPr>
          <p:nvPr>
            <p:ph type="sldNum" sz="quarter" idx="12"/>
          </p:nvPr>
        </p:nvSpPr>
        <p:spPr/>
        <p:txBody>
          <a:bodyPr/>
          <a:lstStyle/>
          <a:p>
            <a:fld id="{D03699D1-8F29-465B-9A66-379958670A38}"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B625A971-541F-4199-AD19-9B67DF373FA7}"/>
              </a:ext>
            </a:extLst>
          </p:cNvPr>
          <p:cNvSpPr txBox="1"/>
          <p:nvPr/>
        </p:nvSpPr>
        <p:spPr>
          <a:xfrm>
            <a:off x="611560" y="548680"/>
            <a:ext cx="3600400"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目的</a:t>
            </a:r>
          </a:p>
        </p:txBody>
      </p:sp>
      <p:sp>
        <p:nvSpPr>
          <p:cNvPr id="6" name="テキスト ボックス 5">
            <a:extLst>
              <a:ext uri="{FF2B5EF4-FFF2-40B4-BE49-F238E27FC236}">
                <a16:creationId xmlns:a16="http://schemas.microsoft.com/office/drawing/2014/main" id="{28BB3B33-5A6F-4C62-A0B2-135C72438C5D}"/>
              </a:ext>
            </a:extLst>
          </p:cNvPr>
          <p:cNvSpPr txBox="1"/>
          <p:nvPr/>
        </p:nvSpPr>
        <p:spPr>
          <a:xfrm>
            <a:off x="431539" y="2004588"/>
            <a:ext cx="8316675" cy="3785652"/>
          </a:xfrm>
          <a:prstGeom prst="rect">
            <a:avLst/>
          </a:prstGeom>
          <a:noFill/>
        </p:spPr>
        <p:txBody>
          <a:bodyPr wrap="square" rtlCol="0">
            <a:spAutoFit/>
          </a:bodyPr>
          <a:lstStyle/>
          <a:p>
            <a:pPr marL="742950" indent="-742950">
              <a:lnSpc>
                <a:spcPct val="150000"/>
              </a:lnSpc>
              <a:buFont typeface="+mj-lt"/>
              <a:buAutoNum type="arabicPeriod"/>
            </a:pPr>
            <a:r>
              <a:rPr lang="en-US" altLang="ja-JP" sz="3200" dirty="0">
                <a:latin typeface="メイリオ" panose="020B0604030504040204" pitchFamily="50" charset="-128"/>
                <a:ea typeface="メイリオ" panose="020B0604030504040204" pitchFamily="50" charset="-128"/>
              </a:rPr>
              <a:t>Web</a:t>
            </a:r>
            <a:r>
              <a:rPr lang="ja-JP" altLang="en-US" sz="3200" dirty="0">
                <a:latin typeface="メイリオ" panose="020B0604030504040204" pitchFamily="50" charset="-128"/>
                <a:ea typeface="メイリオ" panose="020B0604030504040204" pitchFamily="50" charset="-128"/>
              </a:rPr>
              <a:t>サービスの停止が開発に与える影響を</a:t>
            </a:r>
            <a:r>
              <a:rPr lang="en-US" altLang="ja-JP" sz="3200" dirty="0">
                <a:latin typeface="メイリオ" panose="020B0604030504040204" pitchFamily="50" charset="-128"/>
                <a:ea typeface="メイリオ" panose="020B0604030504040204" pitchFamily="50" charset="-128"/>
              </a:rPr>
              <a:t>Twitter</a:t>
            </a:r>
            <a:r>
              <a:rPr lang="ja-JP" altLang="en-US" sz="3200" dirty="0">
                <a:latin typeface="メイリオ" panose="020B0604030504040204" pitchFamily="50" charset="-128"/>
                <a:ea typeface="メイリオ" panose="020B0604030504040204" pitchFamily="50" charset="-128"/>
              </a:rPr>
              <a:t>を用いて調査</a:t>
            </a:r>
            <a:endParaRPr lang="en-US" altLang="ja-JP" sz="3200" dirty="0">
              <a:latin typeface="メイリオ" panose="020B0604030504040204" pitchFamily="50" charset="-128"/>
              <a:ea typeface="メイリオ" panose="020B0604030504040204" pitchFamily="50" charset="-128"/>
            </a:endParaRPr>
          </a:p>
          <a:p>
            <a:pPr marL="742950" indent="-742950">
              <a:lnSpc>
                <a:spcPct val="150000"/>
              </a:lnSpc>
              <a:buFont typeface="+mj-lt"/>
              <a:buAutoNum type="arabicPeriod"/>
            </a:pPr>
            <a:r>
              <a:rPr lang="en-US" altLang="ja-JP" sz="3200" dirty="0">
                <a:latin typeface="メイリオ" panose="020B0604030504040204" pitchFamily="50" charset="-128"/>
                <a:ea typeface="メイリオ" panose="020B0604030504040204" pitchFamily="50" charset="-128"/>
              </a:rPr>
              <a:t>Twitter</a:t>
            </a:r>
            <a:r>
              <a:rPr lang="ja-JP" altLang="en-US" sz="3200" dirty="0">
                <a:latin typeface="メイリオ" panose="020B0604030504040204" pitchFamily="50" charset="-128"/>
                <a:ea typeface="メイリオ" panose="020B0604030504040204" pitchFamily="50" charset="-128"/>
              </a:rPr>
              <a:t>の発言を収集するためのツールを開発</a:t>
            </a:r>
            <a:endParaRPr lang="en-US" altLang="ja-JP" sz="3200" dirty="0">
              <a:latin typeface="メイリオ" panose="020B0604030504040204" pitchFamily="50" charset="-128"/>
              <a:ea typeface="メイリオ" panose="020B0604030504040204" pitchFamily="50" charset="-128"/>
            </a:endParaRPr>
          </a:p>
          <a:p>
            <a:pPr marL="742950" indent="-742950">
              <a:lnSpc>
                <a:spcPct val="150000"/>
              </a:lnSpc>
              <a:buFont typeface="+mj-lt"/>
              <a:buAutoNum type="arabicPeriod"/>
            </a:pPr>
            <a:endParaRPr kumimoji="1" lang="en-US" altLang="ja-JP" sz="3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2490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657570C-95F2-440C-81EF-BA3FEDCD2A27}"/>
              </a:ext>
            </a:extLst>
          </p:cNvPr>
          <p:cNvSpPr>
            <a:spLocks noGrp="1"/>
          </p:cNvSpPr>
          <p:nvPr>
            <p:ph type="sldNum" sz="quarter" idx="12"/>
          </p:nvPr>
        </p:nvSpPr>
        <p:spPr/>
        <p:txBody>
          <a:bodyPr/>
          <a:lstStyle/>
          <a:p>
            <a:fld id="{D03699D1-8F29-465B-9A66-379958670A38}"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1E36B82E-B907-4394-9F16-B316ED8B0992}"/>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ツールの開発</a:t>
            </a:r>
          </a:p>
        </p:txBody>
      </p:sp>
      <p:sp>
        <p:nvSpPr>
          <p:cNvPr id="9" name="テキスト ボックス 8">
            <a:extLst>
              <a:ext uri="{FF2B5EF4-FFF2-40B4-BE49-F238E27FC236}">
                <a16:creationId xmlns:a16="http://schemas.microsoft.com/office/drawing/2014/main" id="{CEFE1EB3-9C45-4D9B-AEBB-A2836AA82238}"/>
              </a:ext>
            </a:extLst>
          </p:cNvPr>
          <p:cNvSpPr txBox="1"/>
          <p:nvPr/>
        </p:nvSpPr>
        <p:spPr>
          <a:xfrm>
            <a:off x="529938" y="4870926"/>
            <a:ext cx="8084122" cy="1077218"/>
          </a:xfrm>
          <a:prstGeom prst="rect">
            <a:avLst/>
          </a:prstGeom>
          <a:noFill/>
          <a:effectLst/>
        </p:spPr>
        <p:txBody>
          <a:bodyPr wrap="square" rtlCol="0">
            <a:spAutoFit/>
          </a:bodyPr>
          <a:lstStyle/>
          <a:p>
            <a:pPr defTabSz="914400"/>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ブラウザの</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Twitter</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で使用できる</a:t>
            </a:r>
            <a:r>
              <a:rPr kumimoji="1" lang="ja-JP" altLang="en-US" sz="3200" dirty="0">
                <a:solidFill>
                  <a:srgbClr val="FF0000"/>
                </a:solidFill>
                <a:effectLst>
                  <a:glow rad="1905000">
                    <a:prstClr val="white">
                      <a:alpha val="20000"/>
                    </a:prstClr>
                  </a:glow>
                </a:effectLst>
                <a:latin typeface="メイリオ" pitchFamily="50" charset="-128"/>
                <a:ea typeface="メイリオ" pitchFamily="50" charset="-128"/>
                <a:cs typeface="メイリオ" pitchFamily="50" charset="-128"/>
              </a:rPr>
              <a:t>高度な検索</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を利用することで解決</a:t>
            </a:r>
          </a:p>
        </p:txBody>
      </p:sp>
      <p:sp>
        <p:nvSpPr>
          <p:cNvPr id="7" name="テキスト ボックス 6">
            <a:extLst>
              <a:ext uri="{FF2B5EF4-FFF2-40B4-BE49-F238E27FC236}">
                <a16:creationId xmlns:a16="http://schemas.microsoft.com/office/drawing/2014/main" id="{CEFE1EB3-9C45-4D9B-AEBB-A2836AA82238}"/>
              </a:ext>
            </a:extLst>
          </p:cNvPr>
          <p:cNvSpPr txBox="1"/>
          <p:nvPr/>
        </p:nvSpPr>
        <p:spPr>
          <a:xfrm>
            <a:off x="529940" y="1560776"/>
            <a:ext cx="8218278" cy="1077218"/>
          </a:xfrm>
          <a:prstGeom prst="rect">
            <a:avLst/>
          </a:prstGeom>
          <a:noFill/>
          <a:effectLst/>
        </p:spPr>
        <p:txBody>
          <a:bodyPr wrap="square" rtlCol="0">
            <a:spAutoFit/>
          </a:bodyPr>
          <a:lstStyle/>
          <a:p>
            <a:pPr lvl="0" defTabSz="914400"/>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Twitter</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では</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API</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の提供がされているが，規制により</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週間以上前のツイートが取得不可</a:t>
            </a:r>
          </a:p>
        </p:txBody>
      </p:sp>
      <p:pic>
        <p:nvPicPr>
          <p:cNvPr id="11" name="Picture 10" descr="arrow, forward, next, right icon">
            <a:extLst>
              <a:ext uri="{FF2B5EF4-FFF2-40B4-BE49-F238E27FC236}">
                <a16:creationId xmlns:a16="http://schemas.microsoft.com/office/drawing/2014/main" id="{31CE6BDB-F50F-4D03-A5A6-724C40C35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143800" y="3429000"/>
            <a:ext cx="856398" cy="85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85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657570C-95F2-440C-81EF-BA3FEDCD2A27}"/>
              </a:ext>
            </a:extLst>
          </p:cNvPr>
          <p:cNvSpPr>
            <a:spLocks noGrp="1"/>
          </p:cNvSpPr>
          <p:nvPr>
            <p:ph type="sldNum" sz="quarter" idx="12"/>
          </p:nvPr>
        </p:nvSpPr>
        <p:spPr/>
        <p:txBody>
          <a:bodyPr/>
          <a:lstStyle/>
          <a:p>
            <a:fld id="{D03699D1-8F29-465B-9A66-379958670A38}" type="slidenum">
              <a:rPr kumimoji="1" lang="ja-JP" altLang="en-US" smtClean="0"/>
              <a:t>6</a:t>
            </a:fld>
            <a:endParaRPr kumimoji="1" lang="ja-JP" altLang="en-US"/>
          </a:p>
        </p:txBody>
      </p:sp>
      <p:sp>
        <p:nvSpPr>
          <p:cNvPr id="5" name="テキスト ボックス 4">
            <a:extLst>
              <a:ext uri="{FF2B5EF4-FFF2-40B4-BE49-F238E27FC236}">
                <a16:creationId xmlns:a16="http://schemas.microsoft.com/office/drawing/2014/main" id="{1E36B82E-B907-4394-9F16-B316ED8B0992}"/>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ツールの開発</a:t>
            </a:r>
          </a:p>
        </p:txBody>
      </p:sp>
      <p:sp>
        <p:nvSpPr>
          <p:cNvPr id="8" name="テキスト ボックス 7">
            <a:extLst>
              <a:ext uri="{FF2B5EF4-FFF2-40B4-BE49-F238E27FC236}">
                <a16:creationId xmlns:a16="http://schemas.microsoft.com/office/drawing/2014/main" id="{E4FBA4C0-DB0F-4E00-AEE0-50699D6CF4CE}"/>
              </a:ext>
            </a:extLst>
          </p:cNvPr>
          <p:cNvSpPr txBox="1"/>
          <p:nvPr/>
        </p:nvSpPr>
        <p:spPr>
          <a:xfrm>
            <a:off x="305322" y="1783561"/>
            <a:ext cx="2249335" cy="584775"/>
          </a:xfrm>
          <a:prstGeom prst="rect">
            <a:avLst/>
          </a:prstGeom>
          <a:noFill/>
          <a:effectLst/>
        </p:spPr>
        <p:txBody>
          <a:bodyPr wrap="square" rtlCol="0">
            <a:spAutoFit/>
          </a:bodyPr>
          <a:lstStyle/>
          <a:p>
            <a:pPr defTabSz="914400"/>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高度な検索</a:t>
            </a:r>
          </a:p>
        </p:txBody>
      </p:sp>
      <p:sp>
        <p:nvSpPr>
          <p:cNvPr id="9" name="テキスト ボックス 8">
            <a:extLst>
              <a:ext uri="{FF2B5EF4-FFF2-40B4-BE49-F238E27FC236}">
                <a16:creationId xmlns:a16="http://schemas.microsoft.com/office/drawing/2014/main" id="{CEFE1EB3-9C45-4D9B-AEBB-A2836AA82238}"/>
              </a:ext>
            </a:extLst>
          </p:cNvPr>
          <p:cNvSpPr txBox="1"/>
          <p:nvPr/>
        </p:nvSpPr>
        <p:spPr>
          <a:xfrm>
            <a:off x="305322" y="2956886"/>
            <a:ext cx="8686017" cy="1938992"/>
          </a:xfrm>
          <a:prstGeom prst="rect">
            <a:avLst/>
          </a:prstGeom>
          <a:noFill/>
          <a:effectLst/>
        </p:spPr>
        <p:txBody>
          <a:bodyPr wrap="square" rtlCol="0">
            <a:spAutoFit/>
          </a:bodyPr>
          <a:lstStyle/>
          <a:p>
            <a:pPr marL="457200" indent="-457200" defTabSz="914400">
              <a:buFont typeface="Arial" panose="020B0604020202020204" pitchFamily="34" charset="0"/>
              <a:buChar char="•"/>
            </a:pP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日付の指定や言語の指定が可能</a:t>
            </a:r>
            <a:endPar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endPar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週間以上前のツイートも検索可能</a:t>
            </a:r>
          </a:p>
          <a:p>
            <a:pPr marL="457200" indent="-457200" defTabSz="914400">
              <a:buFont typeface="Arial" panose="020B0604020202020204" pitchFamily="34" charset="0"/>
              <a:buChar char="•"/>
            </a:pPr>
            <a:endPar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a:p>
            <a:pPr marL="457200" indent="-457200" defTabSz="914400">
              <a:buFont typeface="Arial" panose="020B0604020202020204" pitchFamily="34" charset="0"/>
              <a:buChar char="•"/>
            </a:pP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ブラウザをスクロールすることで古いものが読み込まれる</a:t>
            </a:r>
            <a:endPar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146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657570C-95F2-440C-81EF-BA3FEDCD2A27}"/>
              </a:ext>
            </a:extLst>
          </p:cNvPr>
          <p:cNvSpPr>
            <a:spLocks noGrp="1"/>
          </p:cNvSpPr>
          <p:nvPr>
            <p:ph type="sldNum" sz="quarter" idx="12"/>
          </p:nvPr>
        </p:nvSpPr>
        <p:spPr/>
        <p:txBody>
          <a:bodyPr/>
          <a:lstStyle/>
          <a:p>
            <a:fld id="{D03699D1-8F29-465B-9A66-379958670A38}"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1E36B82E-B907-4394-9F16-B316ED8B0992}"/>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ツールの開発</a:t>
            </a:r>
          </a:p>
        </p:txBody>
      </p:sp>
      <p:sp>
        <p:nvSpPr>
          <p:cNvPr id="8" name="テキスト ボックス 7">
            <a:extLst>
              <a:ext uri="{FF2B5EF4-FFF2-40B4-BE49-F238E27FC236}">
                <a16:creationId xmlns:a16="http://schemas.microsoft.com/office/drawing/2014/main" id="{E4FBA4C0-DB0F-4E00-AEE0-50699D6CF4CE}"/>
              </a:ext>
            </a:extLst>
          </p:cNvPr>
          <p:cNvSpPr txBox="1"/>
          <p:nvPr/>
        </p:nvSpPr>
        <p:spPr>
          <a:xfrm>
            <a:off x="305322" y="1783561"/>
            <a:ext cx="3119196" cy="584775"/>
          </a:xfrm>
          <a:prstGeom prst="rect">
            <a:avLst/>
          </a:prstGeom>
          <a:noFill/>
          <a:effectLst/>
        </p:spPr>
        <p:txBody>
          <a:bodyPr wrap="square" rtlCol="0">
            <a:spAutoFit/>
          </a:bodyPr>
          <a:lstStyle/>
          <a:p>
            <a:pPr defTabSz="914400"/>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検索した文字列</a:t>
            </a:r>
          </a:p>
        </p:txBody>
      </p:sp>
      <p:sp>
        <p:nvSpPr>
          <p:cNvPr id="2" name="正方形/長方形 1"/>
          <p:cNvSpPr/>
          <p:nvPr/>
        </p:nvSpPr>
        <p:spPr>
          <a:xfrm>
            <a:off x="152661" y="2535545"/>
            <a:ext cx="8838678" cy="1200329"/>
          </a:xfrm>
          <a:prstGeom prst="rect">
            <a:avLst/>
          </a:prstGeom>
          <a:ln>
            <a:solidFill>
              <a:schemeClr val="tx1"/>
            </a:solidFill>
          </a:ln>
        </p:spPr>
        <p:txBody>
          <a:bodyPr wrap="square">
            <a:spAutoFit/>
          </a:bodyPr>
          <a:lstStyle/>
          <a:p>
            <a:r>
              <a:rPr lang="en-US" altLang="ja-JP" sz="3600" dirty="0"/>
              <a:t>GitHub </a:t>
            </a:r>
            <a:r>
              <a:rPr lang="en-US" altLang="ja-JP" sz="3600" dirty="0" err="1"/>
              <a:t>lang:ja</a:t>
            </a:r>
            <a:r>
              <a:rPr lang="en-US" altLang="ja-JP" sz="3600" dirty="0"/>
              <a:t> since:2016-01-28_00:00:00_JST until:2016-01-29_00:00:00_JST</a:t>
            </a:r>
            <a:endParaRPr lang="ja-JP" altLang="en-US" sz="3600" dirty="0"/>
          </a:p>
        </p:txBody>
      </p:sp>
      <p:sp>
        <p:nvSpPr>
          <p:cNvPr id="10" name="テキスト ボックス 9">
            <a:extLst>
              <a:ext uri="{FF2B5EF4-FFF2-40B4-BE49-F238E27FC236}">
                <a16:creationId xmlns:a16="http://schemas.microsoft.com/office/drawing/2014/main" id="{E1049721-E009-4461-9859-8E22849DCA58}"/>
              </a:ext>
            </a:extLst>
          </p:cNvPr>
          <p:cNvSpPr txBox="1"/>
          <p:nvPr/>
        </p:nvSpPr>
        <p:spPr>
          <a:xfrm>
            <a:off x="305322" y="4988813"/>
            <a:ext cx="8309760" cy="954107"/>
          </a:xfrm>
          <a:prstGeom prst="rect">
            <a:avLst/>
          </a:prstGeom>
          <a:noFill/>
          <a:effectLst/>
        </p:spPr>
        <p:txBody>
          <a:bodyPr wrap="square" rtlCol="0">
            <a:spAutoFit/>
          </a:bodyPr>
          <a:lstStyle/>
          <a:p>
            <a:pPr defTabSz="914400"/>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2016</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年</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1</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月</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28</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日に投稿された「</a:t>
            </a:r>
            <a:r>
              <a:rPr kumimoji="1" lang="en-US" altLang="ja-JP"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GitHub</a:t>
            </a:r>
            <a:r>
              <a:rPr kumimoji="1" lang="ja-JP" altLang="en-US" sz="28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」を含んだ日本語のつぶやきを検索</a:t>
            </a:r>
          </a:p>
        </p:txBody>
      </p:sp>
    </p:spTree>
    <p:extLst>
      <p:ext uri="{BB962C8B-B14F-4D97-AF65-F5344CB8AC3E}">
        <p14:creationId xmlns:p14="http://schemas.microsoft.com/office/powerpoint/2010/main" val="307941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3DAD733-B559-4240-9F86-8ED831C915B6}"/>
              </a:ext>
            </a:extLst>
          </p:cNvPr>
          <p:cNvSpPr>
            <a:spLocks noGrp="1"/>
          </p:cNvSpPr>
          <p:nvPr>
            <p:ph type="sldNum" sz="quarter" idx="12"/>
          </p:nvPr>
        </p:nvSpPr>
        <p:spPr>
          <a:xfrm>
            <a:off x="6457950" y="6356351"/>
            <a:ext cx="2057400" cy="365125"/>
          </a:xfrm>
        </p:spPr>
        <p:txBody>
          <a:bodyPr/>
          <a:lstStyle/>
          <a:p>
            <a:fld id="{D03699D1-8F29-465B-9A66-379958670A38}" type="slidenum">
              <a:rPr kumimoji="1" lang="ja-JP" altLang="en-US" smtClean="0"/>
              <a:t>8</a:t>
            </a:fld>
            <a:endParaRPr kumimoji="1" lang="ja-JP" altLang="en-US"/>
          </a:p>
        </p:txBody>
      </p:sp>
      <p:sp>
        <p:nvSpPr>
          <p:cNvPr id="5" name="テキスト ボックス 4">
            <a:extLst>
              <a:ext uri="{FF2B5EF4-FFF2-40B4-BE49-F238E27FC236}">
                <a16:creationId xmlns:a16="http://schemas.microsoft.com/office/drawing/2014/main" id="{0C5B3E26-24C7-4119-81D7-E1820C980AE4}"/>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ツールの開発</a:t>
            </a:r>
          </a:p>
        </p:txBody>
      </p:sp>
      <p:sp>
        <p:nvSpPr>
          <p:cNvPr id="6" name="角丸四角形 24">
            <a:extLst>
              <a:ext uri="{FF2B5EF4-FFF2-40B4-BE49-F238E27FC236}">
                <a16:creationId xmlns:a16="http://schemas.microsoft.com/office/drawing/2014/main" id="{9BE23EBC-39FA-45B7-A27D-FBF7F6CEC481}"/>
              </a:ext>
            </a:extLst>
          </p:cNvPr>
          <p:cNvSpPr/>
          <p:nvPr/>
        </p:nvSpPr>
        <p:spPr>
          <a:xfrm>
            <a:off x="5713683" y="2405629"/>
            <a:ext cx="2615578" cy="1110376"/>
          </a:xfrm>
          <a:prstGeom prst="roundRect">
            <a:avLst/>
          </a:prstGeom>
          <a:noFill/>
          <a:ln w="25400" cap="flat" cmpd="sng" algn="ctr">
            <a:solidFill>
              <a:sysClr val="windowText" lastClr="000000"/>
            </a:solidFill>
            <a:prstDash val="solid"/>
          </a:ln>
          <a:effectLst/>
        </p:spPr>
        <p:txBody>
          <a:bodyPr rtlCol="0" anchor="ctr"/>
          <a:lstStyle/>
          <a:p>
            <a:pPr marL="0" marR="0" lvl="0" indent="0" defTabSz="2817573" eaLnBrk="1" fontAlgn="auto" latinLnBrk="0" hangingPunct="1">
              <a:lnSpc>
                <a:spcPct val="100000"/>
              </a:lnSpc>
              <a:spcBef>
                <a:spcPts val="0"/>
              </a:spcBef>
              <a:spcAft>
                <a:spcPts val="0"/>
              </a:spcAft>
              <a:buClrTx/>
              <a:buSzTx/>
              <a:buFontTx/>
              <a:buNone/>
              <a:tabLst/>
              <a:defRPr/>
            </a:pPr>
            <a:r>
              <a:rPr kumimoji="1" lang="en-US" altLang="ja-JP"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Twitter</a:t>
            </a:r>
            <a:r>
              <a:rPr kumimoji="1" lang="ja-JP" altLang="en-US"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の高度な検索を使いツイートを検索</a:t>
            </a:r>
          </a:p>
        </p:txBody>
      </p:sp>
      <p:sp>
        <p:nvSpPr>
          <p:cNvPr id="8" name="角丸四角形 29">
            <a:extLst>
              <a:ext uri="{FF2B5EF4-FFF2-40B4-BE49-F238E27FC236}">
                <a16:creationId xmlns:a16="http://schemas.microsoft.com/office/drawing/2014/main" id="{7D3D6584-E2B5-4838-9398-12CC4D349913}"/>
              </a:ext>
            </a:extLst>
          </p:cNvPr>
          <p:cNvSpPr/>
          <p:nvPr/>
        </p:nvSpPr>
        <p:spPr>
          <a:xfrm>
            <a:off x="5711179" y="4690100"/>
            <a:ext cx="2618082" cy="1110376"/>
          </a:xfrm>
          <a:prstGeom prst="roundRect">
            <a:avLst/>
          </a:prstGeom>
          <a:noFill/>
          <a:ln w="25400" cap="flat" cmpd="sng" algn="ctr">
            <a:solidFill>
              <a:sysClr val="windowText" lastClr="000000"/>
            </a:solidFill>
            <a:prstDash val="solid"/>
          </a:ln>
          <a:effectLst/>
        </p:spPr>
        <p:txBody>
          <a:bodyPr rtlCol="0" anchor="ctr"/>
          <a:lstStyle/>
          <a:p>
            <a:pPr marL="0" marR="0" lvl="0" indent="0" defTabSz="2817573" eaLnBrk="1" fontAlgn="auto" latinLnBrk="0" hangingPunct="1">
              <a:lnSpc>
                <a:spcPct val="100000"/>
              </a:lnSpc>
              <a:spcBef>
                <a:spcPts val="0"/>
              </a:spcBef>
              <a:spcAft>
                <a:spcPts val="0"/>
              </a:spcAft>
              <a:buClrTx/>
              <a:buSzTx/>
              <a:buFontTx/>
              <a:buNone/>
              <a:tabLst/>
              <a:defRPr/>
            </a:pPr>
            <a:r>
              <a:rPr kumimoji="1" lang="en-US" altLang="ja-JP"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HTML</a:t>
            </a:r>
            <a:r>
              <a:rPr kumimoji="1" lang="ja-JP" altLang="en-US"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rPr>
              <a:t>からツイートの本文と時間を抽出</a:t>
            </a:r>
          </a:p>
        </p:txBody>
      </p:sp>
      <p:sp>
        <p:nvSpPr>
          <p:cNvPr id="9" name="右矢印 5">
            <a:extLst>
              <a:ext uri="{FF2B5EF4-FFF2-40B4-BE49-F238E27FC236}">
                <a16:creationId xmlns:a16="http://schemas.microsoft.com/office/drawing/2014/main" id="{47F0081A-EEF8-4F07-A4C7-29CAC5690F42}"/>
              </a:ext>
            </a:extLst>
          </p:cNvPr>
          <p:cNvSpPr/>
          <p:nvPr/>
        </p:nvSpPr>
        <p:spPr>
          <a:xfrm rot="5400000">
            <a:off x="6563113" y="3445024"/>
            <a:ext cx="909853" cy="1316057"/>
          </a:xfrm>
          <a:prstGeom prst="rightArrow">
            <a:avLst/>
          </a:prstGeom>
          <a:noFill/>
          <a:ln w="25400" cap="flat" cmpd="sng" algn="ctr">
            <a:solidFill>
              <a:sysClr val="windowText" lastClr="000000"/>
            </a:solidFill>
            <a:prstDash val="solid"/>
          </a:ln>
          <a:effectLst/>
        </p:spPr>
        <p:txBody>
          <a:bodyPr rtlCol="0" anchor="ctr"/>
          <a:lstStyle/>
          <a:p>
            <a:pPr marL="0" marR="0" lvl="0" indent="0" algn="ctr" defTabSz="2817573" eaLnBrk="1" fontAlgn="auto" latinLnBrk="0" hangingPunct="1">
              <a:lnSpc>
                <a:spcPct val="100000"/>
              </a:lnSpc>
              <a:spcBef>
                <a:spcPts val="0"/>
              </a:spcBef>
              <a:spcAft>
                <a:spcPts val="0"/>
              </a:spcAft>
              <a:buClrTx/>
              <a:buSzTx/>
              <a:buFontTx/>
              <a:buNone/>
              <a:tabLst/>
              <a:defRPr/>
            </a:pPr>
            <a:endParaRPr kumimoji="1" lang="ja-JP" altLang="en-US" b="0" i="0" u="none" strike="noStrike" kern="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
        <p:nvSpPr>
          <p:cNvPr id="12" name="テキスト ボックス 11">
            <a:extLst>
              <a:ext uri="{FF2B5EF4-FFF2-40B4-BE49-F238E27FC236}">
                <a16:creationId xmlns:a16="http://schemas.microsoft.com/office/drawing/2014/main" id="{565022FF-4F34-4952-9875-657E3B4CE1A7}"/>
              </a:ext>
            </a:extLst>
          </p:cNvPr>
          <p:cNvSpPr txBox="1"/>
          <p:nvPr/>
        </p:nvSpPr>
        <p:spPr>
          <a:xfrm>
            <a:off x="235967" y="2567632"/>
            <a:ext cx="4813706" cy="2677656"/>
          </a:xfrm>
          <a:prstGeom prst="rect">
            <a:avLst/>
          </a:prstGeom>
          <a:noFill/>
        </p:spPr>
        <p:txBody>
          <a:bodyPr wrap="square" rtlCol="0">
            <a:spAutoFit/>
          </a:bodyPr>
          <a:lstStyle/>
          <a:p>
            <a:pPr marL="342900" indent="-342900" defTabSz="2817573">
              <a:buFont typeface="+mj-lt"/>
              <a:buAutoNum type="arabicPeriod"/>
            </a:pPr>
            <a:r>
              <a:rPr kumimoji="1" lang="ja-JP" altLang="en-US" sz="2800" dirty="0">
                <a:ea typeface="ＭＳ Ｐゴシック" panose="020B0600070205080204" pitchFamily="50" charset="-128"/>
              </a:rPr>
              <a:t>ブラウザを自動操作し，検索結果の</a:t>
            </a:r>
            <a:r>
              <a:rPr kumimoji="1" lang="en-US" altLang="ja-JP" sz="2800" dirty="0">
                <a:ea typeface="ＭＳ Ｐゴシック" panose="020B0600070205080204" pitchFamily="50" charset="-128"/>
              </a:rPr>
              <a:t>HTML</a:t>
            </a:r>
            <a:r>
              <a:rPr kumimoji="1" lang="ja-JP" altLang="en-US" sz="2800" dirty="0">
                <a:ea typeface="ＭＳ Ｐゴシック" panose="020B0600070205080204" pitchFamily="50" charset="-128"/>
              </a:rPr>
              <a:t>を保存</a:t>
            </a:r>
            <a:br>
              <a:rPr kumimoji="1" lang="en-US" altLang="ja-JP" sz="2800" dirty="0">
                <a:ea typeface="ＭＳ Ｐゴシック" panose="020B0600070205080204" pitchFamily="50" charset="-128"/>
              </a:rPr>
            </a:br>
            <a:endParaRPr kumimoji="1" lang="en-US" altLang="ja-JP" sz="2800" dirty="0">
              <a:ea typeface="ＭＳ Ｐゴシック" panose="020B0600070205080204" pitchFamily="50" charset="-128"/>
            </a:endParaRPr>
          </a:p>
          <a:p>
            <a:pPr marL="342900" indent="-342900" defTabSz="2817573">
              <a:buFont typeface="+mj-lt"/>
              <a:buAutoNum type="arabicPeriod"/>
            </a:pPr>
            <a:endParaRPr kumimoji="1" lang="en-US" altLang="ja-JP" sz="2800" dirty="0">
              <a:ea typeface="ＭＳ Ｐゴシック" panose="020B0600070205080204" pitchFamily="50" charset="-128"/>
            </a:endParaRPr>
          </a:p>
          <a:p>
            <a:pPr marL="342900" indent="-342900" defTabSz="2817573">
              <a:buFont typeface="+mj-lt"/>
              <a:buAutoNum type="arabicPeriod"/>
            </a:pPr>
            <a:r>
              <a:rPr kumimoji="1" lang="ja-JP" altLang="en-US" sz="2800" dirty="0">
                <a:ea typeface="ＭＳ Ｐゴシック" panose="020B0600070205080204" pitchFamily="50" charset="-128"/>
              </a:rPr>
              <a:t>取得した</a:t>
            </a:r>
            <a:r>
              <a:rPr kumimoji="1" lang="en-US" altLang="ja-JP" sz="2800" dirty="0">
                <a:ea typeface="ＭＳ Ｐゴシック" panose="020B0600070205080204" pitchFamily="50" charset="-128"/>
              </a:rPr>
              <a:t>HTML</a:t>
            </a:r>
            <a:r>
              <a:rPr kumimoji="1" lang="ja-JP" altLang="en-US" sz="2800" dirty="0">
                <a:ea typeface="ＭＳ Ｐゴシック" panose="020B0600070205080204" pitchFamily="50" charset="-128"/>
              </a:rPr>
              <a:t>ファイルからツイートの本文と時間を抽出</a:t>
            </a:r>
          </a:p>
        </p:txBody>
      </p:sp>
      <p:sp>
        <p:nvSpPr>
          <p:cNvPr id="14" name="テキスト ボックス 13">
            <a:extLst>
              <a:ext uri="{FF2B5EF4-FFF2-40B4-BE49-F238E27FC236}">
                <a16:creationId xmlns:a16="http://schemas.microsoft.com/office/drawing/2014/main" id="{1B72D25D-16D0-42FE-9180-295D6DF605CD}"/>
              </a:ext>
            </a:extLst>
          </p:cNvPr>
          <p:cNvSpPr txBox="1"/>
          <p:nvPr/>
        </p:nvSpPr>
        <p:spPr>
          <a:xfrm>
            <a:off x="235966" y="1464119"/>
            <a:ext cx="8773810" cy="584775"/>
          </a:xfrm>
          <a:prstGeom prst="rect">
            <a:avLst/>
          </a:prstGeom>
          <a:noFill/>
          <a:effectLst/>
        </p:spPr>
        <p:txBody>
          <a:bodyPr wrap="square" rtlCol="0">
            <a:spAutoFit/>
          </a:bodyPr>
          <a:lstStyle/>
          <a:p>
            <a:pPr defTabSz="914400"/>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手順を</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段階に分け，</a:t>
            </a:r>
            <a:r>
              <a:rPr kumimoji="1" lang="en-US" altLang="ja-JP"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a:t>
            </a:r>
            <a:r>
              <a:rPr kumimoji="1" lang="ja-JP" altLang="en-US" sz="32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つプログラムを作成</a:t>
            </a:r>
          </a:p>
        </p:txBody>
      </p:sp>
    </p:spTree>
    <p:extLst>
      <p:ext uri="{BB962C8B-B14F-4D97-AF65-F5344CB8AC3E}">
        <p14:creationId xmlns:p14="http://schemas.microsoft.com/office/powerpoint/2010/main" val="113892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4176471-0F78-4085-80A8-C896DF2C4214}"/>
              </a:ext>
            </a:extLst>
          </p:cNvPr>
          <p:cNvSpPr>
            <a:spLocks noGrp="1"/>
          </p:cNvSpPr>
          <p:nvPr>
            <p:ph type="sldNum" sz="quarter" idx="12"/>
          </p:nvPr>
        </p:nvSpPr>
        <p:spPr/>
        <p:txBody>
          <a:bodyPr/>
          <a:lstStyle/>
          <a:p>
            <a:fld id="{D03699D1-8F29-465B-9A66-379958670A38}"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30983529-F51B-4203-BFBE-3996A2D31EA0}"/>
              </a:ext>
            </a:extLst>
          </p:cNvPr>
          <p:cNvSpPr txBox="1"/>
          <p:nvPr/>
        </p:nvSpPr>
        <p:spPr>
          <a:xfrm>
            <a:off x="611560" y="548680"/>
            <a:ext cx="4911054" cy="646331"/>
          </a:xfrm>
          <a:prstGeom prst="rect">
            <a:avLst/>
          </a:prstGeom>
          <a:noFill/>
        </p:spPr>
        <p:txBody>
          <a:bodyPr wrap="square" rtlCol="0">
            <a:spAutoFit/>
          </a:bodyPr>
          <a:lstStyle/>
          <a:p>
            <a:r>
              <a:rPr kumimoji="1" lang="ja-JP" altLang="en-US" sz="3600" u="sng" dirty="0">
                <a:latin typeface="HG丸ｺﾞｼｯｸM-PRO" pitchFamily="50" charset="-128"/>
                <a:ea typeface="HG丸ｺﾞｼｯｸM-PRO" pitchFamily="50" charset="-128"/>
              </a:rPr>
              <a:t>ツイートを集める日付</a:t>
            </a:r>
          </a:p>
        </p:txBody>
      </p:sp>
      <p:sp>
        <p:nvSpPr>
          <p:cNvPr id="11" name="テキスト ボックス 10">
            <a:extLst>
              <a:ext uri="{FF2B5EF4-FFF2-40B4-BE49-F238E27FC236}">
                <a16:creationId xmlns:a16="http://schemas.microsoft.com/office/drawing/2014/main" id="{61871395-FA67-4EB0-AE4E-320D520ED6BB}"/>
              </a:ext>
            </a:extLst>
          </p:cNvPr>
          <p:cNvSpPr txBox="1"/>
          <p:nvPr/>
        </p:nvSpPr>
        <p:spPr>
          <a:xfrm>
            <a:off x="328230" y="5338584"/>
            <a:ext cx="8593458" cy="1200329"/>
          </a:xfrm>
          <a:prstGeom prst="rect">
            <a:avLst/>
          </a:prstGeom>
          <a:noFill/>
          <a:effectLst/>
        </p:spPr>
        <p:txBody>
          <a:bodyPr wrap="square" rtlCol="0">
            <a:spAutoFit/>
          </a:bodyPr>
          <a:lstStyle/>
          <a:p>
            <a:pPr defTabSz="914400"/>
            <a:r>
              <a:rPr kumimoji="1" lang="en-US" altLang="ja-JP"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2016</a:t>
            </a:r>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年でサービスが停止したとアナウンスされている時間を調査し，開発したツールを用いてその日のツイートを検索</a:t>
            </a:r>
          </a:p>
          <a:p>
            <a:pPr defTabSz="914400"/>
            <a:endPar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endParaRPr>
          </a:p>
        </p:txBody>
      </p:sp>
      <p:sp>
        <p:nvSpPr>
          <p:cNvPr id="12" name="正方形/長方形 11">
            <a:extLst>
              <a:ext uri="{FF2B5EF4-FFF2-40B4-BE49-F238E27FC236}">
                <a16:creationId xmlns:a16="http://schemas.microsoft.com/office/drawing/2014/main" id="{1AC60D08-33B8-4654-9965-4D89B1103CEA}"/>
              </a:ext>
            </a:extLst>
          </p:cNvPr>
          <p:cNvSpPr/>
          <p:nvPr/>
        </p:nvSpPr>
        <p:spPr>
          <a:xfrm>
            <a:off x="0" y="1395675"/>
            <a:ext cx="4405373" cy="523220"/>
          </a:xfrm>
          <a:prstGeom prst="rect">
            <a:avLst/>
          </a:prstGeom>
        </p:spPr>
        <p:txBody>
          <a:bodyPr wrap="none">
            <a:spAutoFit/>
          </a:bodyPr>
          <a:lstStyle/>
          <a:p>
            <a:r>
              <a:rPr lang="ja-JP" altLang="en-US" sz="2800" dirty="0">
                <a:latin typeface="メイリオ" panose="020B0604030504040204" pitchFamily="50" charset="-128"/>
                <a:ea typeface="メイリオ" panose="020B0604030504040204" pitchFamily="50" charset="-128"/>
              </a:rPr>
              <a:t>「</a:t>
            </a:r>
            <a:r>
              <a:rPr lang="en-US" altLang="ja-JP" sz="2800" dirty="0">
                <a:latin typeface="メイリオ" panose="020B0604030504040204" pitchFamily="50" charset="-128"/>
                <a:ea typeface="メイリオ" panose="020B0604030504040204" pitchFamily="50" charset="-128"/>
              </a:rPr>
              <a:t>GitHub Status</a:t>
            </a:r>
            <a:r>
              <a:rPr lang="ja-JP" altLang="en-US" sz="2800" dirty="0">
                <a:latin typeface="メイリオ" panose="020B0604030504040204" pitchFamily="50" charset="-128"/>
                <a:ea typeface="メイリオ" panose="020B0604030504040204" pitchFamily="50" charset="-128"/>
              </a:rPr>
              <a:t>」の利用</a:t>
            </a:r>
          </a:p>
        </p:txBody>
      </p:sp>
      <p:pic>
        <p:nvPicPr>
          <p:cNvPr id="2" name="図 1"/>
          <p:cNvPicPr>
            <a:picLocks noChangeAspect="1"/>
          </p:cNvPicPr>
          <p:nvPr/>
        </p:nvPicPr>
        <p:blipFill rotWithShape="1">
          <a:blip r:embed="rId3">
            <a:extLst>
              <a:ext uri="{28A0092B-C50C-407E-A947-70E740481C1C}">
                <a14:useLocalDpi xmlns:a14="http://schemas.microsoft.com/office/drawing/2010/main" val="0"/>
              </a:ext>
            </a:extLst>
          </a:blip>
          <a:srcRect t="42649" r="46505"/>
          <a:stretch/>
        </p:blipFill>
        <p:spPr>
          <a:xfrm>
            <a:off x="328230" y="1789264"/>
            <a:ext cx="4939122" cy="3047961"/>
          </a:xfrm>
          <a:prstGeom prst="rect">
            <a:avLst/>
          </a:prstGeom>
        </p:spPr>
      </p:pic>
      <p:sp>
        <p:nvSpPr>
          <p:cNvPr id="3" name="右矢印 2"/>
          <p:cNvSpPr/>
          <p:nvPr/>
        </p:nvSpPr>
        <p:spPr>
          <a:xfrm>
            <a:off x="5267352" y="3141066"/>
            <a:ext cx="935336" cy="344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267352" y="4084918"/>
            <a:ext cx="935336" cy="344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1871395-FA67-4EB0-AE4E-320D520ED6BB}"/>
              </a:ext>
            </a:extLst>
          </p:cNvPr>
          <p:cNvSpPr txBox="1"/>
          <p:nvPr/>
        </p:nvSpPr>
        <p:spPr>
          <a:xfrm>
            <a:off x="6413347" y="3082411"/>
            <a:ext cx="2318546" cy="461665"/>
          </a:xfrm>
          <a:prstGeom prst="rect">
            <a:avLst/>
          </a:prstGeom>
          <a:noFill/>
          <a:effectLst/>
        </p:spPr>
        <p:txBody>
          <a:bodyPr wrap="square" rtlCol="0">
            <a:spAutoFit/>
          </a:bodyPr>
          <a:lstStyle/>
          <a:p>
            <a:pPr defTabSz="914400"/>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復旧アナウンス</a:t>
            </a:r>
          </a:p>
        </p:txBody>
      </p:sp>
      <p:sp>
        <p:nvSpPr>
          <p:cNvPr id="16" name="テキスト ボックス 15">
            <a:extLst>
              <a:ext uri="{FF2B5EF4-FFF2-40B4-BE49-F238E27FC236}">
                <a16:creationId xmlns:a16="http://schemas.microsoft.com/office/drawing/2014/main" id="{61871395-FA67-4EB0-AE4E-320D520ED6BB}"/>
              </a:ext>
            </a:extLst>
          </p:cNvPr>
          <p:cNvSpPr txBox="1"/>
          <p:nvPr/>
        </p:nvSpPr>
        <p:spPr>
          <a:xfrm>
            <a:off x="6413347" y="4084918"/>
            <a:ext cx="2424069" cy="461665"/>
          </a:xfrm>
          <a:prstGeom prst="rect">
            <a:avLst/>
          </a:prstGeom>
          <a:noFill/>
          <a:effectLst/>
        </p:spPr>
        <p:txBody>
          <a:bodyPr wrap="square" rtlCol="0">
            <a:spAutoFit/>
          </a:bodyPr>
          <a:lstStyle/>
          <a:p>
            <a:pPr defTabSz="914400"/>
            <a:r>
              <a:rPr kumimoji="1" lang="ja-JP" altLang="en-US" sz="2400" dirty="0">
                <a:solidFill>
                  <a:prstClr val="black"/>
                </a:solidFill>
                <a:effectLst>
                  <a:glow rad="1905000">
                    <a:prstClr val="white">
                      <a:alpha val="20000"/>
                    </a:prstClr>
                  </a:glow>
                </a:effectLst>
                <a:latin typeface="メイリオ" pitchFamily="50" charset="-128"/>
                <a:ea typeface="メイリオ" pitchFamily="50" charset="-128"/>
                <a:cs typeface="メイリオ" pitchFamily="50" charset="-128"/>
              </a:rPr>
              <a:t>停止アナウンス</a:t>
            </a:r>
          </a:p>
        </p:txBody>
      </p:sp>
    </p:spTree>
    <p:extLst>
      <p:ext uri="{BB962C8B-B14F-4D97-AF65-F5344CB8AC3E}">
        <p14:creationId xmlns:p14="http://schemas.microsoft.com/office/powerpoint/2010/main" val="7102870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TotalTime>
  <Words>1815</Words>
  <Application>Microsoft Office PowerPoint</Application>
  <PresentationFormat>画面に合わせる (4:3)</PresentationFormat>
  <Paragraphs>218</Paragraphs>
  <Slides>18</Slides>
  <Notes>16</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HG丸ｺﾞｼｯｸM-PRO</vt:lpstr>
      <vt:lpstr>ＭＳ Ｐゴシック</vt:lpstr>
      <vt:lpstr>メイリオ</vt:lpstr>
      <vt:lpstr>游ゴシック</vt:lpstr>
      <vt:lpstr>游ゴシック Light</vt:lpstr>
      <vt:lpstr>Arial</vt:lpstr>
      <vt:lpstr>Calibri</vt:lpstr>
      <vt:lpstr>Calibri Light</vt:lpstr>
      <vt:lpstr>Wingdings</vt:lpstr>
      <vt:lpstr>Office テーマ</vt:lpstr>
      <vt:lpstr>Twitter発言の分析によるWebサービス障害の影響調査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Twitter発言の分析によるWebサービス障害の影響調査</dc:title>
  <dc:creator>岩瀬翔</dc:creator>
  <cp:lastModifiedBy>岩瀬翔</cp:lastModifiedBy>
  <cp:revision>44</cp:revision>
  <dcterms:created xsi:type="dcterms:W3CDTF">2018-02-01T02:49:51Z</dcterms:created>
  <dcterms:modified xsi:type="dcterms:W3CDTF">2018-02-08T00:28:11Z</dcterms:modified>
</cp:coreProperties>
</file>