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30" d="100"/>
          <a:sy n="130" d="100"/>
        </p:scale>
        <p:origin x="2724" y="-232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BA37-E345-4782-84BA-8FCF7DC02401}" type="datetimeFigureOut">
              <a:rPr kumimoji="1" lang="ja-JP" altLang="en-US" smtClean="0"/>
              <a:t>2016/10/11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B5C4-DAA9-43DC-8159-C5981EBA1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9547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BA37-E345-4782-84BA-8FCF7DC02401}" type="datetimeFigureOut">
              <a:rPr kumimoji="1" lang="ja-JP" altLang="en-US" smtClean="0"/>
              <a:t>2016/10/11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B5C4-DAA9-43DC-8159-C5981EBA1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364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BA37-E345-4782-84BA-8FCF7DC02401}" type="datetimeFigureOut">
              <a:rPr kumimoji="1" lang="ja-JP" altLang="en-US" smtClean="0"/>
              <a:t>2016/10/11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B5C4-DAA9-43DC-8159-C5981EBA1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368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BA37-E345-4782-84BA-8FCF7DC02401}" type="datetimeFigureOut">
              <a:rPr kumimoji="1" lang="ja-JP" altLang="en-US" smtClean="0"/>
              <a:t>2016/10/11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B5C4-DAA9-43DC-8159-C5981EBA1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426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BA37-E345-4782-84BA-8FCF7DC02401}" type="datetimeFigureOut">
              <a:rPr kumimoji="1" lang="ja-JP" altLang="en-US" smtClean="0"/>
              <a:t>2016/10/11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B5C4-DAA9-43DC-8159-C5981EBA1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6973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BA37-E345-4782-84BA-8FCF7DC02401}" type="datetimeFigureOut">
              <a:rPr kumimoji="1" lang="ja-JP" altLang="en-US" smtClean="0"/>
              <a:t>2016/10/11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B5C4-DAA9-43DC-8159-C5981EBA1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4898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BA37-E345-4782-84BA-8FCF7DC02401}" type="datetimeFigureOut">
              <a:rPr kumimoji="1" lang="ja-JP" altLang="en-US" smtClean="0"/>
              <a:t>2016/10/11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B5C4-DAA9-43DC-8159-C5981EBA1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3691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BA37-E345-4782-84BA-8FCF7DC02401}" type="datetimeFigureOut">
              <a:rPr kumimoji="1" lang="ja-JP" altLang="en-US" smtClean="0"/>
              <a:t>2016/10/11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B5C4-DAA9-43DC-8159-C5981EBA1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8536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BA37-E345-4782-84BA-8FCF7DC02401}" type="datetimeFigureOut">
              <a:rPr kumimoji="1" lang="ja-JP" altLang="en-US" smtClean="0"/>
              <a:t>2016/10/11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B5C4-DAA9-43DC-8159-C5981EBA1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066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BA37-E345-4782-84BA-8FCF7DC02401}" type="datetimeFigureOut">
              <a:rPr kumimoji="1" lang="ja-JP" altLang="en-US" smtClean="0"/>
              <a:t>2016/10/11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B5C4-DAA9-43DC-8159-C5981EBA1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2957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BA37-E345-4782-84BA-8FCF7DC02401}" type="datetimeFigureOut">
              <a:rPr kumimoji="1" lang="ja-JP" altLang="en-US" smtClean="0"/>
              <a:t>2016/10/11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B5C4-DAA9-43DC-8159-C5981EBA1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3953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7BA37-E345-4782-84BA-8FCF7DC02401}" type="datetimeFigureOut">
              <a:rPr kumimoji="1" lang="ja-JP" altLang="en-US" smtClean="0"/>
              <a:t>2016/10/11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7B5C4-DAA9-43DC-8159-C5981EBA1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2542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角丸四角形吹き出し 23"/>
          <p:cNvSpPr/>
          <p:nvPr/>
        </p:nvSpPr>
        <p:spPr>
          <a:xfrm>
            <a:off x="308715" y="4667246"/>
            <a:ext cx="1535596" cy="778927"/>
          </a:xfrm>
          <a:prstGeom prst="wedgeRoundRectCallout">
            <a:avLst>
              <a:gd name="adj1" fmla="val 58465"/>
              <a:gd name="adj2" fmla="val -59401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汎用的能力の育成には、グループワークなどが有効！</a:t>
            </a:r>
            <a:endParaRPr lang="ja-JP" altLang="en-US" sz="1200" dirty="0"/>
          </a:p>
        </p:txBody>
      </p:sp>
      <p:sp>
        <p:nvSpPr>
          <p:cNvPr id="33" name="爆発 1 32"/>
          <p:cNvSpPr/>
          <p:nvPr/>
        </p:nvSpPr>
        <p:spPr>
          <a:xfrm>
            <a:off x="383046" y="2193268"/>
            <a:ext cx="1642561" cy="504056"/>
          </a:xfrm>
          <a:prstGeom prst="irregularSeal1">
            <a:avLst/>
          </a:prstGeom>
          <a:noFill/>
          <a:ln w="31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47136" y="200604"/>
            <a:ext cx="619268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700" dirty="0"/>
              <a:t>データ分析教育へのアクティブラーニング手法の導入提案と実践</a:t>
            </a:r>
            <a:endParaRPr kumimoji="1" lang="ja-JP" altLang="en-US" sz="17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14220" y="542075"/>
            <a:ext cx="511256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700" dirty="0" smtClean="0"/>
              <a:t>PM</a:t>
            </a:r>
            <a:r>
              <a:rPr kumimoji="1" lang="ja-JP" altLang="en-US" sz="1700" dirty="0" smtClean="0"/>
              <a:t>コース　矢吹研究室　</a:t>
            </a:r>
            <a:r>
              <a:rPr kumimoji="1" lang="en-US" altLang="ja-JP" sz="1700" dirty="0" smtClean="0"/>
              <a:t>1342015</a:t>
            </a:r>
            <a:r>
              <a:rPr kumimoji="1" lang="ja-JP" altLang="en-US" sz="1700" dirty="0" smtClean="0"/>
              <a:t>　</a:t>
            </a:r>
            <a:r>
              <a:rPr lang="ja-JP" altLang="en-US" sz="1700" dirty="0" smtClean="0"/>
              <a:t>板倉</a:t>
            </a:r>
            <a:r>
              <a:rPr lang="ja-JP" altLang="en-US" sz="1700" dirty="0"/>
              <a:t>啓太</a:t>
            </a:r>
            <a:endParaRPr kumimoji="1" lang="ja-JP" altLang="en-US" sz="1700" dirty="0"/>
          </a:p>
        </p:txBody>
      </p:sp>
      <p:sp>
        <p:nvSpPr>
          <p:cNvPr id="6" name="正方形/長方形 5"/>
          <p:cNvSpPr/>
          <p:nvPr/>
        </p:nvSpPr>
        <p:spPr>
          <a:xfrm>
            <a:off x="260647" y="1043608"/>
            <a:ext cx="6229163" cy="17265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60648" y="2867025"/>
            <a:ext cx="6229163" cy="12009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61475" y="4194817"/>
            <a:ext cx="6228336" cy="149374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250740" y="5785929"/>
            <a:ext cx="3087361" cy="162874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349322" y="1129392"/>
            <a:ext cx="1296145" cy="360040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研究背景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351396" y="2976966"/>
            <a:ext cx="1379084" cy="307280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研究目的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347123" y="4267508"/>
            <a:ext cx="1396596" cy="304492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研究方法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45" name="グループ化 44"/>
          <p:cNvGrpSpPr/>
          <p:nvPr/>
        </p:nvGrpSpPr>
        <p:grpSpPr>
          <a:xfrm>
            <a:off x="347123" y="5781797"/>
            <a:ext cx="6142688" cy="3254698"/>
            <a:chOff x="337671" y="4354932"/>
            <a:chExt cx="6142688" cy="2161285"/>
          </a:xfrm>
        </p:grpSpPr>
        <p:sp>
          <p:nvSpPr>
            <p:cNvPr id="10" name="正方形/長方形 9"/>
            <p:cNvSpPr/>
            <p:nvPr/>
          </p:nvSpPr>
          <p:spPr>
            <a:xfrm>
              <a:off x="3447129" y="4354932"/>
              <a:ext cx="3033230" cy="2161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角丸四角形 16"/>
            <p:cNvSpPr/>
            <p:nvPr/>
          </p:nvSpPr>
          <p:spPr>
            <a:xfrm>
              <a:off x="337671" y="5580792"/>
              <a:ext cx="1224136" cy="252028"/>
            </a:xfrm>
            <a:prstGeom prst="roundRect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進捗状況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角丸四角形 17"/>
          <p:cNvSpPr/>
          <p:nvPr/>
        </p:nvSpPr>
        <p:spPr>
          <a:xfrm>
            <a:off x="3548373" y="5874493"/>
            <a:ext cx="1379084" cy="298698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今後の計画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04663" y="3369785"/>
            <a:ext cx="594112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本研究で</a:t>
            </a:r>
            <a:r>
              <a:rPr lang="ja-JP" altLang="en-US" sz="1200" dirty="0"/>
              <a:t>は，学習者自身を被験者とする</a:t>
            </a:r>
            <a:r>
              <a:rPr lang="ja-JP" altLang="en-US" sz="1200" dirty="0" smtClean="0"/>
              <a:t>．アクティブ</a:t>
            </a:r>
            <a:r>
              <a:rPr lang="ja-JP" altLang="en-US" sz="1200" dirty="0"/>
              <a:t>・ラーニングをデータマイニング教育に</a:t>
            </a:r>
            <a:r>
              <a:rPr lang="ja-JP" altLang="en-US" sz="1200" dirty="0" smtClean="0"/>
              <a:t>取り入れ，学習者の能動的な学習への参加を</a:t>
            </a:r>
            <a:r>
              <a:rPr lang="ja-JP" altLang="en-US" sz="1200" dirty="0" smtClean="0"/>
              <a:t>取り入れた汎用的能力</a:t>
            </a:r>
            <a:r>
              <a:rPr lang="ja-JP" altLang="en-US" sz="1200" dirty="0" smtClean="0"/>
              <a:t>の育成を図る．最終的には今回の実践結果をフィードバックし，今後の教育に役立ててもら</a:t>
            </a:r>
            <a:r>
              <a:rPr lang="ja-JP" altLang="en-US" sz="1200" dirty="0"/>
              <a:t>う</a:t>
            </a:r>
            <a:r>
              <a:rPr lang="ja-JP" altLang="en-US" sz="1200" dirty="0" smtClean="0"/>
              <a:t>こと</a:t>
            </a:r>
            <a:r>
              <a:rPr lang="ja-JP" altLang="en-US" sz="1200" dirty="0" smtClean="0"/>
              <a:t>を目指す</a:t>
            </a:r>
            <a:r>
              <a:rPr lang="ja-JP" altLang="en-US" sz="1200" dirty="0" smtClean="0"/>
              <a:t>．</a:t>
            </a:r>
            <a:endParaRPr kumimoji="1" lang="ja-JP" altLang="en-US" sz="1200" dirty="0"/>
          </a:p>
        </p:txBody>
      </p:sp>
      <p:sp>
        <p:nvSpPr>
          <p:cNvPr id="9" name="正方形/長方形 8"/>
          <p:cNvSpPr/>
          <p:nvPr/>
        </p:nvSpPr>
        <p:spPr>
          <a:xfrm>
            <a:off x="257494" y="7538501"/>
            <a:ext cx="3073851" cy="149799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83046" y="8113949"/>
            <a:ext cx="2737807" cy="830997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現在，データマイニング入門の</a:t>
            </a:r>
            <a:r>
              <a:rPr lang="ja-JP" altLang="en-US" sz="1200" dirty="0" smtClean="0"/>
              <a:t>指導教員</a:t>
            </a:r>
            <a:r>
              <a:rPr lang="ja-JP" altLang="en-US" sz="1200" dirty="0"/>
              <a:t>である</a:t>
            </a:r>
            <a:r>
              <a:rPr lang="ja-JP" altLang="en-US" sz="1200" dirty="0" smtClean="0"/>
              <a:t>矢吹太朗准</a:t>
            </a:r>
            <a:r>
              <a:rPr lang="ja-JP" altLang="en-US" sz="1200" dirty="0"/>
              <a:t>教授にアクティブ・ラーニング手法の</a:t>
            </a:r>
            <a:r>
              <a:rPr lang="ja-JP" altLang="en-US" sz="1200" dirty="0" smtClean="0"/>
              <a:t>導入の</a:t>
            </a:r>
            <a:r>
              <a:rPr lang="ja-JP" altLang="en-US" sz="1200" dirty="0"/>
              <a:t>提案をし，手法と実践日ついて調整している．</a:t>
            </a:r>
          </a:p>
        </p:txBody>
      </p:sp>
      <p:sp>
        <p:nvSpPr>
          <p:cNvPr id="53" name="角丸四角形 52"/>
          <p:cNvSpPr/>
          <p:nvPr/>
        </p:nvSpPr>
        <p:spPr>
          <a:xfrm>
            <a:off x="347123" y="5869256"/>
            <a:ext cx="1920800" cy="360040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成果物のイメージ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5" name="表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716556"/>
              </p:ext>
            </p:extLst>
          </p:nvPr>
        </p:nvGraphicFramePr>
        <p:xfrm>
          <a:off x="3608293" y="6283379"/>
          <a:ext cx="2728488" cy="2613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811"/>
                <a:gridCol w="1971677"/>
              </a:tblGrid>
              <a:tr h="245623"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</a:rPr>
                        <a:t>日程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alpha val="50000"/>
                            <a:lumMod val="10000"/>
                            <a:lumOff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</a:rPr>
                        <a:t>内容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alpha val="50000"/>
                            <a:lumMod val="10000"/>
                            <a:lumOff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409372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10/24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alpha val="50000"/>
                            <a:lumMod val="10000"/>
                            <a:lumOff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受講者を各グループ</a:t>
                      </a:r>
                      <a:r>
                        <a:rPr kumimoji="1" lang="en-US" altLang="ja-JP" sz="1200" dirty="0" smtClean="0"/>
                        <a:t>4</a:t>
                      </a:r>
                      <a:r>
                        <a:rPr kumimoji="1" lang="ja-JP" altLang="en-US" sz="1200" dirty="0" err="1" smtClean="0"/>
                        <a:t>，</a:t>
                      </a:r>
                      <a:r>
                        <a:rPr kumimoji="1" lang="en-US" altLang="ja-JP" sz="1200" dirty="0" smtClean="0"/>
                        <a:t>5</a:t>
                      </a:r>
                      <a:r>
                        <a:rPr kumimoji="1" lang="ja-JP" altLang="en-US" sz="1200" dirty="0" smtClean="0"/>
                        <a:t>人に分ける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alpha val="50000"/>
                            <a:lumMod val="10000"/>
                            <a:lumOff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409372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10/31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alpha val="50000"/>
                            <a:lumMod val="10000"/>
                            <a:lumOff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各グループで勉学に関する質問を</a:t>
                      </a:r>
                      <a:r>
                        <a:rPr kumimoji="1" lang="en-US" altLang="ja-JP" sz="1200" dirty="0" smtClean="0"/>
                        <a:t>3</a:t>
                      </a:r>
                      <a:r>
                        <a:rPr kumimoji="1" lang="ja-JP" altLang="en-US" sz="1200" dirty="0" smtClean="0"/>
                        <a:t>つ決める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alpha val="50000"/>
                            <a:lumMod val="10000"/>
                            <a:lumOff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409372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11/7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alpha val="50000"/>
                            <a:lumMod val="10000"/>
                            <a:lumOff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Google</a:t>
                      </a:r>
                      <a:r>
                        <a:rPr kumimoji="1" lang="ja-JP" altLang="en-US" sz="1200" dirty="0" smtClean="0"/>
                        <a:t>フォームでアンケートの設計と実施をする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alpha val="50000"/>
                            <a:lumMod val="10000"/>
                            <a:lumOff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409372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12/12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alpha val="50000"/>
                            <a:lumMod val="10000"/>
                            <a:lumOff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受講者は質問結果をマイニングし発表する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alpha val="50000"/>
                            <a:lumMod val="10000"/>
                            <a:lumOff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509965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12/12</a:t>
                      </a:r>
                    </a:p>
                    <a:p>
                      <a:r>
                        <a:rPr kumimoji="1" lang="ja-JP" altLang="en-US" sz="1200" dirty="0" smtClean="0"/>
                        <a:t>以降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alpha val="50000"/>
                            <a:lumMod val="10000"/>
                            <a:lumOff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結果を</a:t>
                      </a:r>
                      <a:r>
                        <a:rPr kumimoji="1" lang="ja-JP" altLang="en-US" sz="1200" smtClean="0"/>
                        <a:t>まとめ，引き続き論文</a:t>
                      </a:r>
                      <a:r>
                        <a:rPr kumimoji="1" lang="ja-JP" altLang="en-US" sz="1200" dirty="0" smtClean="0"/>
                        <a:t>を執筆する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alpha val="50000"/>
                            <a:lumMod val="10000"/>
                            <a:lumOff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28" name="テキスト ボックス 27"/>
          <p:cNvSpPr txBox="1"/>
          <p:nvPr/>
        </p:nvSpPr>
        <p:spPr>
          <a:xfrm>
            <a:off x="2523221" y="1067553"/>
            <a:ext cx="3382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 smtClean="0"/>
              <a:t>アクティブ・ラーニングとは能動的な学習法の総称</a:t>
            </a:r>
            <a:endParaRPr kumimoji="1" lang="ja-JP" altLang="en-US" sz="1200" b="1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92659" y="1567962"/>
            <a:ext cx="1351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/>
              <a:t>時代の流れとともに</a:t>
            </a:r>
            <a:endParaRPr kumimoji="1" lang="en-US" altLang="ja-JP" sz="1100" dirty="0" smtClean="0"/>
          </a:p>
          <a:p>
            <a:r>
              <a:rPr kumimoji="1" lang="ja-JP" altLang="en-US" sz="1100" dirty="0" smtClean="0"/>
              <a:t>教育改革が進む</a:t>
            </a:r>
            <a:endParaRPr kumimoji="1" lang="ja-JP" altLang="en-US" sz="1100" dirty="0"/>
          </a:p>
        </p:txBody>
      </p:sp>
      <p:cxnSp>
        <p:nvCxnSpPr>
          <p:cNvPr id="31" name="直線矢印コネクタ 30"/>
          <p:cNvCxnSpPr/>
          <p:nvPr/>
        </p:nvCxnSpPr>
        <p:spPr>
          <a:xfrm>
            <a:off x="1168485" y="2004760"/>
            <a:ext cx="0" cy="237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217635" y="2320842"/>
            <a:ext cx="18934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b="1" dirty="0" smtClean="0"/>
              <a:t>アクティブ・ラーニングが注目</a:t>
            </a:r>
            <a:endParaRPr kumimoji="1" lang="ja-JP" altLang="en-US" sz="1100" b="1" dirty="0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136" y="4246914"/>
            <a:ext cx="2106687" cy="1394852"/>
          </a:xfrm>
          <a:prstGeom prst="rect">
            <a:avLst/>
          </a:prstGeom>
        </p:spPr>
      </p:pic>
      <p:sp>
        <p:nvSpPr>
          <p:cNvPr id="63" name="テキスト ボックス 62"/>
          <p:cNvSpPr txBox="1"/>
          <p:nvPr/>
        </p:nvSpPr>
        <p:spPr>
          <a:xfrm>
            <a:off x="2109669" y="4236358"/>
            <a:ext cx="20223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 smtClean="0"/>
              <a:t>能動的な学習を促すために，</a:t>
            </a:r>
            <a:endParaRPr lang="en-US" altLang="ja-JP" sz="1050" dirty="0" smtClean="0"/>
          </a:p>
          <a:p>
            <a:r>
              <a:rPr lang="ja-JP" altLang="en-US" sz="1050" dirty="0" smtClean="0"/>
              <a:t>グループ分けを実施する．</a:t>
            </a:r>
            <a:endParaRPr kumimoji="1" lang="ja-JP" altLang="en-US" sz="1050" dirty="0"/>
          </a:p>
        </p:txBody>
      </p:sp>
      <p:cxnSp>
        <p:nvCxnSpPr>
          <p:cNvPr id="70" name="直線矢印コネクタ 69"/>
          <p:cNvCxnSpPr/>
          <p:nvPr/>
        </p:nvCxnSpPr>
        <p:spPr>
          <a:xfrm flipH="1">
            <a:off x="3016238" y="5129561"/>
            <a:ext cx="1" cy="113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/>
          <p:cNvSpPr txBox="1"/>
          <p:nvPr/>
        </p:nvSpPr>
        <p:spPr>
          <a:xfrm>
            <a:off x="1857484" y="5235888"/>
            <a:ext cx="24756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 smtClean="0"/>
              <a:t>解析</a:t>
            </a:r>
            <a:r>
              <a:rPr lang="ja-JP" altLang="en-US" sz="1050" dirty="0"/>
              <a:t>結果</a:t>
            </a:r>
            <a:r>
              <a:rPr lang="ja-JP" altLang="en-US" sz="1050" dirty="0" smtClean="0"/>
              <a:t>に相関があったか？</a:t>
            </a:r>
            <a:r>
              <a:rPr kumimoji="1" lang="ja-JP" altLang="en-US" sz="1050" dirty="0" smtClean="0"/>
              <a:t>解析手法をしっかり使用できているかを確認する．</a:t>
            </a:r>
            <a:endParaRPr kumimoji="1" lang="ja-JP" altLang="en-US" sz="1050" dirty="0"/>
          </a:p>
        </p:txBody>
      </p:sp>
      <p:pic>
        <p:nvPicPr>
          <p:cNvPr id="127" name="図 1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777" y="1325413"/>
            <a:ext cx="4146015" cy="1401033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332656" y="6296940"/>
            <a:ext cx="29474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 smtClean="0"/>
              <a:t>必要</a:t>
            </a:r>
            <a:r>
              <a:rPr lang="ja-JP" altLang="en-US" sz="1100" dirty="0"/>
              <a:t>な情報を抽出</a:t>
            </a:r>
            <a:r>
              <a:rPr lang="ja-JP" altLang="en-US" sz="1100" dirty="0" smtClean="0"/>
              <a:t>し，分析する能力</a:t>
            </a:r>
            <a:endParaRPr lang="en-US" altLang="ja-JP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 smtClean="0"/>
              <a:t>規則</a:t>
            </a:r>
            <a:r>
              <a:rPr lang="ja-JP" altLang="en-US" sz="1100" dirty="0"/>
              <a:t>，</a:t>
            </a:r>
            <a:r>
              <a:rPr lang="ja-JP" altLang="en-US" sz="1100" dirty="0" smtClean="0"/>
              <a:t>定義，条件</a:t>
            </a:r>
            <a:r>
              <a:rPr lang="ja-JP" altLang="en-US" sz="1100" dirty="0"/>
              <a:t>等を理解</a:t>
            </a:r>
            <a:r>
              <a:rPr lang="ja-JP" altLang="en-US" sz="1100" dirty="0" smtClean="0"/>
              <a:t>し適用する能力</a:t>
            </a:r>
            <a:endParaRPr lang="en-US" altLang="ja-JP" sz="1100" dirty="0" smtClean="0"/>
          </a:p>
        </p:txBody>
      </p:sp>
      <p:cxnSp>
        <p:nvCxnSpPr>
          <p:cNvPr id="41" name="直線矢印コネクタ 40"/>
          <p:cNvCxnSpPr/>
          <p:nvPr/>
        </p:nvCxnSpPr>
        <p:spPr>
          <a:xfrm flipH="1">
            <a:off x="3022539" y="4635097"/>
            <a:ext cx="1" cy="113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1844312" y="4756052"/>
            <a:ext cx="25663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各グループで設計した質問を</a:t>
            </a:r>
            <a:r>
              <a:rPr kumimoji="1" lang="en-US" altLang="ja-JP" sz="1050" dirty="0" smtClean="0"/>
              <a:t>Google</a:t>
            </a:r>
            <a:r>
              <a:rPr kumimoji="1" lang="ja-JP" altLang="en-US" sz="1050" dirty="0" smtClean="0"/>
              <a:t>フォームにまとめ，受講者に回答してもらう．</a:t>
            </a:r>
            <a:endParaRPr kumimoji="1" lang="ja-JP" altLang="en-US" sz="105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08715" y="6792165"/>
            <a:ext cx="315342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/>
              <a:t>例：相関がみられる＝解析手法を理解している．</a:t>
            </a:r>
            <a:endParaRPr kumimoji="1" lang="en-US" altLang="ja-JP" sz="1100" dirty="0" smtClean="0"/>
          </a:p>
          <a:p>
            <a:r>
              <a:rPr kumimoji="1" lang="ja-JP" altLang="en-US" sz="1100" dirty="0" smtClean="0"/>
              <a:t>また，必要なデータ収集法の設計を考えることが</a:t>
            </a:r>
            <a:endParaRPr kumimoji="1" lang="en-US" altLang="ja-JP" sz="1100" dirty="0" smtClean="0"/>
          </a:p>
          <a:p>
            <a:r>
              <a:rPr kumimoji="1" lang="ja-JP" altLang="en-US" sz="1100" dirty="0" smtClean="0"/>
              <a:t>できている．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8100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311</Words>
  <Application>Microsoft Office PowerPoint</Application>
  <PresentationFormat>画面に合わせる (4:3)</PresentationFormat>
  <Paragraphs>37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Calibri</vt:lpstr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itakura</dc:creator>
  <cp:lastModifiedBy>itakura</cp:lastModifiedBy>
  <cp:revision>48</cp:revision>
  <dcterms:created xsi:type="dcterms:W3CDTF">2015-10-05T13:54:22Z</dcterms:created>
  <dcterms:modified xsi:type="dcterms:W3CDTF">2016-10-11T15:19:30Z</dcterms:modified>
</cp:coreProperties>
</file>