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6DB"/>
    <a:srgbClr val="001812"/>
    <a:srgbClr val="FFFFFF"/>
    <a:srgbClr val="001570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925" autoAdjust="0"/>
    <p:restoredTop sz="96429" autoAdjust="0"/>
  </p:normalViewPr>
  <p:slideViewPr>
    <p:cSldViewPr>
      <p:cViewPr varScale="1">
        <p:scale>
          <a:sx n="27" d="100"/>
          <a:sy n="27" d="100"/>
        </p:scale>
        <p:origin x="3822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0" y="16951802"/>
            <a:ext cx="21437938" cy="528755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942" y="17453512"/>
            <a:ext cx="20876805" cy="44033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9" name="正方形/長方形 98"/>
          <p:cNvSpPr/>
          <p:nvPr/>
        </p:nvSpPr>
        <p:spPr>
          <a:xfrm>
            <a:off x="0" y="12441652"/>
            <a:ext cx="21437938" cy="4997347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718345" y="12715805"/>
            <a:ext cx="10297144" cy="4396049"/>
          </a:xfrm>
          <a:prstGeom prst="rect">
            <a:avLst/>
          </a:prstGeom>
          <a:solidFill>
            <a:schemeClr val="bg1"/>
          </a:solidFill>
          <a:ln w="76200">
            <a:solidFill>
              <a:srgbClr val="0FD6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6E0"/>
              </a:clrFrom>
              <a:clrTo>
                <a:srgbClr val="FFF6E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9703" y="12748766"/>
            <a:ext cx="10297144" cy="43524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35" y="12762362"/>
            <a:ext cx="10142119" cy="43440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テキスト ボックス 115"/>
          <p:cNvSpPr txBox="1"/>
          <p:nvPr/>
        </p:nvSpPr>
        <p:spPr>
          <a:xfrm>
            <a:off x="322574" y="17896203"/>
            <a:ext cx="924767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7200" dirty="0" smtClean="0">
              <a:solidFill>
                <a:srgbClr val="0FD6DB"/>
              </a:solidFill>
            </a:endParaRPr>
          </a:p>
          <a:p>
            <a:r>
              <a:rPr lang="ja-JP" altLang="en-US" sz="4400" dirty="0" smtClean="0"/>
              <a:t>手書きの数字</a:t>
            </a:r>
            <a:r>
              <a:rPr lang="en-US" altLang="ja-JP" sz="4400" dirty="0"/>
              <a:t>(</a:t>
            </a:r>
            <a:r>
              <a:rPr lang="en-US" altLang="ja-JP" sz="4400" dirty="0" smtClean="0"/>
              <a:t>0~9)</a:t>
            </a:r>
            <a:r>
              <a:rPr lang="ja-JP" altLang="en-US" sz="4400" dirty="0" smtClean="0"/>
              <a:t>の画像が大量に入ったデータセット，</a:t>
            </a:r>
            <a:r>
              <a:rPr lang="en-US" altLang="ja-JP" sz="5400" dirty="0" smtClean="0"/>
              <a:t>MNIST</a:t>
            </a:r>
            <a:r>
              <a:rPr lang="ja-JP" altLang="en-US" sz="4400" dirty="0" smtClean="0"/>
              <a:t>を</a:t>
            </a:r>
            <a:endParaRPr lang="en-US" altLang="ja-JP" sz="4400" dirty="0" smtClean="0"/>
          </a:p>
          <a:p>
            <a:r>
              <a:rPr lang="ja-JP" altLang="en-US" sz="6000" u="sng" dirty="0" smtClean="0">
                <a:solidFill>
                  <a:schemeClr val="bg2">
                    <a:lumMod val="10000"/>
                  </a:schemeClr>
                </a:solidFill>
              </a:rPr>
              <a:t>サンプルとして</a:t>
            </a:r>
            <a:r>
              <a:rPr lang="ja-JP" altLang="en-US" sz="6000" u="sng" dirty="0">
                <a:solidFill>
                  <a:schemeClr val="bg2">
                    <a:lumMod val="10000"/>
                  </a:schemeClr>
                </a:solidFill>
              </a:rPr>
              <a:t>解析</a:t>
            </a:r>
            <a:r>
              <a:rPr lang="ja-JP" altLang="en-US" sz="6000" u="sng" dirty="0" smtClean="0">
                <a:solidFill>
                  <a:schemeClr val="bg2">
                    <a:lumMod val="10000"/>
                  </a:schemeClr>
                </a:solidFill>
              </a:rPr>
              <a:t>してみる</a:t>
            </a:r>
            <a:endParaRPr kumimoji="1" lang="en-US" altLang="ja-JP" sz="60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515851" y="11111705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728" y="10153119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698034" y="8709144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266958" y="8806593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689767" y="11486848"/>
            <a:ext cx="548250" cy="596921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642324" y="10120436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98438" y="9022037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4816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39848" y="420156"/>
            <a:ext cx="215303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8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ディープラーニングによる </a:t>
            </a:r>
            <a:endParaRPr lang="en-US" altLang="ja-JP" sz="8000" b="1" dirty="0" smtClean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lvl="1"/>
            <a:r>
              <a:rPr lang="en-US" altLang="ja-JP" sz="8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 </a:t>
            </a:r>
            <a:r>
              <a:rPr lang="ja-JP" altLang="en-US" sz="8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</a:p>
          <a:p>
            <a:endParaRPr kumimoji="1" lang="ja-JP" altLang="en-US" sz="6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0312" y="3098402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01689" y="1248915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0" y="4858101"/>
            <a:ext cx="21386800" cy="130991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248" y="6477086"/>
            <a:ext cx="2255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6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</a:t>
            </a:r>
            <a:endParaRPr lang="en-US" altLang="ja-JP" sz="60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0248" y="7730891"/>
            <a:ext cx="2045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8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8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8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8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8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8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984" y="4876864"/>
            <a:ext cx="1455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72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72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39" y="9344423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76" y="10463778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238017" y="9109210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83" y="9315201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807608" y="9951244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60" y="9548718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613361" y="10342611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5936943" y="8640491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7923465" y="9909152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605" y="8907504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71701" y="10282299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558897" y="9723674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0653" y="9597514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17633" y="10660732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08220" y="11145167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584775" y="11202328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683836" y="9165114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674007" y="8615473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Yes!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3446719" y="998697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No!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2937930"/>
            <a:ext cx="42249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4870587" y="12926704"/>
            <a:ext cx="422490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14122" y="13965161"/>
            <a:ext cx="10764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5400" dirty="0" smtClean="0"/>
              <a:t>Web</a:t>
            </a:r>
            <a:r>
              <a:rPr kumimoji="1" lang="ja-JP" altLang="en-US" sz="5400" dirty="0" smtClean="0"/>
              <a:t>デザインにも</a:t>
            </a:r>
            <a:r>
              <a:rPr lang="ja-JP" altLang="en-US" sz="5400" dirty="0" smtClean="0"/>
              <a:t>ト</a:t>
            </a:r>
            <a:r>
              <a:rPr kumimoji="1" lang="ja-JP" altLang="en-US" sz="5400" dirty="0" smtClean="0"/>
              <a:t>レンドがある？</a:t>
            </a:r>
            <a:endParaRPr kumimoji="1" lang="en-US" altLang="ja-JP" sz="54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トレンドとは人間の感性によって成り立つも</a:t>
            </a:r>
            <a:r>
              <a:rPr lang="ja-JP" altLang="en-US" sz="4000" dirty="0"/>
              <a:t>の</a:t>
            </a:r>
            <a:endParaRPr kumimoji="1" lang="ja-JP" altLang="en-US" sz="4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05176" y="15607945"/>
            <a:ext cx="11374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u="sng" dirty="0" smtClean="0">
                <a:solidFill>
                  <a:srgbClr val="001570"/>
                </a:solidFill>
              </a:rPr>
              <a:t>→ディープラーニングで検証</a:t>
            </a:r>
            <a:endParaRPr kumimoji="1" lang="ja-JP" altLang="en-US" sz="66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81434" y="13965161"/>
            <a:ext cx="1069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kumimoji="1" lang="en-US" altLang="ja-JP" sz="54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5400" dirty="0" smtClean="0">
                <a:solidFill>
                  <a:srgbClr val="001570"/>
                </a:solidFill>
              </a:rPr>
              <a:t>ページの画面をキャプチャ</a:t>
            </a:r>
            <a:endParaRPr kumimoji="1" lang="en-US" altLang="ja-JP" sz="5400" dirty="0" smtClean="0">
              <a:solidFill>
                <a:srgbClr val="001570"/>
              </a:solidFill>
            </a:endParaRPr>
          </a:p>
          <a:p>
            <a:pPr marL="914400" indent="-914400">
              <a:buFontTx/>
              <a:buAutoNum type="arabicPeriod"/>
            </a:pPr>
            <a:r>
              <a:rPr lang="ja-JP" altLang="en-US" sz="5400" dirty="0">
                <a:solidFill>
                  <a:srgbClr val="001570"/>
                </a:solidFill>
              </a:rPr>
              <a:t>ライブラリ</a:t>
            </a:r>
            <a:r>
              <a:rPr lang="en-US" altLang="ja-JP" sz="5400" dirty="0">
                <a:solidFill>
                  <a:srgbClr val="001570"/>
                </a:solidFill>
              </a:rPr>
              <a:t>”</a:t>
            </a:r>
            <a:r>
              <a:rPr lang="en-US" altLang="ja-JP" sz="7200" dirty="0">
                <a:solidFill>
                  <a:srgbClr val="001570"/>
                </a:solidFill>
              </a:rPr>
              <a:t>Caffe</a:t>
            </a:r>
            <a:r>
              <a:rPr lang="en-US" altLang="ja-JP" sz="5400" dirty="0">
                <a:solidFill>
                  <a:srgbClr val="001570"/>
                </a:solidFill>
              </a:rPr>
              <a:t>”</a:t>
            </a:r>
            <a:r>
              <a:rPr lang="ja-JP" altLang="en-US" sz="5400" dirty="0">
                <a:solidFill>
                  <a:srgbClr val="001570"/>
                </a:solidFill>
              </a:rPr>
              <a:t>で学習</a:t>
            </a:r>
          </a:p>
          <a:p>
            <a:pPr marL="914400" indent="-914400">
              <a:buAutoNum type="arabicPeriod"/>
            </a:pPr>
            <a:r>
              <a:rPr lang="ja-JP" altLang="en-US" sz="5400" dirty="0">
                <a:solidFill>
                  <a:srgbClr val="001570"/>
                </a:solidFill>
              </a:rPr>
              <a:t>別の画像与え，年代を解析</a:t>
            </a:r>
            <a:endParaRPr kumimoji="1" lang="ja-JP" altLang="en-US" sz="5400" dirty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498451" y="8866271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821662" y="11739630"/>
            <a:ext cx="497600" cy="21298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829331" y="11060553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780280" y="11535499"/>
            <a:ext cx="142209" cy="279754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10278" y="17563317"/>
            <a:ext cx="3563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 smtClean="0">
                <a:solidFill>
                  <a:srgbClr val="00157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MNIST</a:t>
            </a:r>
            <a:endParaRPr kumimoji="1" lang="ja-JP" altLang="en-US" sz="8800" dirty="0">
              <a:solidFill>
                <a:srgbClr val="00157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9499588" y="19190209"/>
            <a:ext cx="1911337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037459" y="18729715"/>
            <a:ext cx="77503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99.04</a:t>
            </a:r>
            <a:r>
              <a:rPr lang="en-US" altLang="ja-JP" sz="13800" dirty="0">
                <a:solidFill>
                  <a:srgbClr val="001570"/>
                </a:solidFill>
                <a:latin typeface="Impact" panose="020B0806030902050204" pitchFamily="34" charset="0"/>
              </a:rPr>
              <a:t>%</a:t>
            </a:r>
            <a:endParaRPr kumimoji="1" lang="ja-JP" altLang="en-US" sz="13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31984" y="17849288"/>
            <a:ext cx="3615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rgbClr val="001570"/>
                </a:solidFill>
              </a:rPr>
              <a:t>Caffe</a:t>
            </a:r>
            <a:r>
              <a:rPr lang="ja-JP" altLang="en-US" sz="3600" dirty="0">
                <a:solidFill>
                  <a:srgbClr val="001570"/>
                </a:solidFill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</a:rPr>
              <a:t>正解率</a:t>
            </a:r>
            <a:endParaRPr lang="en-US" altLang="ja-JP" sz="3600" dirty="0">
              <a:solidFill>
                <a:srgbClr val="00157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41323" y="20917206"/>
            <a:ext cx="614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001570"/>
                </a:solidFill>
              </a:rPr>
              <a:t>※</a:t>
            </a:r>
            <a:r>
              <a:rPr lang="ja-JP" altLang="en-US" sz="3200" dirty="0" smtClean="0">
                <a:solidFill>
                  <a:srgbClr val="001570"/>
                </a:solidFill>
              </a:rPr>
              <a:t>学習</a:t>
            </a:r>
            <a:r>
              <a:rPr lang="en-US" altLang="ja-JP" sz="3200" dirty="0" smtClean="0">
                <a:solidFill>
                  <a:srgbClr val="001570"/>
                </a:solidFill>
              </a:rPr>
              <a:t>6000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枚／テスト</a:t>
            </a:r>
            <a:r>
              <a:rPr lang="en-US" altLang="ja-JP" sz="3200" dirty="0" smtClean="0">
                <a:solidFill>
                  <a:srgbClr val="001570"/>
                </a:solidFill>
              </a:rPr>
              <a:t>10000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kumimoji="1" lang="ja-JP" altLang="en-US" sz="3200" dirty="0">
              <a:solidFill>
                <a:srgbClr val="00157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6410445" y="17968081"/>
            <a:ext cx="1195156" cy="3325637"/>
          </a:xfrm>
          <a:prstGeom prst="line">
            <a:avLst/>
          </a:prstGeom>
          <a:ln w="76200">
            <a:solidFill>
              <a:srgbClr val="001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7397999" y="18251915"/>
            <a:ext cx="4054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　　　　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比較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en-US" altLang="ja-JP" sz="4000" dirty="0" err="1" smtClean="0"/>
              <a:t>Tensorflow</a:t>
            </a:r>
            <a:r>
              <a:rPr kumimoji="1" lang="ja-JP" altLang="en-US" sz="2400" dirty="0" smtClean="0"/>
              <a:t>の正解率</a:t>
            </a:r>
            <a:endParaRPr kumimoji="1" lang="ja-JP" altLang="en-US" sz="2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7459078" y="19529748"/>
            <a:ext cx="3601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91.59%</a:t>
            </a:r>
            <a:endParaRPr kumimoji="1" lang="ja-JP" altLang="en-US" sz="8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98" name="二等辺三角形 97"/>
          <p:cNvSpPr/>
          <p:nvPr/>
        </p:nvSpPr>
        <p:spPr>
          <a:xfrm rot="5400000">
            <a:off x="8911750" y="19190210"/>
            <a:ext cx="1911337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/>
          <p:cNvSpPr/>
          <p:nvPr/>
        </p:nvSpPr>
        <p:spPr>
          <a:xfrm>
            <a:off x="808825" y="22977760"/>
            <a:ext cx="6530985" cy="1051260"/>
          </a:xfrm>
          <a:prstGeom prst="flowChartTerminator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  <a:endParaRPr kumimoji="1" lang="ja-JP" altLang="en-US" sz="5400" dirty="0">
              <a:solidFill>
                <a:srgbClr val="FFFFFF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" y="24228368"/>
            <a:ext cx="2291188" cy="188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87" y="24214783"/>
            <a:ext cx="2291188" cy="188343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2" y="26135140"/>
            <a:ext cx="2291188" cy="188343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2" y="24214782"/>
            <a:ext cx="2291188" cy="188343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87" y="26135139"/>
            <a:ext cx="2291188" cy="18834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5" y="26135140"/>
            <a:ext cx="2291188" cy="18834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493262" y="24581205"/>
            <a:ext cx="2359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YouTube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759070" y="24581205"/>
            <a:ext cx="25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endParaRPr kumimoji="1" lang="ja-JP" altLang="en-US" sz="4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30517" y="24465262"/>
            <a:ext cx="203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Yaho</a:t>
            </a:r>
            <a:r>
              <a:rPr lang="en-US" altLang="ja-JP" sz="5400" dirty="0"/>
              <a:t>o</a:t>
            </a:r>
            <a:endParaRPr kumimoji="1" lang="ja-JP" altLang="en-US" sz="5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67629" y="26499062"/>
            <a:ext cx="203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Amazon</a:t>
            </a:r>
            <a:endParaRPr kumimoji="1" lang="ja-JP" altLang="en-US" sz="4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864801" y="26559546"/>
            <a:ext cx="20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Micro</a:t>
            </a:r>
            <a:r>
              <a:rPr lang="en-US" altLang="ja-JP" sz="3600" dirty="0"/>
              <a:t>soft</a:t>
            </a:r>
            <a:endParaRPr kumimoji="1" lang="ja-JP" altLang="en-US" sz="3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92272" y="26437506"/>
            <a:ext cx="20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Google</a:t>
            </a:r>
            <a:endParaRPr kumimoji="1" lang="ja-JP" altLang="en-US" sz="4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7062" y="28281795"/>
            <a:ext cx="8220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</a:t>
            </a:r>
            <a:r>
              <a:rPr lang="en-US" altLang="ja-JP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~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のページから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計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56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枚をキャプチャし学習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48995" y="25325781"/>
            <a:ext cx="81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 smtClean="0">
                <a:latin typeface="Haettenschweiler" panose="020B0706040902060204" pitchFamily="34" charset="0"/>
              </a:rPr>
              <a:t>But…</a:t>
            </a:r>
            <a:endParaRPr kumimoji="1" lang="ja-JP" altLang="en-US" sz="3200" i="1" dirty="0">
              <a:latin typeface="Haettenschweiler" panose="020B070604090206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7450960" y="25838548"/>
            <a:ext cx="904511" cy="1440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8447637" y="25583166"/>
            <a:ext cx="389013" cy="665206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106888" y="22581569"/>
            <a:ext cx="12331050" cy="7698406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9251371" y="22764949"/>
            <a:ext cx="5857487" cy="7352702"/>
          </a:xfrm>
          <a:prstGeom prst="rect">
            <a:avLst/>
          </a:prstGeom>
          <a:solidFill>
            <a:srgbClr val="FFFFFF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日間プログラムを動かした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が</a:t>
            </a:r>
            <a:endParaRPr lang="en-US" altLang="ja-JP" sz="32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学習は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終わらなかった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</a:t>
            </a:r>
          </a:p>
          <a:p>
            <a:r>
              <a:rPr lang="ja-JP" altLang="en-US" sz="16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原因</a:t>
            </a: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ページではサイズが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大きすぎた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CPU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のみの可動で処理が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遅れた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026" name="Picture 2" descr="http://www.scalescale.com/wp-content/uploads/2014/08/cpu-vs-gpu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915" y="27359659"/>
            <a:ext cx="6001970" cy="24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15253341" y="22764949"/>
            <a:ext cx="6025234" cy="7352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endParaRPr lang="en-US" altLang="ja-JP" sz="30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3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3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レイヤー</a:t>
            </a:r>
            <a:r>
              <a:rPr lang="ja-JP" altLang="en-US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の設定を学び，学習画像のサイズ設定を変える</a:t>
            </a:r>
            <a:r>
              <a:rPr lang="ja-JP" altLang="en-US" sz="3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． </a:t>
            </a:r>
            <a:endParaRPr lang="en-US" altLang="ja-JP" sz="30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0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3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動作</a:t>
            </a:r>
            <a:r>
              <a:rPr lang="ja-JP" altLang="en-US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環境に </a:t>
            </a:r>
            <a:r>
              <a:rPr lang="en-US" altLang="ja-JP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GPU </a:t>
            </a:r>
            <a:r>
              <a:rPr lang="ja-JP" altLang="en-US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を導入する． </a:t>
            </a:r>
            <a:endParaRPr lang="en-US" altLang="ja-JP" sz="30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3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検証用</a:t>
            </a:r>
            <a:r>
              <a:rPr lang="ja-JP" altLang="en-US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データを与え，正解率を出す． </a:t>
            </a:r>
            <a:endParaRPr lang="en-US" altLang="ja-JP" sz="30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3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その後</a:t>
            </a:r>
            <a:r>
              <a:rPr lang="ja-JP" altLang="en-US" sz="30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，必要に応じて学習画像の追加等を行う．</a:t>
            </a:r>
            <a:endParaRPr kumimoji="1" lang="ja-JP" altLang="en-US" sz="3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251371" y="22764949"/>
            <a:ext cx="2954197" cy="826952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ja-JP" altLang="en-US" sz="48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5249891" y="22759892"/>
            <a:ext cx="2954197" cy="826952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今後</a:t>
            </a:r>
            <a:endParaRPr kumimoji="1" lang="ja-JP" altLang="en-US" sz="48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</TotalTime>
  <Words>201</Words>
  <Application>Microsoft Office PowerPoint</Application>
  <PresentationFormat>ユーザー設定</PresentationFormat>
  <Paragraphs>64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小塚ゴシック Pr6N EL</vt:lpstr>
      <vt:lpstr>小塚ゴシック Pro R</vt:lpstr>
      <vt:lpstr>Arial</vt:lpstr>
      <vt:lpstr>Calibri</vt:lpstr>
      <vt:lpstr>Calibri Light</vt:lpstr>
      <vt:lpstr>Haettenschweiler</vt:lpstr>
      <vt:lpstr>Impact</vt:lpstr>
      <vt:lpstr>Leelawadee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333</cp:revision>
  <cp:lastPrinted>2016-12-13T09:14:26Z</cp:lastPrinted>
  <dcterms:created xsi:type="dcterms:W3CDTF">2014-09-26T05:41:04Z</dcterms:created>
  <dcterms:modified xsi:type="dcterms:W3CDTF">2016-12-14T01:47:23Z</dcterms:modified>
</cp:coreProperties>
</file>