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0" r:id="rId4"/>
    <p:sldId id="289" r:id="rId5"/>
    <p:sldId id="261" r:id="rId6"/>
    <p:sldId id="262" r:id="rId7"/>
    <p:sldId id="282" r:id="rId8"/>
    <p:sldId id="283" r:id="rId9"/>
    <p:sldId id="266" r:id="rId10"/>
    <p:sldId id="278" r:id="rId11"/>
    <p:sldId id="280" r:id="rId12"/>
    <p:sldId id="274" r:id="rId13"/>
    <p:sldId id="286" r:id="rId14"/>
    <p:sldId id="279" r:id="rId15"/>
    <p:sldId id="281" r:id="rId16"/>
    <p:sldId id="287" r:id="rId17"/>
    <p:sldId id="284" r:id="rId18"/>
    <p:sldId id="28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5" autoAdjust="0"/>
    <p:restoredTop sz="86218" autoAdjust="0"/>
  </p:normalViewPr>
  <p:slideViewPr>
    <p:cSldViewPr snapToGrid="0">
      <p:cViewPr varScale="1">
        <p:scale>
          <a:sx n="74" d="100"/>
          <a:sy n="74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3D6D7-5EC4-4045-BFFF-DB04D3EC876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0AEE14F-2896-4821-B2EB-23B84D86DEE8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本研究で分かるニーズ</a:t>
          </a:r>
          <a:endParaRPr kumimoji="1" lang="ja-JP" altLang="en-US" sz="28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F386E1B-C613-4D30-AA6B-22F9C1CCE5F9}" type="parTrans" cxnId="{BC3650BF-FDE0-42EA-ACB3-FE6AFB46E6D7}">
      <dgm:prSet/>
      <dgm:spPr/>
      <dgm:t>
        <a:bodyPr/>
        <a:lstStyle/>
        <a:p>
          <a:endParaRPr kumimoji="1" lang="ja-JP" altLang="en-US"/>
        </a:p>
      </dgm:t>
    </dgm:pt>
    <dgm:pt modelId="{43980166-989F-4AB9-AC31-2B0E9DC978F0}" type="sibTrans" cxnId="{BC3650BF-FDE0-42EA-ACB3-FE6AFB46E6D7}">
      <dgm:prSet/>
      <dgm:spPr/>
      <dgm:t>
        <a:bodyPr/>
        <a:lstStyle/>
        <a:p>
          <a:endParaRPr kumimoji="1" lang="ja-JP" altLang="en-US"/>
        </a:p>
      </dgm:t>
    </dgm:pt>
    <dgm:pt modelId="{2CAC240D-3769-442E-8652-FC9817A95BD6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ヒアリングで分かるニーズ</a:t>
          </a:r>
          <a:endParaRPr kumimoji="1" lang="ja-JP" altLang="en-US" sz="28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5C19B847-FFED-4F88-8375-099E0D716D3B}" type="parTrans" cxnId="{79CC92B5-2B5C-410A-965A-CBDA5BDB9470}">
      <dgm:prSet/>
      <dgm:spPr/>
      <dgm:t>
        <a:bodyPr/>
        <a:lstStyle/>
        <a:p>
          <a:endParaRPr kumimoji="1" lang="ja-JP" altLang="en-US"/>
        </a:p>
      </dgm:t>
    </dgm:pt>
    <dgm:pt modelId="{F2DB4F06-241E-45BF-97D1-6109C51B4D44}" type="sibTrans" cxnId="{79CC92B5-2B5C-410A-965A-CBDA5BDB9470}">
      <dgm:prSet/>
      <dgm:spPr/>
      <dgm:t>
        <a:bodyPr/>
        <a:lstStyle/>
        <a:p>
          <a:endParaRPr kumimoji="1" lang="ja-JP" altLang="en-US"/>
        </a:p>
      </dgm:t>
    </dgm:pt>
    <dgm:pt modelId="{68B94220-00DC-4178-A126-504E29FD4C7F}">
      <dgm:prSet phldrT="[テキスト]" custT="1"/>
      <dgm:spPr/>
      <dgm:t>
        <a:bodyPr/>
        <a:lstStyle/>
        <a:p>
          <a:r>
            <a:rPr kumimoji="1" lang="ja-JP" altLang="en-US" sz="3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ユーザのニーズ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7DA935BE-3765-4A27-9443-D462BC849FC7}" type="sibTrans" cxnId="{47FB37D0-2F16-4A48-9F30-2EF434180282}">
      <dgm:prSet/>
      <dgm:spPr/>
      <dgm:t>
        <a:bodyPr/>
        <a:lstStyle/>
        <a:p>
          <a:endParaRPr kumimoji="1" lang="ja-JP" altLang="en-US"/>
        </a:p>
      </dgm:t>
    </dgm:pt>
    <dgm:pt modelId="{8BE51666-E96C-4FBD-96A0-3A8A9869B69D}" type="parTrans" cxnId="{47FB37D0-2F16-4A48-9F30-2EF434180282}">
      <dgm:prSet/>
      <dgm:spPr/>
      <dgm:t>
        <a:bodyPr/>
        <a:lstStyle/>
        <a:p>
          <a:endParaRPr kumimoji="1" lang="ja-JP" altLang="en-US"/>
        </a:p>
      </dgm:t>
    </dgm:pt>
    <dgm:pt modelId="{BC55CBB6-66C3-40F1-9F38-0F6CE6E0930B}" type="pres">
      <dgm:prSet presAssocID="{AC03D6D7-5EC4-4045-BFFF-DB04D3EC8765}" presName="compositeShape" presStyleCnt="0">
        <dgm:presLayoutVars>
          <dgm:chMax val="7"/>
          <dgm:dir/>
          <dgm:resizeHandles val="exact"/>
        </dgm:presLayoutVars>
      </dgm:prSet>
      <dgm:spPr/>
    </dgm:pt>
    <dgm:pt modelId="{F616AA9D-2263-42E0-A15D-90E05BE6C6FB}" type="pres">
      <dgm:prSet presAssocID="{E0AEE14F-2896-4821-B2EB-23B84D86DEE8}" presName="circ1" presStyleLbl="vennNode1" presStyleIdx="0" presStyleCnt="3"/>
      <dgm:spPr/>
      <dgm:t>
        <a:bodyPr/>
        <a:lstStyle/>
        <a:p>
          <a:endParaRPr kumimoji="1" lang="ja-JP" altLang="en-US"/>
        </a:p>
      </dgm:t>
    </dgm:pt>
    <dgm:pt modelId="{1A0F9374-F0CD-44C7-8F4A-205FFBD1C35D}" type="pres">
      <dgm:prSet presAssocID="{E0AEE14F-2896-4821-B2EB-23B84D86DEE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09D158A-1990-4B40-B54B-EDBF90B2A3FA}" type="pres">
      <dgm:prSet presAssocID="{68B94220-00DC-4178-A126-504E29FD4C7F}" presName="circ2" presStyleLbl="vennNode1" presStyleIdx="1" presStyleCnt="3"/>
      <dgm:spPr/>
      <dgm:t>
        <a:bodyPr/>
        <a:lstStyle/>
        <a:p>
          <a:endParaRPr kumimoji="1" lang="ja-JP" altLang="en-US"/>
        </a:p>
      </dgm:t>
    </dgm:pt>
    <dgm:pt modelId="{3ABC5B87-A3A6-40FB-A733-C7DE8B88B68B}" type="pres">
      <dgm:prSet presAssocID="{68B94220-00DC-4178-A126-504E29FD4C7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EEBE69D-8D38-4EDD-8469-AD6ADAB8C50B}" type="pres">
      <dgm:prSet presAssocID="{2CAC240D-3769-442E-8652-FC9817A95BD6}" presName="circ3" presStyleLbl="vennNode1" presStyleIdx="2" presStyleCnt="3"/>
      <dgm:spPr/>
      <dgm:t>
        <a:bodyPr/>
        <a:lstStyle/>
        <a:p>
          <a:endParaRPr kumimoji="1" lang="ja-JP" altLang="en-US"/>
        </a:p>
      </dgm:t>
    </dgm:pt>
    <dgm:pt modelId="{382F10B1-0E12-4C85-BF93-C9924164CC96}" type="pres">
      <dgm:prSet presAssocID="{2CAC240D-3769-442E-8652-FC9817A95B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374DE7D-E666-4008-B00D-1E637E2C9580}" type="presOf" srcId="{2CAC240D-3769-442E-8652-FC9817A95BD6}" destId="{382F10B1-0E12-4C85-BF93-C9924164CC96}" srcOrd="1" destOrd="0" presId="urn:microsoft.com/office/officeart/2005/8/layout/venn1"/>
    <dgm:cxn modelId="{4D686BF9-EA3A-4D95-8ECC-784E0717E852}" type="presOf" srcId="{68B94220-00DC-4178-A126-504E29FD4C7F}" destId="{409D158A-1990-4B40-B54B-EDBF90B2A3FA}" srcOrd="0" destOrd="0" presId="urn:microsoft.com/office/officeart/2005/8/layout/venn1"/>
    <dgm:cxn modelId="{FB3527A5-1869-4EB1-AF8B-12BE0757B59D}" type="presOf" srcId="{2CAC240D-3769-442E-8652-FC9817A95BD6}" destId="{1EEBE69D-8D38-4EDD-8469-AD6ADAB8C50B}" srcOrd="0" destOrd="0" presId="urn:microsoft.com/office/officeart/2005/8/layout/venn1"/>
    <dgm:cxn modelId="{47FB37D0-2F16-4A48-9F30-2EF434180282}" srcId="{AC03D6D7-5EC4-4045-BFFF-DB04D3EC8765}" destId="{68B94220-00DC-4178-A126-504E29FD4C7F}" srcOrd="1" destOrd="0" parTransId="{8BE51666-E96C-4FBD-96A0-3A8A9869B69D}" sibTransId="{7DA935BE-3765-4A27-9443-D462BC849FC7}"/>
    <dgm:cxn modelId="{883AD665-7D5E-4846-A3B3-DD56AB98E768}" type="presOf" srcId="{E0AEE14F-2896-4821-B2EB-23B84D86DEE8}" destId="{1A0F9374-F0CD-44C7-8F4A-205FFBD1C35D}" srcOrd="1" destOrd="0" presId="urn:microsoft.com/office/officeart/2005/8/layout/venn1"/>
    <dgm:cxn modelId="{58E22498-DB3D-4CDB-A8C2-DFF218341D4C}" type="presOf" srcId="{E0AEE14F-2896-4821-B2EB-23B84D86DEE8}" destId="{F616AA9D-2263-42E0-A15D-90E05BE6C6FB}" srcOrd="0" destOrd="0" presId="urn:microsoft.com/office/officeart/2005/8/layout/venn1"/>
    <dgm:cxn modelId="{F259B2F2-5E10-49A0-A9C6-E464ABF35FCF}" type="presOf" srcId="{AC03D6D7-5EC4-4045-BFFF-DB04D3EC8765}" destId="{BC55CBB6-66C3-40F1-9F38-0F6CE6E0930B}" srcOrd="0" destOrd="0" presId="urn:microsoft.com/office/officeart/2005/8/layout/venn1"/>
    <dgm:cxn modelId="{BC3650BF-FDE0-42EA-ACB3-FE6AFB46E6D7}" srcId="{AC03D6D7-5EC4-4045-BFFF-DB04D3EC8765}" destId="{E0AEE14F-2896-4821-B2EB-23B84D86DEE8}" srcOrd="0" destOrd="0" parTransId="{BF386E1B-C613-4D30-AA6B-22F9C1CCE5F9}" sibTransId="{43980166-989F-4AB9-AC31-2B0E9DC978F0}"/>
    <dgm:cxn modelId="{7FF98F54-EB4B-429A-B87B-C9D605258A3E}" type="presOf" srcId="{68B94220-00DC-4178-A126-504E29FD4C7F}" destId="{3ABC5B87-A3A6-40FB-A733-C7DE8B88B68B}" srcOrd="1" destOrd="0" presId="urn:microsoft.com/office/officeart/2005/8/layout/venn1"/>
    <dgm:cxn modelId="{79CC92B5-2B5C-410A-965A-CBDA5BDB9470}" srcId="{AC03D6D7-5EC4-4045-BFFF-DB04D3EC8765}" destId="{2CAC240D-3769-442E-8652-FC9817A95BD6}" srcOrd="2" destOrd="0" parTransId="{5C19B847-FFED-4F88-8375-099E0D716D3B}" sibTransId="{F2DB4F06-241E-45BF-97D1-6109C51B4D44}"/>
    <dgm:cxn modelId="{610C67D9-4139-4690-8C02-4154FC744D74}" type="presParOf" srcId="{BC55CBB6-66C3-40F1-9F38-0F6CE6E0930B}" destId="{F616AA9D-2263-42E0-A15D-90E05BE6C6FB}" srcOrd="0" destOrd="0" presId="urn:microsoft.com/office/officeart/2005/8/layout/venn1"/>
    <dgm:cxn modelId="{09F94B7E-5365-4C12-BDCB-6518C8162B91}" type="presParOf" srcId="{BC55CBB6-66C3-40F1-9F38-0F6CE6E0930B}" destId="{1A0F9374-F0CD-44C7-8F4A-205FFBD1C35D}" srcOrd="1" destOrd="0" presId="urn:microsoft.com/office/officeart/2005/8/layout/venn1"/>
    <dgm:cxn modelId="{D9BF2AD9-7340-4AAC-B7EE-30D6BB49EC77}" type="presParOf" srcId="{BC55CBB6-66C3-40F1-9F38-0F6CE6E0930B}" destId="{409D158A-1990-4B40-B54B-EDBF90B2A3FA}" srcOrd="2" destOrd="0" presId="urn:microsoft.com/office/officeart/2005/8/layout/venn1"/>
    <dgm:cxn modelId="{541E8DDB-75DD-439D-AA6E-DAD86978A307}" type="presParOf" srcId="{BC55CBB6-66C3-40F1-9F38-0F6CE6E0930B}" destId="{3ABC5B87-A3A6-40FB-A733-C7DE8B88B68B}" srcOrd="3" destOrd="0" presId="urn:microsoft.com/office/officeart/2005/8/layout/venn1"/>
    <dgm:cxn modelId="{682CDDB1-A5B1-4715-98ED-0DE65AFA8E6A}" type="presParOf" srcId="{BC55CBB6-66C3-40F1-9F38-0F6CE6E0930B}" destId="{1EEBE69D-8D38-4EDD-8469-AD6ADAB8C50B}" srcOrd="4" destOrd="0" presId="urn:microsoft.com/office/officeart/2005/8/layout/venn1"/>
    <dgm:cxn modelId="{DC68BF09-9C2E-4740-8B3F-618EA8EF93C9}" type="presParOf" srcId="{BC55CBB6-66C3-40F1-9F38-0F6CE6E0930B}" destId="{382F10B1-0E12-4C85-BF93-C9924164CC9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6AA9D-2263-42E0-A15D-90E05BE6C6FB}">
      <dsp:nvSpPr>
        <dsp:cNvPr id="0" name=""/>
        <dsp:cNvSpPr/>
      </dsp:nvSpPr>
      <dsp:spPr>
        <a:xfrm>
          <a:off x="2509663" y="74137"/>
          <a:ext cx="3558616" cy="355861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本研究で分かるニーズ</a:t>
          </a:r>
          <a:endParaRPr kumimoji="1" lang="ja-JP" altLang="en-US" sz="2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984145" y="696895"/>
        <a:ext cx="2609652" cy="1601377"/>
      </dsp:txXfrm>
    </dsp:sp>
    <dsp:sp modelId="{409D158A-1990-4B40-B54B-EDBF90B2A3FA}">
      <dsp:nvSpPr>
        <dsp:cNvPr id="0" name=""/>
        <dsp:cNvSpPr/>
      </dsp:nvSpPr>
      <dsp:spPr>
        <a:xfrm>
          <a:off x="3793730" y="2298273"/>
          <a:ext cx="3558616" cy="3558616"/>
        </a:xfrm>
        <a:prstGeom prst="ellipse">
          <a:avLst/>
        </a:prstGeom>
        <a:solidFill>
          <a:schemeClr val="accent4">
            <a:alpha val="50000"/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ユーザのニーズ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4882074" y="3217582"/>
        <a:ext cx="2135170" cy="1957239"/>
      </dsp:txXfrm>
    </dsp:sp>
    <dsp:sp modelId="{1EEBE69D-8D38-4EDD-8469-AD6ADAB8C50B}">
      <dsp:nvSpPr>
        <dsp:cNvPr id="0" name=""/>
        <dsp:cNvSpPr/>
      </dsp:nvSpPr>
      <dsp:spPr>
        <a:xfrm>
          <a:off x="1225595" y="2298273"/>
          <a:ext cx="3558616" cy="3558616"/>
        </a:xfrm>
        <a:prstGeom prst="ellipse">
          <a:avLst/>
        </a:prstGeom>
        <a:solidFill>
          <a:schemeClr val="accent4">
            <a:alpha val="50000"/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ヒアリングで分かるニーズ</a:t>
          </a:r>
          <a:endParaRPr kumimoji="1" lang="ja-JP" altLang="en-US" sz="2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560698" y="3217582"/>
        <a:ext cx="2135170" cy="1957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46EC-C173-479E-AB21-DB129F19D8CA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0183-32A0-4418-AA1B-34390FE87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3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長い。伏線を回収できていない。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赤字に対する答えがない→要らない説</a:t>
            </a:r>
            <a:endParaRPr kumimoji="1" lang="en-US" altLang="ja-JP" dirty="0" smtClean="0"/>
          </a:p>
          <a:p>
            <a:r>
              <a:rPr kumimoji="1" lang="ja-JP" altLang="en-US" dirty="0" smtClean="0"/>
              <a:t>伏線はちゃんと回収する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うまくストーリー作らないと「だから何？」ってなる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ツール説明に重きを置く手もある→三宅がそっちに該当する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そうするならば</a:t>
            </a:r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の話が使える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50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下村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飯テロの例を載せる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4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アイマスと高橋由伸引退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4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ja-JP" altLang="en-US" dirty="0" smtClean="0"/>
              <a:t>下村との比較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4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ニーズを読み取る→ニーズの一部を読み取る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69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ヒアリングしたことを述べる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27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特徴語とは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目的に流れがあるのは</a:t>
            </a:r>
            <a:r>
              <a:rPr kumimoji="1" lang="en-US" altLang="ja-JP" dirty="0" smtClean="0"/>
              <a:t>×</a:t>
            </a:r>
          </a:p>
          <a:p>
            <a:r>
              <a:rPr kumimoji="1" lang="ja-JP" altLang="en-US" dirty="0" smtClean="0"/>
              <a:t>最終的に何がしたいのかだけを書く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6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Ubuntu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とか書いてるのは余計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でも入れてもいいよ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でもこのスライドで出すのは違う、最後の細かい話で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矢吹研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人→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ユーザ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どういう感じでヒアリングしたのか、ヒアリングのしかたが曖昧だったことを断っておく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7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TF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IDF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」要らない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「総論」から「各論」へ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5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タイムラインについての説明（主に下田先生向け）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・タイムラインという画面が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の基本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・自分の</a:t>
            </a:r>
            <a:r>
              <a:rPr kumimoji="1" lang="ja-JP" altLang="en-US" dirty="0" err="1" smtClean="0"/>
              <a:t>と</a:t>
            </a:r>
            <a:r>
              <a:rPr kumimoji="1" lang="ja-JP" altLang="en-US" dirty="0" smtClean="0"/>
              <a:t>フォローしたユーザのつぶやきが時系列に表示される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04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簡単に言うと「頻繁に出現し、かつ関連する単語同士を結んだネットワーク」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9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本当は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人分の結果があることを言っておく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「ここでは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人のユーザのタイムラインを分析した結果を見比べたいと思います。」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ここは「ヒアリング」の結果だというのが分かるようにする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0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eririn_bot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eriko_bot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中村繪里子の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（声優・中村繪里子の発言やつぶやき等を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化）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ヒアリングでは「声優」としか言ってなかったけど実は「中村繪里子」の情報を欲しがっていた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中村繪里子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29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9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8348" y="697993"/>
            <a:ext cx="8147304" cy="2912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経由で入手される情報のユーザ間差異の可視化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983038"/>
            <a:ext cx="6858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プロジェクトマネジメントコース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1242131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吉野聡志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5" y="85344"/>
            <a:ext cx="6844269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8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ゲーム「アイドルマスター」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テロ画像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5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5" y="0"/>
            <a:ext cx="4202545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435100" y="6407150"/>
            <a:ext cx="360364" cy="16986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矢印 5"/>
          <p:cNvSpPr/>
          <p:nvPr/>
        </p:nvSpPr>
        <p:spPr>
          <a:xfrm rot="4743030">
            <a:off x="3651587" y="4185102"/>
            <a:ext cx="284225" cy="3841458"/>
          </a:xfrm>
          <a:prstGeom prst="upArrow">
            <a:avLst>
              <a:gd name="adj1" fmla="val 2208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71585" y="426362"/>
            <a:ext cx="3796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飯テロ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深夜の時間帯に　　　美味しそう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な食べ物の写真を投稿し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，それを見た者の空腹感を誘発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行為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56" y="5212258"/>
            <a:ext cx="1876687" cy="80021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77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3" y="0"/>
            <a:ext cx="6546901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1" r="69958" b="25396"/>
          <a:stretch/>
        </p:blipFill>
        <p:spPr>
          <a:xfrm>
            <a:off x="501650" y="2005424"/>
            <a:ext cx="3727892" cy="4261264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1" r="39199" b="86489"/>
          <a:stretch/>
        </p:blipFill>
        <p:spPr>
          <a:xfrm>
            <a:off x="4937759" y="704362"/>
            <a:ext cx="3711703" cy="19726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3" y="3901440"/>
            <a:ext cx="2694413" cy="28224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6144768" y="5132832"/>
            <a:ext cx="865632" cy="7772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26315" y="3747436"/>
            <a:ext cx="774101" cy="605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/>
          <p:cNvSpPr/>
          <p:nvPr/>
        </p:nvSpPr>
        <p:spPr>
          <a:xfrm rot="20321457">
            <a:off x="7089194" y="2789347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矢印 13"/>
          <p:cNvSpPr/>
          <p:nvPr/>
        </p:nvSpPr>
        <p:spPr>
          <a:xfrm rot="16200000">
            <a:off x="5033194" y="4761919"/>
            <a:ext cx="377952" cy="1625746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2069" y="1825625"/>
            <a:ext cx="803986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どのユーザにおいても関心事項やそれに関連　する単語の出現や共起が見られ，本研究の　　手法を用いて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に対する顕在的・潜在的なニーズの一部を読み取ることは可能といえる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→マーケティングにもこの手法を適用できる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2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複数ユーザの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タイムラインから，　　ツイートの本文のみを取得した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共起ネットワークを描画することにより，　　タイムライン上にある単語同士の結びつきを　可視化し，事前にヒアリングした内容や他のユーザの結果と比較した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83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2544" y="1335024"/>
            <a:ext cx="8058912" cy="5522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4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世界的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に人気な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アクティブユーザ数が非常に多い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スタイルは千差万別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ごと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に対するニーズを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明確に　すれば，マーケティング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ターゲットユーザを　絞りやすくなるのでは？</a:t>
            </a:r>
            <a:endParaRPr lang="en-US" altLang="ja-JP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911455" y="3544900"/>
            <a:ext cx="979714" cy="74850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3976" y="1773936"/>
            <a:ext cx="7564374" cy="41330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ユーザひとりひとりがどれだけ違った　　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上でやり取りしているかを見比べる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ユーザへのヒアリング（後述）では　　　得られない潜在的なニーズを表出化する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070052942"/>
              </p:ext>
            </p:extLst>
          </p:nvPr>
        </p:nvGraphicFramePr>
        <p:xfrm>
          <a:off x="-318292" y="618185"/>
          <a:ext cx="8577943" cy="593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円弧 4"/>
          <p:cNvSpPr/>
          <p:nvPr/>
        </p:nvSpPr>
        <p:spPr>
          <a:xfrm rot="6954277" flipH="1" flipV="1">
            <a:off x="4845169" y="2258633"/>
            <a:ext cx="1973674" cy="1520720"/>
          </a:xfrm>
          <a:prstGeom prst="arc">
            <a:avLst>
              <a:gd name="adj1" fmla="val 15090729"/>
              <a:gd name="adj2" fmla="val 20638923"/>
            </a:avLst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4431" y="1520325"/>
            <a:ext cx="3039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ヒアリングでは　　得られない潜在的なニーズを表出化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80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503237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アクティブユーザ数名から，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に求める情報をヒアリングする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各ユーザアカウントのタイムライン上にあるツイートの本文だけを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日分取得する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ネットワークを描画する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ユーザ同士の共起ネットワークを比較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0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5943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ヒアリングは対話形式で行い，「どのような情報を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に求めるか」という質問に対する口頭での回答を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の対象とするツイートは全員同じ期間の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ものにした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6" y="112266"/>
            <a:ext cx="4358944" cy="6636005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5306568" y="201168"/>
            <a:ext cx="314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←自分のツイート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5379720" y="795527"/>
            <a:ext cx="722376" cy="59527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2096" y="3294844"/>
            <a:ext cx="3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フォローした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1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共起ネットワークとは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ある文字列と，それとは別の文字列が同時に　出現することを「共起」という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「選挙」「出馬」が同時に出現すると「共起　している」と呼ぶ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共起関係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や共起の頻度をネットワーク図で　　表したものが共起ネットワーク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9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8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声優の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マンガ家の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コスプレの写真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キャラクターのセリフを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定期的に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つぶやくボット（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0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609</Words>
  <Application>Microsoft Office PowerPoint</Application>
  <PresentationFormat>画面に合わせる (4:3)</PresentationFormat>
  <Paragraphs>111</Paragraphs>
  <Slides>18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SNS経由で入手される情報のユーザ間差異の可視化</vt:lpstr>
      <vt:lpstr>背景</vt:lpstr>
      <vt:lpstr>目的</vt:lpstr>
      <vt:lpstr>目的</vt:lpstr>
      <vt:lpstr>手法</vt:lpstr>
      <vt:lpstr>手法</vt:lpstr>
      <vt:lpstr>PowerPoint プレゼンテーション</vt:lpstr>
      <vt:lpstr>共起ネットワークとは</vt:lpstr>
      <vt:lpstr>結果</vt:lpstr>
      <vt:lpstr>結果</vt:lpstr>
      <vt:lpstr>結果</vt:lpstr>
      <vt:lpstr>結果</vt:lpstr>
      <vt:lpstr>PowerPoint プレゼンテーション</vt:lpstr>
      <vt:lpstr>結果</vt:lpstr>
      <vt:lpstr>結果</vt:lpstr>
      <vt:lpstr>結果</vt:lpstr>
      <vt:lpstr>考察</vt:lpstr>
      <vt:lpstr>結論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SNS経由で入手される情報のユーザ間差異の可視化</dc:title>
  <dc:creator>吉野聡志</dc:creator>
  <cp:lastModifiedBy>SS</cp:lastModifiedBy>
  <cp:revision>98</cp:revision>
  <dcterms:created xsi:type="dcterms:W3CDTF">2016-01-20T07:11:43Z</dcterms:created>
  <dcterms:modified xsi:type="dcterms:W3CDTF">2016-02-12T12:52:20Z</dcterms:modified>
</cp:coreProperties>
</file>