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9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3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50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65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4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28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7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8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CA72-24AD-4332-9D1C-35DD63E783C0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53138" y="1259267"/>
            <a:ext cx="6536290" cy="267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139058" y="8683509"/>
            <a:ext cx="6562367" cy="1152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127898" y="7674823"/>
            <a:ext cx="6573527" cy="554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/>
              <a:t>本研究に使用するデータを収集するため，はてなブックマークの</a:t>
            </a:r>
            <a:r>
              <a:rPr lang="en-US" altLang="ja-JP" sz="1200" dirty="0"/>
              <a:t>API</a:t>
            </a:r>
            <a:r>
              <a:rPr lang="ja-JP" altLang="en-US" sz="1200" dirty="0"/>
              <a:t>を用い自動で記事を取得するプログラムを制作している．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2816803" y="4431670"/>
            <a:ext cx="3872625" cy="2829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23035" y="6020258"/>
            <a:ext cx="2571812" cy="1235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</a:rPr>
              <a:t>ソーシャルブックマーキングサービスの登録</a:t>
            </a:r>
            <a:r>
              <a:rPr lang="ja-JP" altLang="en-US" sz="1200" dirty="0" smtClean="0">
                <a:solidFill>
                  <a:schemeClr val="tx1"/>
                </a:solidFill>
              </a:rPr>
              <a:t>ユーザ数</a:t>
            </a:r>
            <a:r>
              <a:rPr lang="ja-JP" altLang="en-US" sz="1200" dirty="0" smtClean="0">
                <a:solidFill>
                  <a:schemeClr val="tx1"/>
                </a:solidFill>
              </a:rPr>
              <a:t>の</a:t>
            </a:r>
            <a:r>
              <a:rPr lang="ja-JP" altLang="en-US" sz="1200" dirty="0" smtClean="0">
                <a:solidFill>
                  <a:schemeClr val="tx1"/>
                </a:solidFill>
              </a:rPr>
              <a:t>増加に大きく</a:t>
            </a:r>
            <a:r>
              <a:rPr lang="ja-JP" altLang="en-US" sz="1200" dirty="0">
                <a:solidFill>
                  <a:schemeClr val="tx1"/>
                </a:solidFill>
              </a:rPr>
              <a:t>貢献している要素</a:t>
            </a:r>
            <a:r>
              <a:rPr lang="ja-JP" altLang="en-US" sz="1200" dirty="0" smtClean="0">
                <a:solidFill>
                  <a:schemeClr val="tx1"/>
                </a:solidFill>
              </a:rPr>
              <a:t>を算出す</a:t>
            </a:r>
            <a:r>
              <a:rPr lang="ja-JP" altLang="en-US" sz="1200" dirty="0">
                <a:solidFill>
                  <a:schemeClr val="tx1"/>
                </a:solidFill>
              </a:rPr>
              <a:t>る</a:t>
            </a:r>
            <a:r>
              <a:rPr lang="ja-JP" altLang="en-US" sz="1200" dirty="0" smtClean="0">
                <a:solidFill>
                  <a:schemeClr val="tx1"/>
                </a:solidFill>
              </a:rPr>
              <a:t>．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それをもとに効果的</a:t>
            </a:r>
            <a:r>
              <a:rPr lang="ja-JP" altLang="en-US" sz="1200" dirty="0">
                <a:solidFill>
                  <a:schemeClr val="tx1"/>
                </a:solidFill>
              </a:rPr>
              <a:t>な</a:t>
            </a:r>
            <a:r>
              <a:rPr lang="ja-JP" altLang="en-US" sz="1200" dirty="0" smtClean="0">
                <a:solidFill>
                  <a:schemeClr val="tx1"/>
                </a:solidFill>
              </a:rPr>
              <a:t>ウェブマーケティング</a:t>
            </a:r>
            <a:r>
              <a:rPr lang="ja-JP" altLang="en-US" sz="1200" dirty="0">
                <a:solidFill>
                  <a:schemeClr val="tx1"/>
                </a:solidFill>
              </a:rPr>
              <a:t>方法を</a:t>
            </a:r>
            <a:r>
              <a:rPr lang="ja-JP" altLang="en-US" sz="1200" dirty="0" smtClean="0">
                <a:solidFill>
                  <a:schemeClr val="tx1"/>
                </a:solidFill>
              </a:rPr>
              <a:t>考察</a:t>
            </a:r>
            <a:r>
              <a:rPr lang="ja-JP" altLang="en-US" sz="1200" dirty="0" smtClean="0">
                <a:solidFill>
                  <a:schemeClr val="tx1"/>
                </a:solidFill>
              </a:rPr>
              <a:t>し，</a:t>
            </a:r>
            <a:r>
              <a:rPr lang="ja-JP" altLang="en-US" sz="1200" dirty="0" smtClean="0">
                <a:solidFill>
                  <a:schemeClr val="tx1"/>
                </a:solidFill>
              </a:rPr>
              <a:t>ウェブマーケティングにおける一つの指標とする．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stCxn id="47" idx="2"/>
            <a:endCxn id="63" idx="0"/>
          </p:cNvCxnSpPr>
          <p:nvPr/>
        </p:nvCxnSpPr>
        <p:spPr>
          <a:xfrm>
            <a:off x="3422631" y="6069021"/>
            <a:ext cx="0" cy="23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代替処理 3"/>
          <p:cNvSpPr/>
          <p:nvPr/>
        </p:nvSpPr>
        <p:spPr>
          <a:xfrm>
            <a:off x="127898" y="65130"/>
            <a:ext cx="5597716" cy="108494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ソーシャルブックマーキングサービスのデータ分析によるウェブマーケティング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42494" y="167154"/>
            <a:ext cx="1047750" cy="1092114"/>
          </a:xfrm>
        </p:spPr>
        <p:txBody>
          <a:bodyPr>
            <a:normAutofit/>
          </a:bodyPr>
          <a:lstStyle/>
          <a:p>
            <a:pPr algn="ctr"/>
            <a:r>
              <a:rPr lang="en-US" altLang="ja-JP" sz="1050" dirty="0"/>
              <a:t>PM</a:t>
            </a:r>
            <a:r>
              <a:rPr lang="ja-JP" altLang="en-US" sz="1050" dirty="0" smtClean="0"/>
              <a:t>コース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矢吹</a:t>
            </a:r>
            <a:r>
              <a:rPr lang="ja-JP" altLang="en-US" sz="1050" dirty="0" smtClean="0"/>
              <a:t>研究室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</a:t>
            </a:r>
            <a:r>
              <a:rPr lang="en-US" altLang="ja-JP" sz="1050" dirty="0" smtClean="0"/>
              <a:t>1342029</a:t>
            </a:r>
            <a:r>
              <a:rPr lang="ja-JP" altLang="en-US" sz="1050" dirty="0"/>
              <a:t>　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</a:t>
            </a:r>
            <a:r>
              <a:rPr lang="ja-JP" altLang="en-US" sz="1050" dirty="0" smtClean="0"/>
              <a:t>遠藤一輝</a:t>
            </a:r>
            <a:endParaRPr lang="ja-JP" altLang="en-US" sz="1050" dirty="0"/>
          </a:p>
        </p:txBody>
      </p:sp>
      <p:sp>
        <p:nvSpPr>
          <p:cNvPr id="7" name="フローチャート: 代替処理 6"/>
          <p:cNvSpPr/>
          <p:nvPr/>
        </p:nvSpPr>
        <p:spPr>
          <a:xfrm>
            <a:off x="123036" y="4009650"/>
            <a:ext cx="745179" cy="34186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背景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フローチャート: 代替処理 40"/>
          <p:cNvSpPr/>
          <p:nvPr/>
        </p:nvSpPr>
        <p:spPr>
          <a:xfrm>
            <a:off x="2816803" y="4045550"/>
            <a:ext cx="757627" cy="317320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手</a:t>
            </a:r>
            <a:r>
              <a:rPr lang="ja-JP" altLang="en-US" sz="2000" dirty="0" smtClean="0">
                <a:solidFill>
                  <a:schemeClr val="tx1"/>
                </a:solidFill>
              </a:rPr>
              <a:t>法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フローチャート: 代替処理 26"/>
          <p:cNvSpPr/>
          <p:nvPr/>
        </p:nvSpPr>
        <p:spPr>
          <a:xfrm>
            <a:off x="123035" y="5566609"/>
            <a:ext cx="745180" cy="346022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49" name="フローチャート: 代替処理 48"/>
          <p:cNvSpPr/>
          <p:nvPr/>
        </p:nvSpPr>
        <p:spPr>
          <a:xfrm>
            <a:off x="123035" y="7312013"/>
            <a:ext cx="1537577" cy="31978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研究の進捗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フローチャート: 代替処理 49"/>
          <p:cNvSpPr/>
          <p:nvPr/>
        </p:nvSpPr>
        <p:spPr>
          <a:xfrm>
            <a:off x="153138" y="8295878"/>
            <a:ext cx="1537577" cy="31978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今後の計画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8823" y="8696369"/>
            <a:ext cx="273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以下のように研究を進める計画である．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8823" y="8961962"/>
            <a:ext cx="4756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はてな</a:t>
            </a:r>
            <a:r>
              <a:rPr lang="ja-JP" altLang="en-US" sz="1200" dirty="0" smtClean="0"/>
              <a:t>ブックマークの各ジャンルのエントリから</a:t>
            </a:r>
            <a:r>
              <a:rPr lang="ja-JP" altLang="en-US" sz="1200" dirty="0"/>
              <a:t>データ</a:t>
            </a:r>
            <a:r>
              <a:rPr lang="ja-JP" altLang="en-US" sz="1200" dirty="0" smtClean="0"/>
              <a:t>を収集する．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記録</a:t>
            </a:r>
            <a:r>
              <a:rPr lang="ja-JP" altLang="en-US" sz="1200" dirty="0" smtClean="0"/>
              <a:t>した</a:t>
            </a:r>
            <a:r>
              <a:rPr lang="ja-JP" altLang="en-US" sz="1200" dirty="0"/>
              <a:t>データ</a:t>
            </a:r>
            <a:r>
              <a:rPr lang="ja-JP" altLang="en-US" sz="1200" dirty="0" smtClean="0"/>
              <a:t>をもとに分析</a:t>
            </a:r>
            <a:r>
              <a:rPr lang="ja-JP" altLang="en-US" sz="1200" dirty="0"/>
              <a:t>をし</a:t>
            </a:r>
            <a:r>
              <a:rPr lang="ja-JP" altLang="en-US" sz="1200" dirty="0" smtClean="0"/>
              <a:t>，各要素の重要度</a:t>
            </a:r>
            <a:r>
              <a:rPr lang="ja-JP" altLang="en-US" sz="1200" dirty="0"/>
              <a:t>の算出を行う</a:t>
            </a:r>
            <a:r>
              <a:rPr lang="ja-JP" altLang="en-US" sz="1200" dirty="0" smtClean="0"/>
              <a:t>．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分析した結果をもとにウェブマーケティング手法の提案</a:t>
            </a:r>
            <a:r>
              <a:rPr lang="ja-JP" altLang="en-US" sz="1200" dirty="0" smtClean="0"/>
              <a:t>をする．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 smtClean="0"/>
              <a:t>その</a:t>
            </a:r>
            <a:r>
              <a:rPr lang="ja-JP" altLang="en-US" sz="1200" dirty="0"/>
              <a:t>信憑性の向上を図る．</a:t>
            </a:r>
            <a:endParaRPr kumimoji="1" lang="ja-JP" altLang="en-US" sz="1200" dirty="0"/>
          </a:p>
        </p:txBody>
      </p:sp>
      <p:sp>
        <p:nvSpPr>
          <p:cNvPr id="47" name="正方形/長方形 46"/>
          <p:cNvSpPr/>
          <p:nvPr/>
        </p:nvSpPr>
        <p:spPr>
          <a:xfrm>
            <a:off x="2923325" y="5398458"/>
            <a:ext cx="998611" cy="670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記事</a:t>
            </a:r>
            <a:endParaRPr kumimoji="1" lang="ja-JP" altLang="en-US" b="1" dirty="0"/>
          </a:p>
        </p:txBody>
      </p:sp>
      <p:cxnSp>
        <p:nvCxnSpPr>
          <p:cNvPr id="56" name="直線矢印コネクタ 55"/>
          <p:cNvCxnSpPr>
            <a:stCxn id="52" idx="2"/>
            <a:endCxn id="47" idx="0"/>
          </p:cNvCxnSpPr>
          <p:nvPr/>
        </p:nvCxnSpPr>
        <p:spPr>
          <a:xfrm>
            <a:off x="3422631" y="5212700"/>
            <a:ext cx="0" cy="18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923325" y="6303757"/>
            <a:ext cx="998611" cy="7815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分析</a:t>
            </a:r>
            <a:endParaRPr kumimoji="1" lang="ja-JP" altLang="en-US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9058" y="4429011"/>
            <a:ext cx="257181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私たちの周りには多くの情報が</a:t>
            </a:r>
            <a:r>
              <a:rPr lang="ja-JP" altLang="en-US" sz="1200" dirty="0" smtClean="0"/>
              <a:t>あふれている．私たちは取捨選択を行うことで自身に必要な情報を</a:t>
            </a:r>
            <a:r>
              <a:rPr kumimoji="1" lang="ja-JP" altLang="en-US" sz="1200" dirty="0" smtClean="0"/>
              <a:t>得ている．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では，情報の取捨選択にはどのような点が大きな影響をもたらしたの</a:t>
            </a:r>
            <a:r>
              <a:rPr lang="ja-JP" altLang="en-US" sz="1200" dirty="0" smtClean="0"/>
              <a:t>か．</a:t>
            </a:r>
            <a:endParaRPr kumimoji="1" lang="en-US" altLang="ja-JP" sz="12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2923325" y="4514974"/>
            <a:ext cx="998611" cy="6977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はてな</a:t>
            </a:r>
            <a:endParaRPr kumimoji="1" lang="en-US" altLang="ja-JP" sz="1200" b="1" dirty="0" smtClean="0"/>
          </a:p>
          <a:p>
            <a:pPr algn="ctr"/>
            <a:r>
              <a:rPr kumimoji="1" lang="ja-JP" altLang="en-US" sz="1200" b="1" dirty="0" smtClean="0"/>
              <a:t>ブックマーク</a:t>
            </a:r>
            <a:endParaRPr kumimoji="1" lang="ja-JP" altLang="en-US" sz="12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921936" y="4505321"/>
            <a:ext cx="251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はてなブックマークで公開されている</a:t>
            </a:r>
            <a:r>
              <a:rPr lang="en-US" altLang="ja-JP" sz="1200" dirty="0"/>
              <a:t>API</a:t>
            </a:r>
            <a:r>
              <a:rPr lang="ja-JP" altLang="en-US" sz="1200" dirty="0"/>
              <a:t>を利用し，人気記事を定期的</a:t>
            </a:r>
            <a:r>
              <a:rPr lang="ja-JP" altLang="en-US" sz="1200" dirty="0" smtClean="0"/>
              <a:t>に</a:t>
            </a:r>
            <a:r>
              <a:rPr lang="ja-JP" altLang="en-US" sz="1200" dirty="0"/>
              <a:t>記録</a:t>
            </a:r>
            <a:r>
              <a:rPr lang="ja-JP" altLang="en-US" sz="1200" dirty="0" smtClean="0"/>
              <a:t>する．</a:t>
            </a:r>
            <a:endParaRPr kumimoji="1" lang="ja-JP" altLang="en-US" sz="12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921936" y="5410620"/>
            <a:ext cx="277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記事の７項目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要素について考察を行う．</a:t>
            </a:r>
            <a:endParaRPr lang="en-US" altLang="ja-JP" sz="1200" dirty="0"/>
          </a:p>
          <a:p>
            <a:r>
              <a:rPr lang="ja-JP" altLang="en-US" sz="1200" dirty="0" smtClean="0"/>
              <a:t>・掲載日時 ・ブックマーク数 ・タイトル</a:t>
            </a:r>
            <a:endParaRPr lang="en-US" altLang="ja-JP" sz="1200" dirty="0" smtClean="0"/>
          </a:p>
          <a:p>
            <a:r>
              <a:rPr lang="ja-JP" altLang="en-US" sz="1200" dirty="0"/>
              <a:t>・</a:t>
            </a:r>
            <a:r>
              <a:rPr lang="ja-JP" altLang="en-US" sz="1200" dirty="0" smtClean="0"/>
              <a:t>ジャンル  ・タグ  ・内容  ・コメント数</a:t>
            </a:r>
            <a:endParaRPr lang="ja-JP" altLang="en-US" sz="12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043892" y="6298882"/>
            <a:ext cx="2497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７</a:t>
            </a:r>
            <a:r>
              <a:rPr lang="ja-JP" altLang="en-US" sz="1200" dirty="0" smtClean="0"/>
              <a:t>項目</a:t>
            </a:r>
            <a:r>
              <a:rPr lang="ja-JP" altLang="en-US" sz="1200" dirty="0"/>
              <a:t>の要素</a:t>
            </a:r>
            <a:r>
              <a:rPr lang="ja-JP" altLang="en-US" sz="1200" dirty="0" smtClean="0"/>
              <a:t>を分析</a:t>
            </a:r>
            <a:r>
              <a:rPr lang="ja-JP" altLang="en-US" sz="1200" dirty="0"/>
              <a:t>し</a:t>
            </a:r>
            <a:r>
              <a:rPr lang="ja-JP" altLang="en-US" sz="1200" dirty="0" smtClean="0"/>
              <a:t>，貢献度を算出する．それをもとに，ウェブマーケティングにおいて効果的</a:t>
            </a:r>
            <a:r>
              <a:rPr lang="ja-JP" altLang="en-US" sz="1200" dirty="0"/>
              <a:t>な</a:t>
            </a:r>
            <a:r>
              <a:rPr lang="ja-JP" altLang="en-US" sz="1200" dirty="0" smtClean="0"/>
              <a:t>手法を考察</a:t>
            </a:r>
            <a:r>
              <a:rPr lang="ja-JP" altLang="en-US" sz="1200" dirty="0"/>
              <a:t>する</a:t>
            </a:r>
            <a:r>
              <a:rPr lang="en-US" altLang="ja-JP" sz="1200" dirty="0"/>
              <a:t>.</a:t>
            </a:r>
            <a:endParaRPr lang="ja-JP" altLang="en-US" sz="12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-2353770" y="2799599"/>
            <a:ext cx="26492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1050" dirty="0" smtClean="0"/>
          </a:p>
          <a:p>
            <a:endParaRPr kumimoji="1" lang="ja-JP" altLang="en-US" sz="1050" dirty="0"/>
          </a:p>
        </p:txBody>
      </p:sp>
      <p:sp>
        <p:nvSpPr>
          <p:cNvPr id="28" name="フローチャート: 代替処理 27"/>
          <p:cNvSpPr/>
          <p:nvPr/>
        </p:nvSpPr>
        <p:spPr>
          <a:xfrm>
            <a:off x="153138" y="1233222"/>
            <a:ext cx="2002893" cy="412879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ソーシャルブック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マーキングサービスとは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53370" y="1730270"/>
            <a:ext cx="6185245" cy="10766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kumimoji="1" lang="en-US" altLang="ja-JP" sz="1600" dirty="0" smtClean="0"/>
          </a:p>
          <a:p>
            <a:pPr algn="ctr"/>
            <a:endParaRPr lang="en-US" altLang="ja-JP" sz="1600" dirty="0"/>
          </a:p>
        </p:txBody>
      </p:sp>
      <p:sp>
        <p:nvSpPr>
          <p:cNvPr id="13" name="角丸四角形 12"/>
          <p:cNvSpPr/>
          <p:nvPr/>
        </p:nvSpPr>
        <p:spPr>
          <a:xfrm>
            <a:off x="495625" y="2099997"/>
            <a:ext cx="1044872" cy="2891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ブックマーク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80092" y="2022809"/>
            <a:ext cx="1044872" cy="2891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ブックマーク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上矢印 15"/>
          <p:cNvSpPr/>
          <p:nvPr/>
        </p:nvSpPr>
        <p:spPr>
          <a:xfrm>
            <a:off x="763857" y="2373536"/>
            <a:ext cx="277339" cy="71195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スマイル 14"/>
          <p:cNvSpPr/>
          <p:nvPr/>
        </p:nvSpPr>
        <p:spPr>
          <a:xfrm>
            <a:off x="524893" y="2904296"/>
            <a:ext cx="755266" cy="689894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5622" y="3614635"/>
            <a:ext cx="4049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インターネット上にブックマークを保存し，それを共有できる．</a:t>
            </a:r>
            <a:endParaRPr kumimoji="1" lang="ja-JP" altLang="en-US" sz="1200" dirty="0"/>
          </a:p>
        </p:txBody>
      </p:sp>
      <p:sp>
        <p:nvSpPr>
          <p:cNvPr id="18" name="左右矢印 17"/>
          <p:cNvSpPr/>
          <p:nvPr/>
        </p:nvSpPr>
        <p:spPr>
          <a:xfrm>
            <a:off x="1576626" y="2049423"/>
            <a:ext cx="1406728" cy="39897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共有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4189608" y="2527297"/>
            <a:ext cx="647796" cy="241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タグ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4178134" y="2261355"/>
            <a:ext cx="647796" cy="241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タグ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178134" y="1995825"/>
            <a:ext cx="647796" cy="241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タグ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3220257" y="2099997"/>
            <a:ext cx="1044872" cy="2891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ブックマーク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3110740" y="2010817"/>
            <a:ext cx="1044872" cy="2891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ブックマーク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00930" y="1957990"/>
            <a:ext cx="132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ブックマークにはタグなどをつけることができる．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81209" y="3428303"/>
            <a:ext cx="208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ローカル</a:t>
            </a:r>
            <a:r>
              <a:rPr lang="ja-JP" altLang="en-US" sz="1200" dirty="0" smtClean="0"/>
              <a:t>ではなくウェブ上にブックマークを保存する．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662457" y="1745726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bg1"/>
                </a:solidFill>
              </a:rPr>
              <a:t>インターネット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上矢印 39"/>
          <p:cNvSpPr/>
          <p:nvPr/>
        </p:nvSpPr>
        <p:spPr>
          <a:xfrm>
            <a:off x="3355838" y="2367832"/>
            <a:ext cx="272970" cy="77071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スマイル 36"/>
          <p:cNvSpPr/>
          <p:nvPr/>
        </p:nvSpPr>
        <p:spPr>
          <a:xfrm>
            <a:off x="3114813" y="2901760"/>
            <a:ext cx="755266" cy="689894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8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</TotalTime>
  <Words>316</Words>
  <Application>Microsoft Office PowerPoint</Application>
  <PresentationFormat>A4 210 x 297 mm</PresentationFormat>
  <Paragraphs>45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</dc:creator>
  <cp:lastModifiedBy>endo</cp:lastModifiedBy>
  <cp:revision>109</cp:revision>
  <dcterms:created xsi:type="dcterms:W3CDTF">2014-12-11T05:44:41Z</dcterms:created>
  <dcterms:modified xsi:type="dcterms:W3CDTF">2016-10-11T08:27:38Z</dcterms:modified>
</cp:coreProperties>
</file>