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4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PBL 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を経験した学生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の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学習成果の測定</a:t>
            </a:r>
            <a:endParaRPr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ja-JP" sz="2800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164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1342015</a:t>
            </a:r>
            <a:r>
              <a:rPr lang="ja-JP" altLang="en-US" sz="1625" dirty="0"/>
              <a:t>　　</a:t>
            </a:r>
            <a:r>
              <a:rPr lang="ja-JP" altLang="en-US" sz="1625" dirty="0" smtClean="0"/>
              <a:t>板倉 啓太</a:t>
            </a:r>
            <a:endParaRPr lang="ja-JP" altLang="en-US" sz="1625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09558" y="1718430"/>
            <a:ext cx="745179" cy="341868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351564" y="3352800"/>
            <a:ext cx="3072984" cy="181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3407973" y="3392304"/>
            <a:ext cx="757627" cy="317320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51564" y="3795196"/>
            <a:ext cx="3066341" cy="12772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ソフトウェアコースの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実験を受講した学生</a:t>
            </a:r>
            <a:r>
              <a:rPr lang="ja-JP" altLang="en-US" sz="1100" dirty="0" smtClean="0"/>
              <a:t>に対し</a:t>
            </a:r>
            <a:r>
              <a:rPr lang="ja-JP" altLang="en-US" sz="1100" dirty="0"/>
              <a:t>，</a:t>
            </a:r>
            <a:r>
              <a:rPr lang="en-US" altLang="ja-JP" sz="1100" dirty="0"/>
              <a:t>4 </a:t>
            </a:r>
            <a:r>
              <a:rPr lang="ja-JP" altLang="en-US" sz="1100" dirty="0"/>
              <a:t>段階評価でのアンケート調査をする</a:t>
            </a:r>
            <a:r>
              <a:rPr lang="ja-JP" altLang="en-US" sz="1100" dirty="0" smtClean="0"/>
              <a:t>．</a:t>
            </a:r>
            <a:endParaRPr lang="en-US" altLang="ja-JP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ルーブリック評価の手法を用いて，アンケート</a:t>
            </a:r>
            <a:r>
              <a:rPr lang="ja-JP" altLang="en-US" sz="1100" dirty="0" smtClean="0"/>
              <a:t>項目</a:t>
            </a:r>
            <a:r>
              <a:rPr lang="ja-JP" altLang="en-US" sz="1100" dirty="0"/>
              <a:t>ごとの定義を段階別に設定する</a:t>
            </a:r>
            <a:r>
              <a:rPr lang="ja-JP" altLang="en-US" sz="1100" dirty="0" smtClean="0"/>
              <a:t>．</a:t>
            </a:r>
            <a:endParaRPr lang="en-US" altLang="ja-JP" sz="11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アンケート結果を基に，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実験を終えた学生の</a:t>
            </a:r>
            <a:r>
              <a:rPr lang="ja-JP" altLang="en-US" sz="1100" dirty="0" smtClean="0"/>
              <a:t>学習</a:t>
            </a:r>
            <a:r>
              <a:rPr lang="ja-JP" altLang="en-US" sz="1100" dirty="0"/>
              <a:t>到達度</a:t>
            </a:r>
            <a:r>
              <a:rPr lang="ja-JP" altLang="en-US" sz="1100" dirty="0" smtClean="0"/>
              <a:t>を</a:t>
            </a:r>
            <a:r>
              <a:rPr lang="ja-JP" altLang="en-US" sz="1100" dirty="0"/>
              <a:t>グラフ化</a:t>
            </a:r>
            <a:r>
              <a:rPr lang="ja-JP" altLang="en-US" sz="1100" dirty="0" smtClean="0"/>
              <a:t>し，</a:t>
            </a:r>
            <a:r>
              <a:rPr lang="ja-JP" altLang="en-US" sz="1100" dirty="0"/>
              <a:t>今後の改善案を考察</a:t>
            </a:r>
            <a:r>
              <a:rPr lang="ja-JP" altLang="en-US" sz="1100" dirty="0" smtClean="0"/>
              <a:t>する．</a:t>
            </a:r>
            <a:endParaRPr lang="en-US" altLang="ja-JP" sz="11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46263" y="8814100"/>
            <a:ext cx="5878285" cy="1034750"/>
            <a:chOff x="540747" y="8649785"/>
            <a:chExt cx="5878285" cy="105301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540747" y="8649785"/>
              <a:ext cx="5878285" cy="1053015"/>
              <a:chOff x="859118" y="8649785"/>
              <a:chExt cx="5106308" cy="1053015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859118" y="8649785"/>
                <a:ext cx="5106308" cy="1053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5" name="フローチャート: 代替処理 44"/>
              <p:cNvSpPr/>
              <p:nvPr/>
            </p:nvSpPr>
            <p:spPr>
              <a:xfrm>
                <a:off x="901042" y="8673866"/>
                <a:ext cx="1347261" cy="324084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今後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計画</a:t>
                </a:r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664521" y="9097793"/>
              <a:ext cx="5617289" cy="53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400" dirty="0" smtClean="0"/>
                <a:t>今回</a:t>
              </a:r>
              <a:r>
                <a:rPr lang="ja-JP" altLang="en-US" sz="1400" dirty="0"/>
                <a:t>作成したアンケート項目では，</a:t>
              </a:r>
              <a:r>
                <a:rPr lang="en-US" altLang="ja-JP" sz="1400" dirty="0"/>
                <a:t>PBL </a:t>
              </a:r>
              <a:r>
                <a:rPr lang="ja-JP" altLang="en-US" sz="1400" dirty="0" smtClean="0"/>
                <a:t>の学習成果が的確</a:t>
              </a:r>
              <a:r>
                <a:rPr lang="ja-JP" altLang="en-US" sz="1400" dirty="0"/>
                <a:t>に測定出来ていないため，アンケート項目の</a:t>
              </a:r>
              <a:r>
                <a:rPr lang="ja-JP" altLang="en-US" sz="1400" dirty="0" smtClean="0"/>
                <a:t>追加</a:t>
              </a:r>
              <a:r>
                <a:rPr lang="ja-JP" altLang="en-US" sz="1400" dirty="0"/>
                <a:t>・修正を行う．</a:t>
              </a:r>
              <a:endParaRPr kumimoji="1" lang="ja-JP" altLang="en-US" sz="14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546263" y="3343114"/>
            <a:ext cx="2641052" cy="182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615506" y="3384216"/>
            <a:ext cx="733285" cy="346022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416573" y="3392456"/>
            <a:ext cx="1698101" cy="96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今回はソフトウェアコース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r>
              <a:rPr lang="en-US" altLang="ja-JP" sz="1200" dirty="0">
                <a:solidFill>
                  <a:schemeClr val="tx1"/>
                </a:solidFill>
              </a:rPr>
              <a:t>PM </a:t>
            </a:r>
            <a:r>
              <a:rPr lang="ja-JP" altLang="en-US" sz="1200" dirty="0">
                <a:solidFill>
                  <a:schemeClr val="tx1"/>
                </a:solidFill>
              </a:rPr>
              <a:t>実験を受講した学生を対象</a:t>
            </a:r>
            <a:r>
              <a:rPr lang="ja-JP" altLang="en-US" sz="1200" dirty="0" smtClean="0">
                <a:solidFill>
                  <a:schemeClr val="tx1"/>
                </a:solidFill>
              </a:rPr>
              <a:t>に，学習到達度を</a:t>
            </a:r>
            <a:r>
              <a:rPr lang="ja-JP" altLang="en-US" sz="1200" dirty="0">
                <a:solidFill>
                  <a:schemeClr val="tx1"/>
                </a:solidFill>
              </a:rPr>
              <a:t>調査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416574" y="4579124"/>
            <a:ext cx="1698100" cy="491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今後の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実験における改善案の提案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29" idx="2"/>
            <a:endCxn id="31" idx="0"/>
          </p:cNvCxnSpPr>
          <p:nvPr/>
        </p:nvCxnSpPr>
        <p:spPr>
          <a:xfrm>
            <a:off x="2265624" y="4356477"/>
            <a:ext cx="0" cy="222647"/>
          </a:xfrm>
          <a:prstGeom prst="straightConnector1">
            <a:avLst/>
          </a:prstGeom>
          <a:solidFill>
            <a:schemeClr val="tx1"/>
          </a:solidFill>
          <a:ln w="412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539457" y="5219993"/>
            <a:ext cx="5878448" cy="3557561"/>
            <a:chOff x="843185" y="7276421"/>
            <a:chExt cx="5106450" cy="1429566"/>
          </a:xfrm>
        </p:grpSpPr>
        <p:sp>
          <p:nvSpPr>
            <p:cNvPr id="20" name="正方形/長方形 19"/>
            <p:cNvSpPr/>
            <p:nvPr/>
          </p:nvSpPr>
          <p:spPr>
            <a:xfrm>
              <a:off x="843185" y="7276421"/>
              <a:ext cx="5106450" cy="1429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874293" y="7308226"/>
              <a:ext cx="1959869" cy="146077"/>
            </a:xfrm>
            <a:prstGeom prst="flowChartAlternateProcess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sp>
        <p:nvSpPr>
          <p:cNvPr id="80" name="テキスト ボックス 79"/>
          <p:cNvSpPr txBox="1"/>
          <p:nvPr/>
        </p:nvSpPr>
        <p:spPr>
          <a:xfrm>
            <a:off x="1418030" y="1759317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PBL</a:t>
            </a:r>
            <a:r>
              <a:rPr kumimoji="1" lang="ja-JP" altLang="en-US" sz="1200" dirty="0" smtClean="0"/>
              <a:t>とは，「プロジェクト型学習」や「問題解決型授業」などと</a:t>
            </a:r>
            <a:r>
              <a:rPr lang="ja-JP" altLang="en-US" sz="1200" dirty="0"/>
              <a:t>呼</a:t>
            </a:r>
            <a:r>
              <a:rPr lang="ja-JP" altLang="en-US" sz="1200" dirty="0" smtClean="0"/>
              <a:t>ばれる</a:t>
            </a:r>
            <a:r>
              <a:rPr kumimoji="1" lang="ja-JP" altLang="en-US" sz="1200" dirty="0" smtClean="0"/>
              <a:t>教育方法である．</a:t>
            </a:r>
            <a:endParaRPr kumimoji="1" lang="en-US" altLang="ja-JP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16573" y="2524049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現在</a:t>
            </a:r>
            <a:r>
              <a:rPr lang="ja-JP" altLang="en-US" sz="1200" dirty="0"/>
              <a:t>の社会では情報技術が基盤になっており</a:t>
            </a:r>
            <a:r>
              <a:rPr lang="ja-JP" altLang="en-US" sz="1200" dirty="0" smtClean="0"/>
              <a:t>，高い技術力や活用力を有する人材が必要である．</a:t>
            </a:r>
            <a:endParaRPr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11758" y="1774846"/>
            <a:ext cx="2075568" cy="13849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しかし，</a:t>
            </a:r>
            <a:r>
              <a:rPr lang="en-US" altLang="ja-JP" sz="1200" dirty="0" smtClean="0"/>
              <a:t>PBL </a:t>
            </a:r>
            <a:r>
              <a:rPr lang="ja-JP" altLang="en-US" sz="1200" dirty="0"/>
              <a:t>の実施方法に関する論文や書籍はまだ少ない</a:t>
            </a:r>
            <a:r>
              <a:rPr lang="ja-JP" altLang="en-US" sz="1200" dirty="0" smtClean="0"/>
              <a:t>ため，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教育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を実施している</a:t>
            </a:r>
            <a:r>
              <a:rPr lang="ja-JP" altLang="en-US" sz="1200" dirty="0" smtClean="0"/>
              <a:t>大学の多くは限られた</a:t>
            </a:r>
            <a:r>
              <a:rPr lang="ja-JP" altLang="en-US" sz="1200" dirty="0"/>
              <a:t>情報の中で課題を設計・実施</a:t>
            </a:r>
            <a:r>
              <a:rPr lang="ja-JP" altLang="en-US" sz="1200" dirty="0" smtClean="0"/>
              <a:t>しており，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は常に改善を求められている．</a:t>
            </a:r>
            <a:endParaRPr kumimoji="1" lang="en-US" altLang="ja-JP" sz="12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3799548" y="2304412"/>
            <a:ext cx="378814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0337" y="4184152"/>
            <a:ext cx="962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現在の</a:t>
            </a:r>
            <a:r>
              <a:rPr kumimoji="1" lang="en-US" altLang="ja-JP" sz="1050" dirty="0" smtClean="0"/>
              <a:t>PM</a:t>
            </a:r>
            <a:r>
              <a:rPr kumimoji="1" lang="ja-JP" altLang="en-US" sz="1050" dirty="0" smtClean="0"/>
              <a:t>実験の内容がきちんと身に付いているか？</a:t>
            </a:r>
            <a:endParaRPr kumimoji="1" lang="ja-JP" altLang="en-US" sz="1050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416573" y="4474658"/>
            <a:ext cx="803492" cy="20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4" y="7023870"/>
            <a:ext cx="3242579" cy="166403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93" y="7022343"/>
            <a:ext cx="2528648" cy="1665558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107550" y="8535576"/>
            <a:ext cx="281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図</a:t>
            </a:r>
            <a:r>
              <a:rPr kumimoji="1" lang="en-US" altLang="ja-JP" sz="1200" dirty="0" smtClean="0"/>
              <a:t>1</a:t>
            </a:r>
            <a:r>
              <a:rPr lang="ja-JP" altLang="en-US" sz="1200" dirty="0" smtClean="0"/>
              <a:t>　</a:t>
            </a:r>
            <a:r>
              <a:rPr kumimoji="1" lang="ja-JP" altLang="en-US" sz="1200" dirty="0" smtClean="0"/>
              <a:t>調査結果とルーブリック表の作成例</a:t>
            </a:r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598863" y="5708525"/>
            <a:ext cx="5773083" cy="1324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 smtClean="0"/>
          </a:p>
          <a:p>
            <a:r>
              <a:rPr lang="en-US" altLang="ja-JP" sz="1200" dirty="0" smtClean="0"/>
              <a:t>PM </a:t>
            </a:r>
            <a:r>
              <a:rPr lang="ja-JP" altLang="en-US" sz="1200" dirty="0"/>
              <a:t>実験のソフトウェアコースを学習し終えた一部の学生からアンケート調査を</a:t>
            </a:r>
            <a:r>
              <a:rPr lang="ja-JP" altLang="en-US" sz="1200" dirty="0" smtClean="0"/>
              <a:t>行った．　　　　　　　結果</a:t>
            </a:r>
            <a:r>
              <a:rPr lang="ja-JP" altLang="en-US" sz="1200" dirty="0"/>
              <a:t>は，最終的な納期には間に合っていたものの，プロジェクトを進行していく上で，計画の遅延に対するリスクの測定・対応が不足している事が判明した．またプレゼンテーションの際，図表やグラフを用いた表現が少ないという点も判明した．</a:t>
            </a:r>
            <a:endParaRPr lang="en-US" altLang="ja-JP" sz="1200" dirty="0"/>
          </a:p>
          <a:p>
            <a:r>
              <a:rPr lang="ja-JP" altLang="en-US" sz="1200" dirty="0"/>
              <a:t>これら</a:t>
            </a:r>
            <a:r>
              <a:rPr lang="ja-JP" altLang="en-US" sz="1200" dirty="0" smtClean="0"/>
              <a:t>の調査結果から</a:t>
            </a:r>
            <a:r>
              <a:rPr lang="ja-JP" altLang="en-US" sz="1200" dirty="0"/>
              <a:t>，発表資料にグラフを用いて，聴衆に対する理解度を向上させる必要がある．また，計画の遅延に対してリスク登録簿を作成することで，リスクの対応をしやすくなり，遅延が改善されるではないかと考察する．</a:t>
            </a:r>
          </a:p>
          <a:p>
            <a:pPr algn="ctr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271</Words>
  <Application>Microsoft Office PowerPoint</Application>
  <PresentationFormat>A4 210 x 297 mm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板倉啓太</dc:creator>
  <cp:lastModifiedBy>itakura</cp:lastModifiedBy>
  <cp:revision>64</cp:revision>
  <dcterms:created xsi:type="dcterms:W3CDTF">2014-12-11T05:44:41Z</dcterms:created>
  <dcterms:modified xsi:type="dcterms:W3CDTF">2015-12-15T21:57:43Z</dcterms:modified>
</cp:coreProperties>
</file>