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0"/>
  </p:notesMasterIdLst>
  <p:handoutMasterIdLst>
    <p:handoutMasterId r:id="rId31"/>
  </p:handoutMasterIdLst>
  <p:sldIdLst>
    <p:sldId id="257" r:id="rId2"/>
    <p:sldId id="290" r:id="rId3"/>
    <p:sldId id="292" r:id="rId4"/>
    <p:sldId id="262" r:id="rId5"/>
    <p:sldId id="297" r:id="rId6"/>
    <p:sldId id="276" r:id="rId7"/>
    <p:sldId id="293" r:id="rId8"/>
    <p:sldId id="294" r:id="rId9"/>
    <p:sldId id="278" r:id="rId10"/>
    <p:sldId id="295" r:id="rId11"/>
    <p:sldId id="279" r:id="rId12"/>
    <p:sldId id="300" r:id="rId13"/>
    <p:sldId id="298" r:id="rId14"/>
    <p:sldId id="302" r:id="rId15"/>
    <p:sldId id="301" r:id="rId16"/>
    <p:sldId id="308" r:id="rId17"/>
    <p:sldId id="284" r:id="rId18"/>
    <p:sldId id="288" r:id="rId19"/>
    <p:sldId id="307" r:id="rId20"/>
    <p:sldId id="287" r:id="rId21"/>
    <p:sldId id="303" r:id="rId22"/>
    <p:sldId id="304" r:id="rId23"/>
    <p:sldId id="305" r:id="rId24"/>
    <p:sldId id="286" r:id="rId25"/>
    <p:sldId id="291" r:id="rId26"/>
    <p:sldId id="306" r:id="rId27"/>
    <p:sldId id="270" r:id="rId28"/>
    <p:sldId id="281" r:id="rId29"/>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13409"/>
    <a:srgbClr val="B42D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3" autoAdjust="0"/>
    <p:restoredTop sz="76439" autoAdjust="0"/>
  </p:normalViewPr>
  <p:slideViewPr>
    <p:cSldViewPr>
      <p:cViewPr varScale="1">
        <p:scale>
          <a:sx n="75" d="100"/>
          <a:sy n="75" d="100"/>
        </p:scale>
        <p:origin x="78" y="360"/>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ito\Desktop\&#21330;&#26989;&#32080;&#26524;\Movie_review\matom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ito\Desktop\&#21330;&#26989;&#32080;&#26524;\Movie_review\matom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ito\Desktop\&#21330;&#26989;&#32080;&#26524;\Movie_review\matom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ito\Desktop\&#21330;&#26989;&#32080;&#26524;\Movie_review\matome.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2400" dirty="0" smtClean="0"/>
              <a:t>重み付き評価と平均評価の比較</a:t>
            </a:r>
            <a:endParaRPr lang="ja-JP" altLang="en-US" sz="2400" dirty="0"/>
          </a:p>
        </c:rich>
      </c:tx>
      <c:layout>
        <c:manualLayout>
          <c:xMode val="edge"/>
          <c:yMode val="edge"/>
          <c:x val="0.23963502203733966"/>
          <c:y val="1.576044129235618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図２!$A$1</c:f>
              <c:strCache>
                <c:ptCount val="1"/>
                <c:pt idx="0">
                  <c:v>平均スター（計算結果）</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xVal>
            <c:numRef>
              <c:f>図２!$B$2:$B$88</c:f>
              <c:numCache>
                <c:formatCode>General</c:formatCode>
                <c:ptCount val="87"/>
                <c:pt idx="0">
                  <c:v>1.2889999999999999</c:v>
                </c:pt>
                <c:pt idx="1">
                  <c:v>1.381</c:v>
                </c:pt>
                <c:pt idx="2">
                  <c:v>1.5609999999999999</c:v>
                </c:pt>
                <c:pt idx="3">
                  <c:v>1.6870000000000001</c:v>
                </c:pt>
                <c:pt idx="4">
                  <c:v>2.3919999999999999</c:v>
                </c:pt>
                <c:pt idx="5">
                  <c:v>2.625</c:v>
                </c:pt>
                <c:pt idx="6">
                  <c:v>2.637</c:v>
                </c:pt>
                <c:pt idx="7">
                  <c:v>2.891</c:v>
                </c:pt>
                <c:pt idx="8">
                  <c:v>2.8969999999999998</c:v>
                </c:pt>
                <c:pt idx="9">
                  <c:v>3.1269999999999998</c:v>
                </c:pt>
                <c:pt idx="10">
                  <c:v>3.14</c:v>
                </c:pt>
                <c:pt idx="11">
                  <c:v>3.1949999999999998</c:v>
                </c:pt>
                <c:pt idx="12">
                  <c:v>3.218</c:v>
                </c:pt>
                <c:pt idx="13">
                  <c:v>3.22</c:v>
                </c:pt>
                <c:pt idx="14">
                  <c:v>3.319</c:v>
                </c:pt>
                <c:pt idx="15">
                  <c:v>3.319</c:v>
                </c:pt>
                <c:pt idx="16">
                  <c:v>3.319</c:v>
                </c:pt>
                <c:pt idx="17">
                  <c:v>3.36</c:v>
                </c:pt>
                <c:pt idx="18">
                  <c:v>3.476</c:v>
                </c:pt>
                <c:pt idx="19">
                  <c:v>3.5209999999999999</c:v>
                </c:pt>
                <c:pt idx="20">
                  <c:v>3.5230000000000001</c:v>
                </c:pt>
                <c:pt idx="21">
                  <c:v>3.5230000000000001</c:v>
                </c:pt>
                <c:pt idx="22">
                  <c:v>3.5230000000000001</c:v>
                </c:pt>
                <c:pt idx="23">
                  <c:v>3.5230000000000001</c:v>
                </c:pt>
                <c:pt idx="24">
                  <c:v>3.5230000000000001</c:v>
                </c:pt>
                <c:pt idx="25">
                  <c:v>3.5720000000000001</c:v>
                </c:pt>
                <c:pt idx="26">
                  <c:v>3.5779999999999998</c:v>
                </c:pt>
                <c:pt idx="27">
                  <c:v>3.5830000000000002</c:v>
                </c:pt>
                <c:pt idx="28">
                  <c:v>3.6230000000000002</c:v>
                </c:pt>
                <c:pt idx="29">
                  <c:v>3.6749999999999998</c:v>
                </c:pt>
                <c:pt idx="30">
                  <c:v>3.726</c:v>
                </c:pt>
                <c:pt idx="31">
                  <c:v>3.7450000000000001</c:v>
                </c:pt>
                <c:pt idx="32">
                  <c:v>3.7490000000000001</c:v>
                </c:pt>
                <c:pt idx="33">
                  <c:v>3.75</c:v>
                </c:pt>
                <c:pt idx="34">
                  <c:v>3.7650000000000001</c:v>
                </c:pt>
                <c:pt idx="35">
                  <c:v>3.7690000000000001</c:v>
                </c:pt>
                <c:pt idx="36">
                  <c:v>3.823</c:v>
                </c:pt>
                <c:pt idx="37">
                  <c:v>3.887</c:v>
                </c:pt>
                <c:pt idx="38">
                  <c:v>3.9460000000000002</c:v>
                </c:pt>
                <c:pt idx="39">
                  <c:v>4.0049999999999999</c:v>
                </c:pt>
                <c:pt idx="40">
                  <c:v>4.0140000000000002</c:v>
                </c:pt>
                <c:pt idx="41">
                  <c:v>4.016</c:v>
                </c:pt>
                <c:pt idx="42">
                  <c:v>4.0389999999999997</c:v>
                </c:pt>
                <c:pt idx="43">
                  <c:v>4.056</c:v>
                </c:pt>
                <c:pt idx="44">
                  <c:v>4.0609999999999999</c:v>
                </c:pt>
                <c:pt idx="45">
                  <c:v>4.0670000000000002</c:v>
                </c:pt>
                <c:pt idx="46">
                  <c:v>4.0670000000000002</c:v>
                </c:pt>
                <c:pt idx="47">
                  <c:v>4.077</c:v>
                </c:pt>
                <c:pt idx="48">
                  <c:v>4.0789999999999997</c:v>
                </c:pt>
                <c:pt idx="49">
                  <c:v>4.1120000000000001</c:v>
                </c:pt>
                <c:pt idx="50">
                  <c:v>4.13</c:v>
                </c:pt>
                <c:pt idx="51">
                  <c:v>4.1710000000000003</c:v>
                </c:pt>
                <c:pt idx="52">
                  <c:v>4.218</c:v>
                </c:pt>
                <c:pt idx="53">
                  <c:v>4.226</c:v>
                </c:pt>
                <c:pt idx="54">
                  <c:v>4.2359999999999998</c:v>
                </c:pt>
                <c:pt idx="55">
                  <c:v>4.274</c:v>
                </c:pt>
                <c:pt idx="56">
                  <c:v>4.29</c:v>
                </c:pt>
                <c:pt idx="57">
                  <c:v>4.3129999999999997</c:v>
                </c:pt>
                <c:pt idx="58">
                  <c:v>4.3369999999999997</c:v>
                </c:pt>
                <c:pt idx="59">
                  <c:v>4.3520000000000003</c:v>
                </c:pt>
                <c:pt idx="60">
                  <c:v>4.3559999999999999</c:v>
                </c:pt>
                <c:pt idx="61">
                  <c:v>4.359</c:v>
                </c:pt>
                <c:pt idx="62">
                  <c:v>4.359</c:v>
                </c:pt>
                <c:pt idx="63">
                  <c:v>4.4340000000000002</c:v>
                </c:pt>
                <c:pt idx="64">
                  <c:v>4.4459999999999997</c:v>
                </c:pt>
                <c:pt idx="65">
                  <c:v>4.4530000000000003</c:v>
                </c:pt>
                <c:pt idx="66">
                  <c:v>4.4580000000000002</c:v>
                </c:pt>
                <c:pt idx="67">
                  <c:v>4.5229999999999997</c:v>
                </c:pt>
                <c:pt idx="68">
                  <c:v>4.5270000000000001</c:v>
                </c:pt>
                <c:pt idx="69">
                  <c:v>4.5750000000000002</c:v>
                </c:pt>
                <c:pt idx="70">
                  <c:v>4.59</c:v>
                </c:pt>
                <c:pt idx="71">
                  <c:v>4.6340000000000003</c:v>
                </c:pt>
                <c:pt idx="72">
                  <c:v>4.6390000000000002</c:v>
                </c:pt>
                <c:pt idx="73">
                  <c:v>4.6609999999999996</c:v>
                </c:pt>
                <c:pt idx="74">
                  <c:v>4.6890000000000001</c:v>
                </c:pt>
                <c:pt idx="75">
                  <c:v>4.7320000000000002</c:v>
                </c:pt>
                <c:pt idx="76">
                  <c:v>4.7610000000000001</c:v>
                </c:pt>
                <c:pt idx="77">
                  <c:v>4.7640000000000002</c:v>
                </c:pt>
                <c:pt idx="78">
                  <c:v>4.8090000000000002</c:v>
                </c:pt>
                <c:pt idx="79">
                  <c:v>4.8150000000000004</c:v>
                </c:pt>
                <c:pt idx="80">
                  <c:v>4.8220000000000001</c:v>
                </c:pt>
                <c:pt idx="81">
                  <c:v>4.8230000000000004</c:v>
                </c:pt>
                <c:pt idx="82">
                  <c:v>4.8239999999999998</c:v>
                </c:pt>
                <c:pt idx="83">
                  <c:v>4.83</c:v>
                </c:pt>
                <c:pt idx="84">
                  <c:v>4.8419999999999996</c:v>
                </c:pt>
                <c:pt idx="85">
                  <c:v>4.851</c:v>
                </c:pt>
                <c:pt idx="86">
                  <c:v>4.8920000000000003</c:v>
                </c:pt>
              </c:numCache>
            </c:numRef>
          </c:xVal>
          <c:yVal>
            <c:numRef>
              <c:f>図２!$A$2:$A$88</c:f>
              <c:numCache>
                <c:formatCode>General</c:formatCode>
                <c:ptCount val="87"/>
                <c:pt idx="0">
                  <c:v>1.7889999999999999</c:v>
                </c:pt>
                <c:pt idx="1">
                  <c:v>1.728</c:v>
                </c:pt>
                <c:pt idx="2">
                  <c:v>2.2109999999999999</c:v>
                </c:pt>
                <c:pt idx="3">
                  <c:v>1.867</c:v>
                </c:pt>
                <c:pt idx="4">
                  <c:v>2.8519999999999999</c:v>
                </c:pt>
                <c:pt idx="5">
                  <c:v>3.1659999999999999</c:v>
                </c:pt>
                <c:pt idx="6">
                  <c:v>2.8479999999999999</c:v>
                </c:pt>
                <c:pt idx="7">
                  <c:v>3.3580000000000001</c:v>
                </c:pt>
                <c:pt idx="8">
                  <c:v>3.2360000000000002</c:v>
                </c:pt>
                <c:pt idx="9">
                  <c:v>3.8050000000000002</c:v>
                </c:pt>
                <c:pt idx="10">
                  <c:v>3.5979999999999999</c:v>
                </c:pt>
                <c:pt idx="11">
                  <c:v>3.746</c:v>
                </c:pt>
                <c:pt idx="12">
                  <c:v>3.55</c:v>
                </c:pt>
                <c:pt idx="13">
                  <c:v>3.3220000000000001</c:v>
                </c:pt>
                <c:pt idx="14">
                  <c:v>3.8439999999999999</c:v>
                </c:pt>
                <c:pt idx="15">
                  <c:v>3.8439999999999999</c:v>
                </c:pt>
                <c:pt idx="16">
                  <c:v>3.8439999999999999</c:v>
                </c:pt>
                <c:pt idx="17">
                  <c:v>3.819</c:v>
                </c:pt>
                <c:pt idx="18">
                  <c:v>3.657</c:v>
                </c:pt>
                <c:pt idx="19">
                  <c:v>3.6509999999999998</c:v>
                </c:pt>
                <c:pt idx="20">
                  <c:v>3.83</c:v>
                </c:pt>
                <c:pt idx="21">
                  <c:v>3.661</c:v>
                </c:pt>
                <c:pt idx="22">
                  <c:v>3.661</c:v>
                </c:pt>
                <c:pt idx="23">
                  <c:v>3.661</c:v>
                </c:pt>
                <c:pt idx="24">
                  <c:v>3.661</c:v>
                </c:pt>
                <c:pt idx="25">
                  <c:v>3.8149999999999999</c:v>
                </c:pt>
                <c:pt idx="26">
                  <c:v>3.851</c:v>
                </c:pt>
                <c:pt idx="27">
                  <c:v>3.766</c:v>
                </c:pt>
                <c:pt idx="28">
                  <c:v>3.8519999999999999</c:v>
                </c:pt>
                <c:pt idx="29">
                  <c:v>3.7280000000000002</c:v>
                </c:pt>
                <c:pt idx="30">
                  <c:v>3.7989999999999999</c:v>
                </c:pt>
                <c:pt idx="31">
                  <c:v>3.6269999999999998</c:v>
                </c:pt>
                <c:pt idx="32">
                  <c:v>3.8849999999999998</c:v>
                </c:pt>
                <c:pt idx="33">
                  <c:v>3.76</c:v>
                </c:pt>
                <c:pt idx="34">
                  <c:v>3.8220000000000001</c:v>
                </c:pt>
                <c:pt idx="35">
                  <c:v>3.9020000000000001</c:v>
                </c:pt>
                <c:pt idx="36">
                  <c:v>4.0659999999999998</c:v>
                </c:pt>
                <c:pt idx="37">
                  <c:v>4.04</c:v>
                </c:pt>
                <c:pt idx="38">
                  <c:v>4.1289999999999996</c:v>
                </c:pt>
                <c:pt idx="39">
                  <c:v>4.383</c:v>
                </c:pt>
                <c:pt idx="40">
                  <c:v>4.0060000000000002</c:v>
                </c:pt>
                <c:pt idx="41">
                  <c:v>4.1150000000000002</c:v>
                </c:pt>
                <c:pt idx="42">
                  <c:v>4.0199999999999996</c:v>
                </c:pt>
                <c:pt idx="43">
                  <c:v>3.7719999999999998</c:v>
                </c:pt>
                <c:pt idx="44">
                  <c:v>4.0529999999999999</c:v>
                </c:pt>
                <c:pt idx="45">
                  <c:v>4.1829999999999998</c:v>
                </c:pt>
                <c:pt idx="46">
                  <c:v>4.1829999999999998</c:v>
                </c:pt>
                <c:pt idx="47">
                  <c:v>3.9940000000000002</c:v>
                </c:pt>
                <c:pt idx="48">
                  <c:v>3.99</c:v>
                </c:pt>
                <c:pt idx="49">
                  <c:v>4.1310000000000002</c:v>
                </c:pt>
                <c:pt idx="50">
                  <c:v>4.0519999999999996</c:v>
                </c:pt>
                <c:pt idx="51">
                  <c:v>4.0490000000000004</c:v>
                </c:pt>
                <c:pt idx="52">
                  <c:v>4.1369999999999996</c:v>
                </c:pt>
                <c:pt idx="53">
                  <c:v>4.125</c:v>
                </c:pt>
                <c:pt idx="54">
                  <c:v>4.2220000000000004</c:v>
                </c:pt>
                <c:pt idx="55">
                  <c:v>4.25</c:v>
                </c:pt>
                <c:pt idx="56">
                  <c:v>4.2240000000000002</c:v>
                </c:pt>
                <c:pt idx="57">
                  <c:v>4.2889999999999997</c:v>
                </c:pt>
                <c:pt idx="58">
                  <c:v>4.2009999999999996</c:v>
                </c:pt>
                <c:pt idx="59">
                  <c:v>4.2720000000000002</c:v>
                </c:pt>
                <c:pt idx="60">
                  <c:v>4.1079999999999997</c:v>
                </c:pt>
                <c:pt idx="61">
                  <c:v>4.4240000000000004</c:v>
                </c:pt>
                <c:pt idx="62">
                  <c:v>4.4089999999999998</c:v>
                </c:pt>
                <c:pt idx="63">
                  <c:v>4.3010000000000002</c:v>
                </c:pt>
                <c:pt idx="64">
                  <c:v>4.2910000000000004</c:v>
                </c:pt>
                <c:pt idx="65">
                  <c:v>4.3979999999999997</c:v>
                </c:pt>
                <c:pt idx="66">
                  <c:v>4.3</c:v>
                </c:pt>
                <c:pt idx="67">
                  <c:v>4.484</c:v>
                </c:pt>
                <c:pt idx="68">
                  <c:v>4.5460000000000003</c:v>
                </c:pt>
                <c:pt idx="69">
                  <c:v>4.4850000000000003</c:v>
                </c:pt>
                <c:pt idx="70">
                  <c:v>4.4690000000000003</c:v>
                </c:pt>
                <c:pt idx="71">
                  <c:v>4.3630000000000004</c:v>
                </c:pt>
                <c:pt idx="72">
                  <c:v>4.569</c:v>
                </c:pt>
                <c:pt idx="73">
                  <c:v>4.4870000000000001</c:v>
                </c:pt>
                <c:pt idx="74">
                  <c:v>4.6109999999999998</c:v>
                </c:pt>
                <c:pt idx="75">
                  <c:v>4.45</c:v>
                </c:pt>
                <c:pt idx="76">
                  <c:v>4.7930000000000001</c:v>
                </c:pt>
                <c:pt idx="77">
                  <c:v>4.5999999999999996</c:v>
                </c:pt>
                <c:pt idx="78">
                  <c:v>4.593</c:v>
                </c:pt>
                <c:pt idx="79">
                  <c:v>4.5549999999999997</c:v>
                </c:pt>
                <c:pt idx="80">
                  <c:v>4.7169999999999996</c:v>
                </c:pt>
                <c:pt idx="81">
                  <c:v>4.6520000000000001</c:v>
                </c:pt>
                <c:pt idx="82">
                  <c:v>4.6749999999999998</c:v>
                </c:pt>
                <c:pt idx="83">
                  <c:v>4.6500000000000004</c:v>
                </c:pt>
                <c:pt idx="84">
                  <c:v>4.6379999999999999</c:v>
                </c:pt>
                <c:pt idx="85">
                  <c:v>4.7270000000000003</c:v>
                </c:pt>
                <c:pt idx="86">
                  <c:v>4.8070000000000004</c:v>
                </c:pt>
              </c:numCache>
            </c:numRef>
          </c:yVal>
          <c:smooth val="0"/>
        </c:ser>
        <c:dLbls>
          <c:showLegendKey val="0"/>
          <c:showVal val="0"/>
          <c:showCatName val="0"/>
          <c:showSerName val="0"/>
          <c:showPercent val="0"/>
          <c:showBubbleSize val="0"/>
        </c:dLbls>
        <c:axId val="246532768"/>
        <c:axId val="246533328"/>
      </c:scatterChart>
      <c:valAx>
        <c:axId val="246532768"/>
        <c:scaling>
          <c:orientation val="minMax"/>
          <c:max val="5"/>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400" dirty="0"/>
                  <a:t>重み付き評価</a:t>
                </a:r>
              </a:p>
            </c:rich>
          </c:tx>
          <c:layout>
            <c:manualLayout>
              <c:xMode val="edge"/>
              <c:yMode val="edge"/>
              <c:x val="0.40806780359009254"/>
              <c:y val="0.857525610717100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46533328"/>
        <c:crosses val="autoZero"/>
        <c:crossBetween val="midCat"/>
      </c:valAx>
      <c:valAx>
        <c:axId val="246533328"/>
        <c:scaling>
          <c:orientation val="minMax"/>
          <c:max val="5"/>
          <c:min val="1"/>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400" dirty="0"/>
                  <a:t>平均評価</a:t>
                </a:r>
              </a:p>
            </c:rich>
          </c:tx>
          <c:layout>
            <c:manualLayout>
              <c:xMode val="edge"/>
              <c:yMode val="edge"/>
              <c:x val="1.4828875040073814E-2"/>
              <c:y val="0.37230158286951726"/>
            </c:manualLayout>
          </c:layout>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4653276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2000" dirty="0"/>
              <a:t>平均評価と購入者の平均評価の比較</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Sheet1!$E$1</c:f>
              <c:strCache>
                <c:ptCount val="1"/>
                <c:pt idx="0">
                  <c:v>Amazon購入者の平均</c:v>
                </c:pt>
              </c:strCache>
            </c:strRef>
          </c:tx>
          <c:spPr>
            <a:ln w="28575"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Sheet1!$C$2:$C$22</c:f>
              <c:numCache>
                <c:formatCode>General</c:formatCode>
                <c:ptCount val="21"/>
                <c:pt idx="0">
                  <c:v>4.5251989389920428</c:v>
                </c:pt>
                <c:pt idx="1">
                  <c:v>4.3865546218487399</c:v>
                </c:pt>
                <c:pt idx="2">
                  <c:v>4.4776119402985071</c:v>
                </c:pt>
                <c:pt idx="3">
                  <c:v>3.9137931034482758</c:v>
                </c:pt>
                <c:pt idx="4">
                  <c:v>3.9272727272727272</c:v>
                </c:pt>
                <c:pt idx="5">
                  <c:v>4.5681818181818183</c:v>
                </c:pt>
                <c:pt idx="6">
                  <c:v>4.3428571428571425</c:v>
                </c:pt>
                <c:pt idx="7">
                  <c:v>3.9</c:v>
                </c:pt>
                <c:pt idx="8">
                  <c:v>4.9230769230769234</c:v>
                </c:pt>
                <c:pt idx="9">
                  <c:v>4.3478260869565215</c:v>
                </c:pt>
                <c:pt idx="10">
                  <c:v>4.333333333333333</c:v>
                </c:pt>
                <c:pt idx="11">
                  <c:v>4.3571428571428568</c:v>
                </c:pt>
                <c:pt idx="12">
                  <c:v>3</c:v>
                </c:pt>
                <c:pt idx="13">
                  <c:v>3.6</c:v>
                </c:pt>
                <c:pt idx="14">
                  <c:v>4.7777777777777777</c:v>
                </c:pt>
                <c:pt idx="15">
                  <c:v>4.8888888888888893</c:v>
                </c:pt>
                <c:pt idx="16">
                  <c:v>4.5555555555555554</c:v>
                </c:pt>
                <c:pt idx="17">
                  <c:v>3.8</c:v>
                </c:pt>
                <c:pt idx="18">
                  <c:v>5</c:v>
                </c:pt>
                <c:pt idx="19">
                  <c:v>5</c:v>
                </c:pt>
                <c:pt idx="20">
                  <c:v>4.666666666666667</c:v>
                </c:pt>
              </c:numCache>
            </c:numRef>
          </c:xVal>
          <c:yVal>
            <c:numRef>
              <c:f>Sheet1!$E$2:$E$22</c:f>
              <c:numCache>
                <c:formatCode>General</c:formatCode>
                <c:ptCount val="21"/>
                <c:pt idx="0">
                  <c:v>4.6091954022988508</c:v>
                </c:pt>
                <c:pt idx="1">
                  <c:v>3.9393939393939394</c:v>
                </c:pt>
                <c:pt idx="2">
                  <c:v>4.8571428571428568</c:v>
                </c:pt>
                <c:pt idx="3">
                  <c:v>3.8</c:v>
                </c:pt>
                <c:pt idx="4">
                  <c:v>4.1111111111111107</c:v>
                </c:pt>
                <c:pt idx="5">
                  <c:v>4.75</c:v>
                </c:pt>
                <c:pt idx="6">
                  <c:v>4.7142857142857144</c:v>
                </c:pt>
                <c:pt idx="7">
                  <c:v>4.1428571428571432</c:v>
                </c:pt>
                <c:pt idx="8">
                  <c:v>5</c:v>
                </c:pt>
                <c:pt idx="9">
                  <c:v>4.333333333333333</c:v>
                </c:pt>
                <c:pt idx="10">
                  <c:v>5</c:v>
                </c:pt>
                <c:pt idx="11">
                  <c:v>4.2857142857142856</c:v>
                </c:pt>
                <c:pt idx="12">
                  <c:v>4</c:v>
                </c:pt>
                <c:pt idx="13">
                  <c:v>4</c:v>
                </c:pt>
                <c:pt idx="14">
                  <c:v>4.333333333333333</c:v>
                </c:pt>
                <c:pt idx="15">
                  <c:v>5</c:v>
                </c:pt>
                <c:pt idx="16">
                  <c:v>5</c:v>
                </c:pt>
                <c:pt idx="17">
                  <c:v>4</c:v>
                </c:pt>
                <c:pt idx="18">
                  <c:v>5</c:v>
                </c:pt>
                <c:pt idx="19">
                  <c:v>5</c:v>
                </c:pt>
                <c:pt idx="20">
                  <c:v>5</c:v>
                </c:pt>
              </c:numCache>
            </c:numRef>
          </c:yVal>
          <c:smooth val="0"/>
        </c:ser>
        <c:dLbls>
          <c:showLegendKey val="0"/>
          <c:showVal val="0"/>
          <c:showCatName val="0"/>
          <c:showSerName val="0"/>
          <c:showPercent val="0"/>
          <c:showBubbleSize val="0"/>
        </c:dLbls>
        <c:axId val="310882832"/>
        <c:axId val="310876672"/>
      </c:scatterChart>
      <c:valAx>
        <c:axId val="310882832"/>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600" dirty="0"/>
                  <a:t>平均評価</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0876672"/>
        <c:crosses val="autoZero"/>
        <c:crossBetween val="midCat"/>
        <c:majorUnit val="1"/>
      </c:valAx>
      <c:valAx>
        <c:axId val="310876672"/>
        <c:scaling>
          <c:orientation val="minMax"/>
          <c:max val="5"/>
          <c:min val="1"/>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600" dirty="0" smtClean="0"/>
                  <a:t>アマゾン購入者の平均評価</a:t>
                </a:r>
                <a:endParaRPr lang="ja-JP" altLang="en-US" sz="1600" dirty="0"/>
              </a:p>
            </c:rich>
          </c:tx>
          <c:layout/>
          <c:overlay val="0"/>
          <c:spPr>
            <a:noFill/>
            <a:ln>
              <a:noFill/>
            </a:ln>
            <a:effectLst/>
          </c:spPr>
          <c:txPr>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0882832"/>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2000" dirty="0" smtClean="0"/>
              <a:t>平均評価と購入者のみ重み付き平均評価の比較</a:t>
            </a:r>
            <a:endParaRPr lang="ja-JP" altLang="en-US" sz="2000" dirty="0"/>
          </a:p>
        </c:rich>
      </c:tx>
      <c:layout>
        <c:manualLayout>
          <c:xMode val="edge"/>
          <c:yMode val="edge"/>
          <c:x val="0.12703455818022746"/>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Sheet1!$G$1</c:f>
              <c:strCache>
                <c:ptCount val="1"/>
                <c:pt idx="0">
                  <c:v>購入者のみ重み付き平均</c:v>
                </c:pt>
              </c:strCache>
            </c:strRef>
          </c:tx>
          <c:spPr>
            <a:ln w="28575"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Sheet1!$C$2:$C$22</c:f>
              <c:numCache>
                <c:formatCode>General</c:formatCode>
                <c:ptCount val="21"/>
                <c:pt idx="0">
                  <c:v>4.5251989389920428</c:v>
                </c:pt>
                <c:pt idx="1">
                  <c:v>4.3865546218487399</c:v>
                </c:pt>
                <c:pt idx="2">
                  <c:v>4.4776119402985071</c:v>
                </c:pt>
                <c:pt idx="3">
                  <c:v>3.9137931034482758</c:v>
                </c:pt>
                <c:pt idx="4">
                  <c:v>3.9272727272727272</c:v>
                </c:pt>
                <c:pt idx="5">
                  <c:v>4.5681818181818183</c:v>
                </c:pt>
                <c:pt idx="6">
                  <c:v>4.3428571428571425</c:v>
                </c:pt>
                <c:pt idx="7">
                  <c:v>3.9</c:v>
                </c:pt>
                <c:pt idx="8">
                  <c:v>4.9230769230769234</c:v>
                </c:pt>
                <c:pt idx="9">
                  <c:v>4.3478260869565215</c:v>
                </c:pt>
                <c:pt idx="10">
                  <c:v>4.333333333333333</c:v>
                </c:pt>
                <c:pt idx="11">
                  <c:v>4.3571428571428568</c:v>
                </c:pt>
                <c:pt idx="12">
                  <c:v>3</c:v>
                </c:pt>
                <c:pt idx="13">
                  <c:v>3.6</c:v>
                </c:pt>
                <c:pt idx="14">
                  <c:v>4.7777777777777777</c:v>
                </c:pt>
                <c:pt idx="15">
                  <c:v>4.8888888888888893</c:v>
                </c:pt>
                <c:pt idx="16">
                  <c:v>4.5555555555555554</c:v>
                </c:pt>
                <c:pt idx="17">
                  <c:v>3.8</c:v>
                </c:pt>
                <c:pt idx="18">
                  <c:v>5</c:v>
                </c:pt>
                <c:pt idx="19">
                  <c:v>5</c:v>
                </c:pt>
                <c:pt idx="20">
                  <c:v>4.666666666666667</c:v>
                </c:pt>
              </c:numCache>
            </c:numRef>
          </c:xVal>
          <c:yVal>
            <c:numRef>
              <c:f>Sheet1!$G$2:$G$22</c:f>
              <c:numCache>
                <c:formatCode>General</c:formatCode>
                <c:ptCount val="21"/>
                <c:pt idx="0">
                  <c:v>1.7890809897887756</c:v>
                </c:pt>
                <c:pt idx="1">
                  <c:v>2.8188934065254978</c:v>
                </c:pt>
                <c:pt idx="2">
                  <c:v>2.648528554778554</c:v>
                </c:pt>
                <c:pt idx="3">
                  <c:v>3.1066666666666669</c:v>
                </c:pt>
                <c:pt idx="4">
                  <c:v>1.9054383116883118</c:v>
                </c:pt>
                <c:pt idx="5">
                  <c:v>2.6437908496732025</c:v>
                </c:pt>
                <c:pt idx="6">
                  <c:v>3.8809523809523809</c:v>
                </c:pt>
                <c:pt idx="7">
                  <c:v>2.2203333333333335</c:v>
                </c:pt>
                <c:pt idx="8">
                  <c:v>2.7647415715597536</c:v>
                </c:pt>
                <c:pt idx="9">
                  <c:v>4</c:v>
                </c:pt>
                <c:pt idx="10">
                  <c:v>3.75</c:v>
                </c:pt>
                <c:pt idx="11">
                  <c:v>1.8333333333333333</c:v>
                </c:pt>
                <c:pt idx="12">
                  <c:v>2.6666666666666665</c:v>
                </c:pt>
                <c:pt idx="13">
                  <c:v>2.666666666666667</c:v>
                </c:pt>
                <c:pt idx="14">
                  <c:v>3.5</c:v>
                </c:pt>
                <c:pt idx="15">
                  <c:v>5</c:v>
                </c:pt>
                <c:pt idx="16">
                  <c:v>2.2916666666666665</c:v>
                </c:pt>
                <c:pt idx="17">
                  <c:v>3.2</c:v>
                </c:pt>
                <c:pt idx="18">
                  <c:v>5</c:v>
                </c:pt>
                <c:pt idx="19">
                  <c:v>5</c:v>
                </c:pt>
                <c:pt idx="20">
                  <c:v>4.1666666666666661</c:v>
                </c:pt>
              </c:numCache>
            </c:numRef>
          </c:yVal>
          <c:smooth val="0"/>
        </c:ser>
        <c:dLbls>
          <c:showLegendKey val="0"/>
          <c:showVal val="0"/>
          <c:showCatName val="0"/>
          <c:showSerName val="0"/>
          <c:showPercent val="0"/>
          <c:showBubbleSize val="0"/>
        </c:dLbls>
        <c:axId val="341105840"/>
        <c:axId val="341095200"/>
      </c:scatterChart>
      <c:valAx>
        <c:axId val="341105840"/>
        <c:scaling>
          <c:orientation val="minMax"/>
          <c:max val="5"/>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600" dirty="0" smtClean="0"/>
                  <a:t>平均評価</a:t>
                </a:r>
                <a:endParaRPr lang="ja-JP" altLang="en-US" sz="1600"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41095200"/>
        <c:crosses val="autoZero"/>
        <c:crossBetween val="midCat"/>
        <c:majorUnit val="1"/>
      </c:valAx>
      <c:valAx>
        <c:axId val="341095200"/>
        <c:scaling>
          <c:orientation val="minMax"/>
          <c:max val="5"/>
          <c:min val="1"/>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600" dirty="0" smtClean="0"/>
                  <a:t>購入者のみ重み付き平均評価</a:t>
                </a:r>
                <a:endParaRPr lang="ja-JP" altLang="en-US" sz="1600" dirty="0"/>
              </a:p>
            </c:rich>
          </c:tx>
          <c:layout/>
          <c:overlay val="0"/>
          <c:spPr>
            <a:noFill/>
            <a:ln>
              <a:noFill/>
            </a:ln>
            <a:effectLst/>
          </c:spPr>
          <c:txPr>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41105840"/>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2000" dirty="0"/>
              <a:t>平均評価と重み付き平均評価の比較</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Sheet1!$F$1</c:f>
              <c:strCache>
                <c:ptCount val="1"/>
                <c:pt idx="0">
                  <c:v>重み付き平均評価</c:v>
                </c:pt>
              </c:strCache>
            </c:strRef>
          </c:tx>
          <c:spPr>
            <a:ln w="28575"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Sheet1!$C$2:$C$22</c:f>
              <c:numCache>
                <c:formatCode>General</c:formatCode>
                <c:ptCount val="21"/>
                <c:pt idx="0">
                  <c:v>4.5251989389920428</c:v>
                </c:pt>
                <c:pt idx="1">
                  <c:v>4.3865546218487399</c:v>
                </c:pt>
                <c:pt idx="2">
                  <c:v>4.4776119402985071</c:v>
                </c:pt>
                <c:pt idx="3">
                  <c:v>3.9137931034482758</c:v>
                </c:pt>
                <c:pt idx="4">
                  <c:v>3.9272727272727272</c:v>
                </c:pt>
                <c:pt idx="5">
                  <c:v>4.5681818181818183</c:v>
                </c:pt>
                <c:pt idx="6">
                  <c:v>4.3428571428571425</c:v>
                </c:pt>
                <c:pt idx="7">
                  <c:v>3.9</c:v>
                </c:pt>
                <c:pt idx="8">
                  <c:v>4.9230769230769234</c:v>
                </c:pt>
                <c:pt idx="9">
                  <c:v>4.3478260869565215</c:v>
                </c:pt>
                <c:pt idx="10">
                  <c:v>4.333333333333333</c:v>
                </c:pt>
                <c:pt idx="11">
                  <c:v>4.3571428571428568</c:v>
                </c:pt>
                <c:pt idx="12">
                  <c:v>3</c:v>
                </c:pt>
                <c:pt idx="13">
                  <c:v>3.6</c:v>
                </c:pt>
                <c:pt idx="14">
                  <c:v>4.7777777777777777</c:v>
                </c:pt>
                <c:pt idx="15">
                  <c:v>4.8888888888888893</c:v>
                </c:pt>
                <c:pt idx="16">
                  <c:v>4.5555555555555554</c:v>
                </c:pt>
                <c:pt idx="17">
                  <c:v>3.8</c:v>
                </c:pt>
                <c:pt idx="18">
                  <c:v>5</c:v>
                </c:pt>
                <c:pt idx="19">
                  <c:v>5</c:v>
                </c:pt>
                <c:pt idx="20">
                  <c:v>4.666666666666667</c:v>
                </c:pt>
              </c:numCache>
            </c:numRef>
          </c:xVal>
          <c:yVal>
            <c:numRef>
              <c:f>Sheet1!$F$2:$F$22</c:f>
              <c:numCache>
                <c:formatCode>General</c:formatCode>
                <c:ptCount val="21"/>
                <c:pt idx="0">
                  <c:v>1.8352966800187693</c:v>
                </c:pt>
                <c:pt idx="1">
                  <c:v>3.1474949046147493</c:v>
                </c:pt>
                <c:pt idx="2">
                  <c:v>2.8410983790419992</c:v>
                </c:pt>
                <c:pt idx="3">
                  <c:v>2.7257272406117745</c:v>
                </c:pt>
                <c:pt idx="4">
                  <c:v>2.2708614107718095</c:v>
                </c:pt>
                <c:pt idx="5">
                  <c:v>3.5149183769566803</c:v>
                </c:pt>
                <c:pt idx="6">
                  <c:v>3.1232731914550094</c:v>
                </c:pt>
                <c:pt idx="7">
                  <c:v>2.2008090898450376</c:v>
                </c:pt>
                <c:pt idx="8">
                  <c:v>3.2564530879748266</c:v>
                </c:pt>
                <c:pt idx="9">
                  <c:v>3.6666666666666661</c:v>
                </c:pt>
                <c:pt idx="10">
                  <c:v>3.1597603205188345</c:v>
                </c:pt>
                <c:pt idx="11">
                  <c:v>2.8307142857142855</c:v>
                </c:pt>
                <c:pt idx="12">
                  <c:v>1.7259615384615383</c:v>
                </c:pt>
                <c:pt idx="13">
                  <c:v>2.6249491249491248</c:v>
                </c:pt>
                <c:pt idx="14">
                  <c:v>3.6279761904761907</c:v>
                </c:pt>
                <c:pt idx="15">
                  <c:v>4.6765734265734267</c:v>
                </c:pt>
                <c:pt idx="16">
                  <c:v>3.0148809523809521</c:v>
                </c:pt>
                <c:pt idx="17">
                  <c:v>2.9133333333333331</c:v>
                </c:pt>
                <c:pt idx="18">
                  <c:v>5</c:v>
                </c:pt>
                <c:pt idx="19">
                  <c:v>5</c:v>
                </c:pt>
                <c:pt idx="20">
                  <c:v>3.7777777777777772</c:v>
                </c:pt>
              </c:numCache>
            </c:numRef>
          </c:yVal>
          <c:smooth val="0"/>
        </c:ser>
        <c:dLbls>
          <c:showLegendKey val="0"/>
          <c:showVal val="0"/>
          <c:showCatName val="0"/>
          <c:showSerName val="0"/>
          <c:showPercent val="0"/>
          <c:showBubbleSize val="0"/>
        </c:dLbls>
        <c:axId val="341100800"/>
        <c:axId val="341102480"/>
      </c:scatterChart>
      <c:valAx>
        <c:axId val="341100800"/>
        <c:scaling>
          <c:orientation val="minMax"/>
          <c:max val="5"/>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600" dirty="0"/>
                  <a:t>平均評価</a:t>
                </a:r>
                <a:endParaRPr lang="en-US" altLang="ja-JP" sz="1600"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41102480"/>
        <c:crosses val="autoZero"/>
        <c:crossBetween val="midCat"/>
        <c:majorUnit val="1"/>
      </c:valAx>
      <c:valAx>
        <c:axId val="341102480"/>
        <c:scaling>
          <c:orientation val="minMax"/>
          <c:max val="5"/>
          <c:min val="1"/>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600" dirty="0"/>
                  <a:t>重み付き平均評価</a:t>
                </a:r>
              </a:p>
            </c:rich>
          </c:tx>
          <c:layout/>
          <c:overlay val="0"/>
          <c:spPr>
            <a:noFill/>
            <a:ln>
              <a:noFill/>
            </a:ln>
            <a:effectLst/>
          </c:spPr>
          <c:txPr>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41100800"/>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2000" dirty="0" smtClean="0"/>
              <a:t>重み付き平均評価と購入者のみ重み付き平均の比較</a:t>
            </a:r>
            <a:endParaRPr lang="ja-JP" altLang="en-US" sz="20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Sheet1!$G$1</c:f>
              <c:strCache>
                <c:ptCount val="1"/>
                <c:pt idx="0">
                  <c:v>購入者のみ重み付き平均</c:v>
                </c:pt>
              </c:strCache>
            </c:strRef>
          </c:tx>
          <c:spPr>
            <a:ln w="28575"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Sheet1!$F$2:$F$22</c:f>
              <c:numCache>
                <c:formatCode>General</c:formatCode>
                <c:ptCount val="21"/>
                <c:pt idx="0">
                  <c:v>1.8352966800187693</c:v>
                </c:pt>
                <c:pt idx="1">
                  <c:v>3.1474949046147493</c:v>
                </c:pt>
                <c:pt idx="2">
                  <c:v>2.8410983790419992</c:v>
                </c:pt>
                <c:pt idx="3">
                  <c:v>2.7257272406117745</c:v>
                </c:pt>
                <c:pt idx="4">
                  <c:v>2.2708614107718095</c:v>
                </c:pt>
                <c:pt idx="5">
                  <c:v>3.5149183769566803</c:v>
                </c:pt>
                <c:pt idx="6">
                  <c:v>3.1232731914550094</c:v>
                </c:pt>
                <c:pt idx="7">
                  <c:v>2.2008090898450376</c:v>
                </c:pt>
                <c:pt idx="8">
                  <c:v>3.2564530879748266</c:v>
                </c:pt>
                <c:pt idx="9">
                  <c:v>3.6666666666666661</c:v>
                </c:pt>
                <c:pt idx="10">
                  <c:v>3.1597603205188345</c:v>
                </c:pt>
                <c:pt idx="11">
                  <c:v>2.8307142857142855</c:v>
                </c:pt>
                <c:pt idx="12">
                  <c:v>1.7259615384615383</c:v>
                </c:pt>
                <c:pt idx="13">
                  <c:v>2.6249491249491248</c:v>
                </c:pt>
                <c:pt idx="14">
                  <c:v>3.6279761904761907</c:v>
                </c:pt>
                <c:pt idx="15">
                  <c:v>4.6765734265734267</c:v>
                </c:pt>
                <c:pt idx="16">
                  <c:v>3.0148809523809521</c:v>
                </c:pt>
                <c:pt idx="17">
                  <c:v>2.9133333333333331</c:v>
                </c:pt>
                <c:pt idx="18">
                  <c:v>5</c:v>
                </c:pt>
                <c:pt idx="19">
                  <c:v>5</c:v>
                </c:pt>
                <c:pt idx="20">
                  <c:v>3.7777777777777772</c:v>
                </c:pt>
              </c:numCache>
            </c:numRef>
          </c:xVal>
          <c:yVal>
            <c:numRef>
              <c:f>Sheet1!$G$2:$G$22</c:f>
              <c:numCache>
                <c:formatCode>General</c:formatCode>
                <c:ptCount val="21"/>
                <c:pt idx="0">
                  <c:v>1.7890809897887756</c:v>
                </c:pt>
                <c:pt idx="1">
                  <c:v>2.8188934065254978</c:v>
                </c:pt>
                <c:pt idx="2">
                  <c:v>2.648528554778554</c:v>
                </c:pt>
                <c:pt idx="3">
                  <c:v>3.1066666666666669</c:v>
                </c:pt>
                <c:pt idx="4">
                  <c:v>1.9054383116883118</c:v>
                </c:pt>
                <c:pt idx="5">
                  <c:v>2.6437908496732025</c:v>
                </c:pt>
                <c:pt idx="6">
                  <c:v>3.8809523809523809</c:v>
                </c:pt>
                <c:pt idx="7">
                  <c:v>2.2203333333333335</c:v>
                </c:pt>
                <c:pt idx="8">
                  <c:v>2.7647415715597536</c:v>
                </c:pt>
                <c:pt idx="9">
                  <c:v>4</c:v>
                </c:pt>
                <c:pt idx="10">
                  <c:v>3.75</c:v>
                </c:pt>
                <c:pt idx="11">
                  <c:v>1.8333333333333333</c:v>
                </c:pt>
                <c:pt idx="12">
                  <c:v>2.6666666666666665</c:v>
                </c:pt>
                <c:pt idx="13">
                  <c:v>2.666666666666667</c:v>
                </c:pt>
                <c:pt idx="14">
                  <c:v>3.5</c:v>
                </c:pt>
                <c:pt idx="15">
                  <c:v>5</c:v>
                </c:pt>
                <c:pt idx="16">
                  <c:v>2.2916666666666665</c:v>
                </c:pt>
                <c:pt idx="17">
                  <c:v>3.2</c:v>
                </c:pt>
                <c:pt idx="18">
                  <c:v>5</c:v>
                </c:pt>
                <c:pt idx="19">
                  <c:v>5</c:v>
                </c:pt>
                <c:pt idx="20">
                  <c:v>4.1666666666666661</c:v>
                </c:pt>
              </c:numCache>
            </c:numRef>
          </c:yVal>
          <c:smooth val="0"/>
        </c:ser>
        <c:dLbls>
          <c:showLegendKey val="0"/>
          <c:showVal val="0"/>
          <c:showCatName val="0"/>
          <c:showSerName val="0"/>
          <c:showPercent val="0"/>
          <c:showBubbleSize val="0"/>
        </c:dLbls>
        <c:axId val="341106400"/>
        <c:axId val="341096880"/>
      </c:scatterChart>
      <c:valAx>
        <c:axId val="341106400"/>
        <c:scaling>
          <c:orientation val="minMax"/>
          <c:max val="5"/>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600" dirty="0"/>
                  <a:t>重み付き平均評価</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41096880"/>
        <c:crosses val="autoZero"/>
        <c:crossBetween val="midCat"/>
        <c:majorUnit val="1"/>
      </c:valAx>
      <c:valAx>
        <c:axId val="341096880"/>
        <c:scaling>
          <c:orientation val="minMax"/>
          <c:max val="5"/>
          <c:min val="1"/>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600" dirty="0"/>
                  <a:t>購入者のみ重み月平均評価</a:t>
                </a:r>
              </a:p>
            </c:rich>
          </c:tx>
          <c:layout/>
          <c:overlay val="0"/>
          <c:spPr>
            <a:noFill/>
            <a:ln>
              <a:noFill/>
            </a:ln>
            <a:effectLst/>
          </c:spPr>
          <c:txPr>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41106400"/>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C59E093D-FDD9-42D3-92B7-F440FB057357}" type="datetimeFigureOut">
              <a:rPr kumimoji="1" lang="ja-JP" altLang="en-US" smtClean="0"/>
              <a:t>2016/2/5</a:t>
            </a:fld>
            <a:endParaRPr kumimoji="1" lang="ja-JP" altLang="en-US" dirty="0"/>
          </a:p>
        </p:txBody>
      </p:sp>
      <p:sp>
        <p:nvSpPr>
          <p:cNvPr id="4" name="フッター プレースホルダー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C33EE9B4-36EF-4CF8-AD67-6F1C4E1B7957}" type="slidenum">
              <a:rPr kumimoji="1" lang="ja-JP" altLang="en-US" smtClean="0"/>
              <a:t>‹#›</a:t>
            </a:fld>
            <a:endParaRPr kumimoji="1" lang="ja-JP" altLang="en-US" dirty="0"/>
          </a:p>
        </p:txBody>
      </p:sp>
    </p:spTree>
    <p:extLst>
      <p:ext uri="{BB962C8B-B14F-4D97-AF65-F5344CB8AC3E}">
        <p14:creationId xmlns:p14="http://schemas.microsoft.com/office/powerpoint/2010/main" val="1237116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E9AF6D4E-1949-442B-9081-390E7ABD133E}" type="datetimeFigureOut">
              <a:rPr kumimoji="1" lang="ja-JP" altLang="en-US" smtClean="0"/>
              <a:t>2016/2/5</a:t>
            </a:fld>
            <a:endParaRPr kumimoji="1" lang="ja-JP" altLang="en-US" dirty="0"/>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0B37991-4255-4127-A803-43D556378B8F}" type="slidenum">
              <a:rPr kumimoji="1" lang="ja-JP" altLang="en-US" smtClean="0"/>
              <a:t>‹#›</a:t>
            </a:fld>
            <a:endParaRPr kumimoji="1" lang="ja-JP" altLang="en-US" dirty="0"/>
          </a:p>
        </p:txBody>
      </p:sp>
    </p:spTree>
    <p:extLst>
      <p:ext uri="{BB962C8B-B14F-4D97-AF65-F5344CB8AC3E}">
        <p14:creationId xmlns:p14="http://schemas.microsoft.com/office/powerpoint/2010/main" val="6204644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ゴシック" panose="020B0609070205080204" pitchFamily="49" charset="-128"/>
                <a:ea typeface="ＭＳ ゴシック" panose="020B0609070205080204" pitchFamily="49" charset="-128"/>
              </a:rPr>
              <a:t>これからＡ群下田研</a:t>
            </a:r>
            <a:r>
              <a:rPr lang="ja-JP" altLang="en-US" sz="1200" dirty="0" err="1" smtClean="0">
                <a:latin typeface="ＭＳ ゴシック" panose="020B0609070205080204" pitchFamily="49" charset="-128"/>
                <a:ea typeface="ＭＳ ゴシック" panose="020B0609070205080204" pitchFamily="49" charset="-128"/>
              </a:rPr>
              <a:t>ｂ</a:t>
            </a:r>
            <a:r>
              <a:rPr lang="ja-JP" altLang="en-US" sz="1200" dirty="0" smtClean="0">
                <a:latin typeface="ＭＳ ゴシック" panose="020B0609070205080204" pitchFamily="49" charset="-128"/>
                <a:ea typeface="ＭＳ ゴシック" panose="020B0609070205080204" pitchFamily="49" charset="-128"/>
              </a:rPr>
              <a:t>班の発表を行います</a:t>
            </a:r>
            <a:r>
              <a:rPr lang="en-US" altLang="ja-JP" sz="1200" dirty="0" smtClean="0">
                <a:latin typeface="ＭＳ ゴシック" panose="020B0609070205080204" pitchFamily="49" charset="-128"/>
                <a:ea typeface="ＭＳ ゴシック" panose="020B0609070205080204" pitchFamily="49" charset="-128"/>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ゴシック" panose="020B0609070205080204" pitchFamily="49" charset="-128"/>
                <a:ea typeface="ＭＳ ゴシック" panose="020B0609070205080204" pitchFamily="49" charset="-128"/>
              </a:rPr>
              <a:t>礼</a:t>
            </a:r>
            <a:endParaRPr lang="en-US" altLang="ja-JP" sz="1200" dirty="0" smtClean="0">
              <a:latin typeface="ＭＳ ゴシック" panose="020B0609070205080204" pitchFamily="49" charset="-128"/>
              <a:ea typeface="ＭＳ ゴシック" panose="020B0609070205080204" pitchFamily="49"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1</a:t>
            </a:fld>
            <a:endParaRPr kumimoji="1" lang="ja-JP" altLang="en-US" dirty="0"/>
          </a:p>
        </p:txBody>
      </p:sp>
    </p:spTree>
    <p:extLst>
      <p:ext uri="{BB962C8B-B14F-4D97-AF65-F5344CB8AC3E}">
        <p14:creationId xmlns:p14="http://schemas.microsoft.com/office/powerpoint/2010/main" val="923032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参考として，</a:t>
            </a:r>
            <a:r>
              <a:rPr kumimoji="1" lang="en-US" altLang="ja-JP" sz="1200" kern="1200" dirty="0" smtClean="0">
                <a:solidFill>
                  <a:schemeClr val="tx1"/>
                </a:solidFill>
                <a:effectLst/>
                <a:latin typeface="+mn-lt"/>
                <a:ea typeface="+mn-ea"/>
                <a:cs typeface="+mn-cs"/>
              </a:rPr>
              <a:t>Amazon</a:t>
            </a:r>
            <a:r>
              <a:rPr kumimoji="1" lang="ja-JP" altLang="ja-JP" sz="1200" kern="1200" dirty="0" smtClean="0">
                <a:solidFill>
                  <a:schemeClr val="tx1"/>
                </a:solidFill>
                <a:effectLst/>
                <a:latin typeface="+mn-lt"/>
                <a:ea typeface="+mn-ea"/>
                <a:cs typeface="+mn-cs"/>
              </a:rPr>
              <a:t>のレビューを調べるとレビューに書き込みを行った人物たちの平均点を表示していることが分かります．</a:t>
            </a:r>
          </a:p>
          <a:p>
            <a:r>
              <a:rPr kumimoji="1" lang="ja-JP" altLang="ja-JP" sz="1200" kern="1200" dirty="0" smtClean="0">
                <a:solidFill>
                  <a:schemeClr val="tx1"/>
                </a:solidFill>
                <a:effectLst/>
                <a:latin typeface="+mn-lt"/>
                <a:ea typeface="+mn-ea"/>
                <a:cs typeface="+mn-cs"/>
              </a:rPr>
              <a:t>しかし，このレビューを見て分かるとおり平均点が約</a:t>
            </a:r>
            <a:r>
              <a:rPr kumimoji="1" lang="en-US" altLang="ja-JP" sz="1200" kern="1200" dirty="0" smtClean="0">
                <a:solidFill>
                  <a:schemeClr val="tx1"/>
                </a:solidFill>
                <a:effectLst/>
                <a:latin typeface="+mn-lt"/>
                <a:ea typeface="+mn-ea"/>
                <a:cs typeface="+mn-cs"/>
              </a:rPr>
              <a:t>3.5</a:t>
            </a:r>
            <a:r>
              <a:rPr kumimoji="1" lang="ja-JP" altLang="ja-JP" sz="1200" kern="1200" dirty="0" smtClean="0">
                <a:solidFill>
                  <a:schemeClr val="tx1"/>
                </a:solidFill>
                <a:effectLst/>
                <a:latin typeface="+mn-lt"/>
                <a:ea typeface="+mn-ea"/>
                <a:cs typeface="+mn-cs"/>
              </a:rPr>
              <a:t>と中間的な点数であるにもかかわらず，評価</a:t>
            </a:r>
            <a:r>
              <a:rPr kumimoji="1" lang="en-US" altLang="ja-JP" sz="1200" kern="1200" dirty="0" smtClean="0">
                <a:solidFill>
                  <a:schemeClr val="tx1"/>
                </a:solidFill>
                <a:effectLst/>
                <a:latin typeface="+mn-lt"/>
                <a:ea typeface="+mn-ea"/>
                <a:cs typeface="+mn-cs"/>
              </a:rPr>
              <a:t>5</a:t>
            </a:r>
            <a:r>
              <a:rPr kumimoji="1" lang="ja-JP" altLang="ja-JP" sz="1200" kern="1200" dirty="0" smtClean="0">
                <a:solidFill>
                  <a:schemeClr val="tx1"/>
                </a:solidFill>
                <a:effectLst/>
                <a:latin typeface="+mn-lt"/>
                <a:ea typeface="+mn-ea"/>
                <a:cs typeface="+mn-cs"/>
              </a:rPr>
              <a:t>と評価</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にレビューが集中しているため偏りが大きく信憑性が低く感じられます．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10</a:t>
            </a:fld>
            <a:endParaRPr kumimoji="1" lang="ja-JP" altLang="en-US" dirty="0"/>
          </a:p>
        </p:txBody>
      </p:sp>
    </p:spTree>
    <p:extLst>
      <p:ext uri="{BB962C8B-B14F-4D97-AF65-F5344CB8AC3E}">
        <p14:creationId xmlns:p14="http://schemas.microsoft.com/office/powerpoint/2010/main" val="1415773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そこでレビューを個別に回覧していくとこのようにレビューをみた人が書き込まれたレビューに対して「参考になった」</a:t>
            </a:r>
            <a:r>
              <a:rPr kumimoji="1" lang="ja-JP" altLang="ja-JP" sz="1200" kern="1200" dirty="0" err="1" smtClean="0">
                <a:solidFill>
                  <a:schemeClr val="tx1"/>
                </a:solidFill>
                <a:effectLst/>
                <a:latin typeface="+mn-lt"/>
                <a:ea typeface="+mn-ea"/>
                <a:cs typeface="+mn-cs"/>
              </a:rPr>
              <a:t>か</a:t>
            </a:r>
            <a:r>
              <a:rPr kumimoji="1" lang="ja-JP" altLang="ja-JP" sz="1200" kern="1200" dirty="0" smtClean="0">
                <a:solidFill>
                  <a:schemeClr val="tx1"/>
                </a:solidFill>
                <a:effectLst/>
                <a:latin typeface="+mn-lt"/>
                <a:ea typeface="+mn-ea"/>
                <a:cs typeface="+mn-cs"/>
              </a:rPr>
              <a:t>どうかを判別する制度があることが分かります．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表示されているレビューは</a:t>
            </a:r>
            <a:r>
              <a:rPr kumimoji="1" lang="en-US" altLang="ja-JP" sz="1200" kern="1200" dirty="0" smtClean="0">
                <a:solidFill>
                  <a:schemeClr val="tx1"/>
                </a:solidFill>
                <a:effectLst/>
                <a:latin typeface="+mn-lt"/>
                <a:ea typeface="+mn-ea"/>
                <a:cs typeface="+mn-cs"/>
              </a:rPr>
              <a:t>10</a:t>
            </a:r>
            <a:r>
              <a:rPr kumimoji="1" lang="ja-JP" altLang="ja-JP" sz="1200" kern="1200" dirty="0" smtClean="0">
                <a:solidFill>
                  <a:schemeClr val="tx1"/>
                </a:solidFill>
                <a:effectLst/>
                <a:latin typeface="+mn-lt"/>
                <a:ea typeface="+mn-ea"/>
                <a:cs typeface="+mn-cs"/>
              </a:rPr>
              <a:t>人中</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人とレビューをみた人物の</a:t>
            </a:r>
            <a:r>
              <a:rPr kumimoji="1" lang="en-US" altLang="ja-JP" sz="1200" kern="1200" dirty="0" smtClean="0">
                <a:solidFill>
                  <a:schemeClr val="tx1"/>
                </a:solidFill>
                <a:effectLst/>
                <a:latin typeface="+mn-lt"/>
                <a:ea typeface="+mn-ea"/>
                <a:cs typeface="+mn-cs"/>
              </a:rPr>
              <a:t>10</a:t>
            </a:r>
            <a:r>
              <a:rPr kumimoji="1" lang="ja-JP" altLang="ja-JP" sz="1200" kern="1200" dirty="0" smtClean="0">
                <a:solidFill>
                  <a:schemeClr val="tx1"/>
                </a:solidFill>
                <a:effectLst/>
                <a:latin typeface="+mn-lt"/>
                <a:ea typeface="+mn-ea"/>
                <a:cs typeface="+mn-cs"/>
              </a:rPr>
              <a:t>％しか「参考になった」と解答していることがわかり，このレビューは</a:t>
            </a:r>
            <a:r>
              <a:rPr kumimoji="1" lang="en-US" altLang="ja-JP" sz="1200" kern="1200" dirty="0" smtClean="0">
                <a:solidFill>
                  <a:schemeClr val="tx1"/>
                </a:solidFill>
                <a:effectLst/>
                <a:latin typeface="+mn-lt"/>
                <a:ea typeface="+mn-ea"/>
                <a:cs typeface="+mn-cs"/>
              </a:rPr>
              <a:t>25%</a:t>
            </a:r>
            <a:r>
              <a:rPr kumimoji="1" lang="ja-JP" altLang="ja-JP" sz="1200" kern="1200" dirty="0" smtClean="0">
                <a:solidFill>
                  <a:schemeClr val="tx1"/>
                </a:solidFill>
                <a:effectLst/>
                <a:latin typeface="+mn-lt"/>
                <a:ea typeface="+mn-ea"/>
                <a:cs typeface="+mn-cs"/>
              </a:rPr>
              <a:t>程度レビューであることが分かります．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このよう</a:t>
            </a:r>
            <a:r>
              <a:rPr kumimoji="1" lang="ja-JP" altLang="en-US" sz="1200" kern="1200" dirty="0" smtClean="0">
                <a:solidFill>
                  <a:schemeClr val="tx1"/>
                </a:solidFill>
                <a:effectLst/>
                <a:latin typeface="+mn-lt"/>
                <a:ea typeface="+mn-ea"/>
                <a:cs typeface="+mn-cs"/>
              </a:rPr>
              <a:t>に</a:t>
            </a:r>
            <a:r>
              <a:rPr kumimoji="1" lang="ja-JP" altLang="ja-JP" sz="1200" kern="1200" dirty="0" smtClean="0">
                <a:solidFill>
                  <a:schemeClr val="tx1"/>
                </a:solidFill>
                <a:effectLst/>
                <a:latin typeface="+mn-lt"/>
                <a:ea typeface="+mn-ea"/>
                <a:cs typeface="+mn-cs"/>
              </a:rPr>
              <a:t>対象のレビューがどの程度参考になるかの分析を進めていくことで，新しい評価値を作り出そうと考えました，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11</a:t>
            </a:fld>
            <a:endParaRPr kumimoji="1" lang="ja-JP" altLang="en-US" dirty="0"/>
          </a:p>
        </p:txBody>
      </p:sp>
    </p:spTree>
    <p:extLst>
      <p:ext uri="{BB962C8B-B14F-4D97-AF65-F5344CB8AC3E}">
        <p14:creationId xmlns:p14="http://schemas.microsoft.com/office/powerpoint/2010/main" val="1315729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effectLst/>
              </a:rPr>
              <a:t>89</a:t>
            </a:r>
            <a:r>
              <a:rPr lang="ja-JP" altLang="en-US" dirty="0" smtClean="0">
                <a:effectLst/>
              </a:rPr>
              <a:t>件のデータを調査した結果，各平均評価の平均値が</a:t>
            </a:r>
            <a:r>
              <a:rPr lang="en-US" altLang="ja-JP" dirty="0" smtClean="0">
                <a:effectLst/>
              </a:rPr>
              <a:t>3.966884</a:t>
            </a:r>
            <a:r>
              <a:rPr lang="ja-JP" altLang="en-US" dirty="0" err="1" smtClean="0">
                <a:effectLst/>
              </a:rPr>
              <a:t>，</a:t>
            </a:r>
            <a:r>
              <a:rPr lang="ja-JP" altLang="en-US" dirty="0" smtClean="0">
                <a:effectLst/>
              </a:rPr>
              <a:t>各重み付き評価の平均値が</a:t>
            </a:r>
            <a:r>
              <a:rPr lang="en-US" altLang="ja-JP" dirty="0" smtClean="0">
                <a:effectLst/>
              </a:rPr>
              <a:t>0.634423328</a:t>
            </a:r>
            <a:r>
              <a:rPr lang="ja-JP" altLang="en-US" dirty="0" err="1" smtClean="0">
                <a:effectLst/>
              </a:rPr>
              <a:t>，</a:t>
            </a:r>
            <a:r>
              <a:rPr lang="ja-JP" altLang="en-US" dirty="0" smtClean="0">
                <a:effectLst/>
              </a:rPr>
              <a:t>分散比が</a:t>
            </a:r>
            <a:r>
              <a:rPr lang="en-US" altLang="ja-JP" dirty="0" smtClean="0">
                <a:effectLst/>
              </a:rPr>
              <a:t>0.52319547</a:t>
            </a:r>
            <a:r>
              <a:rPr lang="ja-JP" altLang="en-US" dirty="0" err="1" smtClean="0">
                <a:effectLst/>
              </a:rPr>
              <a:t>，</a:t>
            </a:r>
            <a:r>
              <a:rPr lang="en-US" altLang="ja-JP" dirty="0" smtClean="0">
                <a:effectLst/>
              </a:rPr>
              <a:t>P-</a:t>
            </a:r>
            <a:r>
              <a:rPr lang="ja-JP" altLang="en-US" dirty="0" smtClean="0">
                <a:effectLst/>
              </a:rPr>
              <a:t>値が</a:t>
            </a:r>
            <a:r>
              <a:rPr lang="en-US" altLang="ja-JP" dirty="0" smtClean="0">
                <a:effectLst/>
              </a:rPr>
              <a:t>0.47045</a:t>
            </a:r>
            <a:r>
              <a:rPr lang="ja-JP" altLang="en-US" dirty="0" err="1" smtClean="0">
                <a:effectLst/>
              </a:rPr>
              <a:t>，</a:t>
            </a:r>
            <a:r>
              <a:rPr lang="en-US" altLang="ja-JP" dirty="0" smtClean="0">
                <a:effectLst/>
              </a:rPr>
              <a:t>F</a:t>
            </a:r>
            <a:r>
              <a:rPr lang="ja-JP" altLang="en-US" dirty="0" smtClean="0">
                <a:effectLst/>
              </a:rPr>
              <a:t>境界値が</a:t>
            </a:r>
            <a:r>
              <a:rPr lang="en-US" altLang="ja-JP" dirty="0" smtClean="0">
                <a:effectLst/>
              </a:rPr>
              <a:t>3.896742</a:t>
            </a:r>
            <a:r>
              <a:rPr lang="ja-JP" altLang="en-US" dirty="0" smtClean="0">
                <a:effectLst/>
              </a:rPr>
              <a:t>であった．</a:t>
            </a:r>
          </a:p>
          <a:p>
            <a:r>
              <a:rPr lang="ja-JP" altLang="en-US" dirty="0" smtClean="0">
                <a:effectLst/>
              </a:rPr>
              <a:t>また，平均評価と重み付き評価の間で相関があり，相関係数は</a:t>
            </a:r>
            <a:r>
              <a:rPr lang="en-US" altLang="ja-JP" dirty="0" smtClean="0">
                <a:effectLst/>
              </a:rPr>
              <a:t>0.97</a:t>
            </a:r>
            <a:r>
              <a:rPr lang="ja-JP" altLang="en-US" dirty="0" smtClean="0">
                <a:effectLst/>
              </a:rPr>
              <a:t>という数値が算出された．</a:t>
            </a:r>
          </a:p>
          <a:p>
            <a:r>
              <a:rPr lang="en-US" altLang="ja-JP" dirty="0" smtClean="0">
                <a:effectLst/>
              </a:rPr>
              <a:t>89</a:t>
            </a:r>
            <a:r>
              <a:rPr lang="ja-JP" altLang="en-US" dirty="0" smtClean="0">
                <a:effectLst/>
              </a:rPr>
              <a:t>件合計のレビュー数は</a:t>
            </a:r>
            <a:r>
              <a:rPr lang="en-US" altLang="ja-JP" dirty="0" smtClean="0">
                <a:effectLst/>
              </a:rPr>
              <a:t>27312</a:t>
            </a:r>
            <a:r>
              <a:rPr lang="ja-JP" altLang="en-US" dirty="0" smtClean="0">
                <a:effectLst/>
              </a:rPr>
              <a:t>件であった．</a:t>
            </a:r>
          </a:p>
          <a:p>
            <a:r>
              <a:rPr lang="en-US" altLang="ja-JP" dirty="0" smtClean="0">
                <a:effectLst/>
              </a:rPr>
              <a:t>P-</a:t>
            </a:r>
            <a:r>
              <a:rPr lang="ja-JP" altLang="en-US" dirty="0" smtClean="0">
                <a:effectLst/>
              </a:rPr>
              <a:t>値が</a:t>
            </a:r>
            <a:r>
              <a:rPr lang="en-US" altLang="ja-JP" dirty="0" smtClean="0">
                <a:effectLst/>
              </a:rPr>
              <a:t>5%</a:t>
            </a:r>
            <a:r>
              <a:rPr lang="ja-JP" altLang="en-US" dirty="0" smtClean="0">
                <a:effectLst/>
              </a:rPr>
              <a:t>以下で，観測された分散比＜</a:t>
            </a:r>
            <a:r>
              <a:rPr lang="en-US" altLang="ja-JP" dirty="0" smtClean="0">
                <a:effectLst/>
              </a:rPr>
              <a:t>F</a:t>
            </a:r>
            <a:r>
              <a:rPr lang="ja-JP" altLang="en-US" dirty="0" smtClean="0">
                <a:effectLst/>
              </a:rPr>
              <a:t>境界値であるため帰無仮説を棄却できる．</a:t>
            </a:r>
          </a:p>
          <a:p>
            <a:r>
              <a:rPr lang="ja-JP" altLang="en-US" dirty="0" smtClean="0">
                <a:effectLst/>
              </a:rPr>
              <a:t>このことから，平均値と重み付き平均値の分散に差がないという帰無仮説を棄却でき，分散があることが分かる．</a:t>
            </a:r>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16</a:t>
            </a:fld>
            <a:endParaRPr kumimoji="1" lang="ja-JP" altLang="en-US" dirty="0"/>
          </a:p>
        </p:txBody>
      </p:sp>
    </p:spTree>
    <p:extLst>
      <p:ext uri="{BB962C8B-B14F-4D97-AF65-F5344CB8AC3E}">
        <p14:creationId xmlns:p14="http://schemas.microsoft.com/office/powerpoint/2010/main" val="2151696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effectLst/>
              </a:rPr>
              <a:t>89</a:t>
            </a:r>
            <a:r>
              <a:rPr lang="ja-JP" altLang="en-US" dirty="0" smtClean="0">
                <a:effectLst/>
              </a:rPr>
              <a:t>件のデータを調査した結果，各平均評価の平均値が</a:t>
            </a:r>
            <a:r>
              <a:rPr lang="en-US" altLang="ja-JP" dirty="0" smtClean="0">
                <a:effectLst/>
              </a:rPr>
              <a:t>3.966884</a:t>
            </a:r>
            <a:r>
              <a:rPr lang="ja-JP" altLang="en-US" dirty="0" err="1" smtClean="0">
                <a:effectLst/>
              </a:rPr>
              <a:t>，</a:t>
            </a:r>
            <a:r>
              <a:rPr lang="ja-JP" altLang="en-US" dirty="0" smtClean="0">
                <a:effectLst/>
              </a:rPr>
              <a:t>各重み付き評価の平均値が</a:t>
            </a:r>
            <a:r>
              <a:rPr lang="en-US" altLang="ja-JP" dirty="0" smtClean="0">
                <a:effectLst/>
              </a:rPr>
              <a:t>0.634423328</a:t>
            </a:r>
            <a:r>
              <a:rPr lang="ja-JP" altLang="en-US" dirty="0" err="1" smtClean="0">
                <a:effectLst/>
              </a:rPr>
              <a:t>，</a:t>
            </a:r>
            <a:r>
              <a:rPr lang="ja-JP" altLang="en-US" dirty="0" smtClean="0">
                <a:effectLst/>
              </a:rPr>
              <a:t>分散比が</a:t>
            </a:r>
            <a:r>
              <a:rPr lang="en-US" altLang="ja-JP" dirty="0" smtClean="0">
                <a:effectLst/>
              </a:rPr>
              <a:t>0.52319547</a:t>
            </a:r>
            <a:r>
              <a:rPr lang="ja-JP" altLang="en-US" dirty="0" err="1" smtClean="0">
                <a:effectLst/>
              </a:rPr>
              <a:t>，</a:t>
            </a:r>
            <a:r>
              <a:rPr lang="en-US" altLang="ja-JP" dirty="0" smtClean="0">
                <a:effectLst/>
              </a:rPr>
              <a:t>P-</a:t>
            </a:r>
            <a:r>
              <a:rPr lang="ja-JP" altLang="en-US" dirty="0" smtClean="0">
                <a:effectLst/>
              </a:rPr>
              <a:t>値が</a:t>
            </a:r>
            <a:r>
              <a:rPr lang="en-US" altLang="ja-JP" dirty="0" smtClean="0">
                <a:effectLst/>
              </a:rPr>
              <a:t>0.47045</a:t>
            </a:r>
            <a:r>
              <a:rPr lang="ja-JP" altLang="en-US" dirty="0" err="1" smtClean="0">
                <a:effectLst/>
              </a:rPr>
              <a:t>，</a:t>
            </a:r>
            <a:r>
              <a:rPr lang="en-US" altLang="ja-JP" dirty="0" smtClean="0">
                <a:effectLst/>
              </a:rPr>
              <a:t>F</a:t>
            </a:r>
            <a:r>
              <a:rPr lang="ja-JP" altLang="en-US" dirty="0" smtClean="0">
                <a:effectLst/>
              </a:rPr>
              <a:t>境界値が</a:t>
            </a:r>
            <a:r>
              <a:rPr lang="en-US" altLang="ja-JP" dirty="0" smtClean="0">
                <a:effectLst/>
              </a:rPr>
              <a:t>3.896742</a:t>
            </a:r>
            <a:r>
              <a:rPr lang="ja-JP" altLang="en-US" dirty="0" smtClean="0">
                <a:effectLst/>
              </a:rPr>
              <a:t>であった．</a:t>
            </a:r>
          </a:p>
          <a:p>
            <a:r>
              <a:rPr lang="ja-JP" altLang="en-US" dirty="0" smtClean="0">
                <a:effectLst/>
              </a:rPr>
              <a:t>また，平均評価と重み付き評価の間で相関があり，相関係数は</a:t>
            </a:r>
            <a:r>
              <a:rPr lang="en-US" altLang="ja-JP" dirty="0" smtClean="0">
                <a:effectLst/>
              </a:rPr>
              <a:t>0.97</a:t>
            </a:r>
            <a:r>
              <a:rPr lang="ja-JP" altLang="en-US" dirty="0" smtClean="0">
                <a:effectLst/>
              </a:rPr>
              <a:t>という数値が算出された．</a:t>
            </a:r>
          </a:p>
          <a:p>
            <a:r>
              <a:rPr lang="en-US" altLang="ja-JP" dirty="0" smtClean="0">
                <a:effectLst/>
              </a:rPr>
              <a:t>89</a:t>
            </a:r>
            <a:r>
              <a:rPr lang="ja-JP" altLang="en-US" dirty="0" smtClean="0">
                <a:effectLst/>
              </a:rPr>
              <a:t>件合計のレビュー数は</a:t>
            </a:r>
            <a:r>
              <a:rPr lang="en-US" altLang="ja-JP" dirty="0" smtClean="0">
                <a:effectLst/>
              </a:rPr>
              <a:t>27312</a:t>
            </a:r>
            <a:r>
              <a:rPr lang="ja-JP" altLang="en-US" dirty="0" smtClean="0">
                <a:effectLst/>
              </a:rPr>
              <a:t>件であった．</a:t>
            </a:r>
          </a:p>
          <a:p>
            <a:r>
              <a:rPr lang="en-US" altLang="ja-JP" dirty="0" smtClean="0">
                <a:effectLst/>
              </a:rPr>
              <a:t>P-</a:t>
            </a:r>
            <a:r>
              <a:rPr lang="ja-JP" altLang="en-US" dirty="0" smtClean="0">
                <a:effectLst/>
              </a:rPr>
              <a:t>値が</a:t>
            </a:r>
            <a:r>
              <a:rPr lang="en-US" altLang="ja-JP" dirty="0" smtClean="0">
                <a:effectLst/>
              </a:rPr>
              <a:t>5%</a:t>
            </a:r>
            <a:r>
              <a:rPr lang="ja-JP" altLang="en-US" dirty="0" smtClean="0">
                <a:effectLst/>
              </a:rPr>
              <a:t>以下で，観測された分散比＜</a:t>
            </a:r>
            <a:r>
              <a:rPr lang="en-US" altLang="ja-JP" dirty="0" smtClean="0">
                <a:effectLst/>
              </a:rPr>
              <a:t>F</a:t>
            </a:r>
            <a:r>
              <a:rPr lang="ja-JP" altLang="en-US" dirty="0" smtClean="0">
                <a:effectLst/>
              </a:rPr>
              <a:t>境界値であるため帰無仮説を棄却できる．</a:t>
            </a:r>
          </a:p>
          <a:p>
            <a:r>
              <a:rPr lang="ja-JP" altLang="en-US" dirty="0" smtClean="0">
                <a:effectLst/>
              </a:rPr>
              <a:t>このことから，平均値と重み付き平均値の分散に差がないという帰無仮説を棄却でき，分散があることが分かる．</a:t>
            </a:r>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18</a:t>
            </a:fld>
            <a:endParaRPr kumimoji="1" lang="ja-JP" altLang="en-US" dirty="0"/>
          </a:p>
        </p:txBody>
      </p:sp>
    </p:spTree>
    <p:extLst>
      <p:ext uri="{BB962C8B-B14F-4D97-AF65-F5344CB8AC3E}">
        <p14:creationId xmlns:p14="http://schemas.microsoft.com/office/powerpoint/2010/main" val="407745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19</a:t>
            </a:fld>
            <a:endParaRPr kumimoji="1" lang="ja-JP" altLang="en-US" dirty="0"/>
          </a:p>
        </p:txBody>
      </p:sp>
    </p:spTree>
    <p:extLst>
      <p:ext uri="{BB962C8B-B14F-4D97-AF65-F5344CB8AC3E}">
        <p14:creationId xmlns:p14="http://schemas.microsoft.com/office/powerpoint/2010/main" val="3427979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20</a:t>
            </a:fld>
            <a:endParaRPr kumimoji="1" lang="ja-JP" altLang="en-US" dirty="0"/>
          </a:p>
        </p:txBody>
      </p:sp>
    </p:spTree>
    <p:extLst>
      <p:ext uri="{BB962C8B-B14F-4D97-AF65-F5344CB8AC3E}">
        <p14:creationId xmlns:p14="http://schemas.microsoft.com/office/powerpoint/2010/main" val="1345000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21</a:t>
            </a:fld>
            <a:endParaRPr kumimoji="1" lang="ja-JP" altLang="en-US" dirty="0"/>
          </a:p>
        </p:txBody>
      </p:sp>
    </p:spTree>
    <p:extLst>
      <p:ext uri="{BB962C8B-B14F-4D97-AF65-F5344CB8AC3E}">
        <p14:creationId xmlns:p14="http://schemas.microsoft.com/office/powerpoint/2010/main" val="1148798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22</a:t>
            </a:fld>
            <a:endParaRPr kumimoji="1" lang="ja-JP" altLang="en-US" dirty="0"/>
          </a:p>
        </p:txBody>
      </p:sp>
    </p:spTree>
    <p:extLst>
      <p:ext uri="{BB962C8B-B14F-4D97-AF65-F5344CB8AC3E}">
        <p14:creationId xmlns:p14="http://schemas.microsoft.com/office/powerpoint/2010/main" val="1325112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23</a:t>
            </a:fld>
            <a:endParaRPr kumimoji="1" lang="ja-JP" altLang="en-US" dirty="0"/>
          </a:p>
        </p:txBody>
      </p:sp>
    </p:spTree>
    <p:extLst>
      <p:ext uri="{BB962C8B-B14F-4D97-AF65-F5344CB8AC3E}">
        <p14:creationId xmlns:p14="http://schemas.microsoft.com/office/powerpoint/2010/main" val="982714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24</a:t>
            </a:fld>
            <a:endParaRPr kumimoji="1" lang="ja-JP" altLang="en-US" dirty="0"/>
          </a:p>
        </p:txBody>
      </p:sp>
    </p:spTree>
    <p:extLst>
      <p:ext uri="{BB962C8B-B14F-4D97-AF65-F5344CB8AC3E}">
        <p14:creationId xmlns:p14="http://schemas.microsoft.com/office/powerpoint/2010/main" val="3357964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オンラインショッピングが普及し，より多くの人々がそのサイトを回覧できる状況が整っている．</a:t>
            </a:r>
            <a:endParaRPr lang="en-US" altLang="ja-JP" sz="1200" dirty="0" smtClean="0"/>
          </a:p>
          <a:p>
            <a:endParaRPr lang="en-US" altLang="ja-JP" sz="1200" dirty="0" smtClean="0"/>
          </a:p>
          <a:p>
            <a:r>
              <a:rPr lang="ja-JP" altLang="en-US" sz="1200" dirty="0" smtClean="0"/>
              <a:t>そのような状況の中</a:t>
            </a:r>
            <a:endParaRPr lang="en-US" altLang="ja-JP" sz="1200" dirty="0" smtClean="0"/>
          </a:p>
          <a:p>
            <a:endParaRPr lang="en-US" altLang="ja-JP" sz="1200" dirty="0" smtClean="0"/>
          </a:p>
          <a:p>
            <a:r>
              <a:rPr lang="ja-JP" altLang="en-US" sz="1200" dirty="0" smtClean="0"/>
              <a:t>そのオンラインショッピングサイトでの</a:t>
            </a:r>
            <a:endParaRPr lang="en-US" altLang="ja-JP" sz="1200" dirty="0" smtClean="0"/>
          </a:p>
          <a:p>
            <a:r>
              <a:rPr lang="ja-JP" altLang="en-US" sz="1200" dirty="0" smtClean="0"/>
              <a:t>レビューによる商品の評価が適切でない可能性があり，現在の表示方法である平均値よりも信頼できる方法を探そうと考えた．</a:t>
            </a:r>
            <a:endParaRPr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2</a:t>
            </a:fld>
            <a:endParaRPr kumimoji="1" lang="ja-JP" altLang="en-US" dirty="0"/>
          </a:p>
        </p:txBody>
      </p:sp>
    </p:spTree>
    <p:extLst>
      <p:ext uri="{BB962C8B-B14F-4D97-AF65-F5344CB8AC3E}">
        <p14:creationId xmlns:p14="http://schemas.microsoft.com/office/powerpoint/2010/main" val="2711039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25</a:t>
            </a:fld>
            <a:endParaRPr kumimoji="1" lang="ja-JP" altLang="en-US" dirty="0"/>
          </a:p>
        </p:txBody>
      </p:sp>
    </p:spTree>
    <p:extLst>
      <p:ext uri="{BB962C8B-B14F-4D97-AF65-F5344CB8AC3E}">
        <p14:creationId xmlns:p14="http://schemas.microsoft.com/office/powerpoint/2010/main" val="497631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9</a:t>
            </a:r>
            <a:r>
              <a:rPr lang="ja-JP" altLang="en-US" dirty="0" smtClean="0"/>
              <a:t>件合計のレビュー数は</a:t>
            </a:r>
            <a:r>
              <a:rPr lang="en-US" altLang="ja-JP" dirty="0" smtClean="0"/>
              <a:t>1506</a:t>
            </a:r>
            <a:r>
              <a:rPr lang="ja-JP" altLang="en-US" dirty="0" smtClean="0"/>
              <a:t>件であった．</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dirty="0" smtClean="0"/>
          </a:p>
          <a:p>
            <a:r>
              <a:rPr kumimoji="1" lang="ja-JP" altLang="en-US" dirty="0" smtClean="0"/>
              <a:t>平均値と重み付き評価値は相関係数が</a:t>
            </a:r>
            <a:r>
              <a:rPr kumimoji="1" lang="en-US" altLang="ja-JP" dirty="0" smtClean="0"/>
              <a:t>0.97 </a:t>
            </a:r>
            <a:r>
              <a:rPr kumimoji="1" lang="ja-JP" altLang="en-US" dirty="0" smtClean="0"/>
              <a:t>であった．購入者のみの重み付き評価値は相</a:t>
            </a:r>
          </a:p>
          <a:p>
            <a:r>
              <a:rPr kumimoji="1" lang="ja-JP" altLang="en-US" dirty="0" smtClean="0"/>
              <a:t>関係数</a:t>
            </a:r>
            <a:r>
              <a:rPr kumimoji="1" lang="en-US" altLang="ja-JP" dirty="0" smtClean="0"/>
              <a:t>0.5 </a:t>
            </a:r>
            <a:r>
              <a:rPr kumimoji="1" lang="ja-JP" altLang="en-US" dirty="0" smtClean="0"/>
              <a:t>であった．よって購入者のみの相関係数のほうが相関が低いと言える．</a:t>
            </a:r>
          </a:p>
          <a:p>
            <a:r>
              <a:rPr kumimoji="1" lang="ja-JP" altLang="en-US" dirty="0" smtClean="0"/>
              <a:t>このことから，レビューデータ全体から分析する方法に比べ，相関が低い結果が出た購</a:t>
            </a:r>
          </a:p>
          <a:p>
            <a:r>
              <a:rPr kumimoji="1" lang="ja-JP" altLang="en-US" dirty="0" smtClean="0"/>
              <a:t>入者に絞ったレビューデータから参考になったと答えた比率を分析すれば平均値より正確</a:t>
            </a:r>
          </a:p>
          <a:p>
            <a:r>
              <a:rPr kumimoji="1" lang="ja-JP" altLang="en-US" dirty="0" smtClean="0"/>
              <a:t>な商品の評価がわかる可能性が高いと言える．</a:t>
            </a:r>
          </a:p>
          <a:p>
            <a:r>
              <a:rPr kumimoji="1" lang="ja-JP" altLang="en-US" dirty="0" smtClean="0"/>
              <a:t>目標である対象の商品が参考であるかの比率を踏まえた評価を出し，平均評価と</a:t>
            </a:r>
            <a:r>
              <a:rPr kumimoji="1" lang="ja-JP" altLang="en-US" dirty="0" err="1" smtClean="0"/>
              <a:t>比較す</a:t>
            </a:r>
            <a:endParaRPr kumimoji="1" lang="ja-JP" altLang="en-US" dirty="0" smtClean="0"/>
          </a:p>
          <a:p>
            <a:r>
              <a:rPr kumimoji="1" lang="ja-JP" altLang="en-US" dirty="0" smtClean="0"/>
              <a:t>ることには成功した．購入者で絞った結果，そのほうが信頼できる評価になると推測でき</a:t>
            </a:r>
          </a:p>
          <a:p>
            <a:r>
              <a:rPr kumimoji="1" lang="ja-JP" altLang="en-US" dirty="0" err="1" smtClean="0"/>
              <a:t>るが</a:t>
            </a:r>
            <a:r>
              <a:rPr kumimoji="1" lang="ja-JP" altLang="en-US" dirty="0" smtClean="0"/>
              <a:t>件数が少ないので断定できない．これらのツールを使いさらに項目数を増やすことで</a:t>
            </a:r>
          </a:p>
          <a:p>
            <a:r>
              <a:rPr kumimoji="1" lang="ja-JP" altLang="en-US" dirty="0" smtClean="0"/>
              <a:t>信頼できる度合いがさらに高くなることだろう．</a:t>
            </a:r>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26</a:t>
            </a:fld>
            <a:endParaRPr kumimoji="1" lang="ja-JP" altLang="en-US" dirty="0"/>
          </a:p>
        </p:txBody>
      </p:sp>
    </p:spTree>
    <p:extLst>
      <p:ext uri="{BB962C8B-B14F-4D97-AF65-F5344CB8AC3E}">
        <p14:creationId xmlns:p14="http://schemas.microsoft.com/office/powerpoint/2010/main" val="1362873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今回の発表で話す内容は次の通りになります</a:t>
            </a:r>
            <a:r>
              <a:rPr kumimoji="1" lang="en-US" altLang="ja-JP" dirty="0" smtClean="0"/>
              <a:t>.</a:t>
            </a:r>
            <a:r>
              <a:rPr kumimoji="1" lang="ja-JP" altLang="en-US" dirty="0" smtClean="0"/>
              <a:t>　</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27</a:t>
            </a:fld>
            <a:endParaRPr kumimoji="1" lang="ja-JP" altLang="en-US" dirty="0"/>
          </a:p>
        </p:txBody>
      </p:sp>
    </p:spTree>
    <p:extLst>
      <p:ext uri="{BB962C8B-B14F-4D97-AF65-F5344CB8AC3E}">
        <p14:creationId xmlns:p14="http://schemas.microsoft.com/office/powerpoint/2010/main" val="2831130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28</a:t>
            </a:fld>
            <a:endParaRPr kumimoji="1" lang="ja-JP" altLang="en-US" dirty="0"/>
          </a:p>
        </p:txBody>
      </p:sp>
    </p:spTree>
    <p:extLst>
      <p:ext uri="{BB962C8B-B14F-4D97-AF65-F5344CB8AC3E}">
        <p14:creationId xmlns:p14="http://schemas.microsoft.com/office/powerpoint/2010/main" val="1202453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これら背景の説明としてリアルショッピングとオンラインショッピングの違いから説明します．</a:t>
            </a:r>
          </a:p>
          <a:p>
            <a:r>
              <a:rPr kumimoji="1" lang="ja-JP" altLang="ja-JP" sz="1200" kern="1200" dirty="0" smtClean="0">
                <a:solidFill>
                  <a:schemeClr val="tx1"/>
                </a:solidFill>
                <a:effectLst/>
                <a:latin typeface="+mn-lt"/>
                <a:ea typeface="+mn-ea"/>
                <a:cs typeface="+mn-cs"/>
              </a:rPr>
              <a:t>実際にある店舗に足を運ぶリアルショッピングとネットワーク内で買い物を行うオンラインショッピングでは主に</a:t>
            </a:r>
            <a:r>
              <a:rPr kumimoji="1" lang="en-US" altLang="ja-JP" sz="1200" kern="1200" dirty="0" smtClean="0">
                <a:solidFill>
                  <a:schemeClr val="tx1"/>
                </a:solidFill>
                <a:effectLst/>
                <a:latin typeface="+mn-lt"/>
                <a:ea typeface="+mn-ea"/>
                <a:cs typeface="+mn-cs"/>
              </a:rPr>
              <a:t>4</a:t>
            </a:r>
            <a:r>
              <a:rPr kumimoji="1" lang="ja-JP" altLang="ja-JP" sz="1200" kern="1200" dirty="0" err="1" smtClean="0">
                <a:solidFill>
                  <a:schemeClr val="tx1"/>
                </a:solidFill>
                <a:effectLst/>
                <a:latin typeface="+mn-lt"/>
                <a:ea typeface="+mn-ea"/>
                <a:cs typeface="+mn-cs"/>
              </a:rPr>
              <a:t>つの</a:t>
            </a:r>
            <a:r>
              <a:rPr kumimoji="1" lang="ja-JP" altLang="ja-JP" sz="1200" kern="1200" dirty="0" smtClean="0">
                <a:solidFill>
                  <a:schemeClr val="tx1"/>
                </a:solidFill>
                <a:effectLst/>
                <a:latin typeface="+mn-lt"/>
                <a:ea typeface="+mn-ea"/>
                <a:cs typeface="+mn-cs"/>
              </a:rPr>
              <a:t>違いがあります．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lvl="0"/>
            <a:r>
              <a:rPr kumimoji="1" lang="ja-JP" altLang="ja-JP" sz="1200" kern="1200" dirty="0" smtClean="0">
                <a:solidFill>
                  <a:schemeClr val="tx1"/>
                </a:solidFill>
                <a:effectLst/>
                <a:latin typeface="+mn-lt"/>
                <a:ea typeface="+mn-ea"/>
                <a:cs typeface="+mn-cs"/>
              </a:rPr>
              <a:t>販売場所の違い</a:t>
            </a:r>
            <a:r>
              <a:rPr kumimoji="1" lang="en-US" altLang="ja-JP" sz="1200" kern="1200" dirty="0" smtClean="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リアルショッピングは販売店舗に消費者が向かう必要がありますが，オンラインショップではネットワークに接続されていればどこにいても問題ありません．</a:t>
            </a:r>
          </a:p>
          <a:p>
            <a:pPr lvl="0"/>
            <a:r>
              <a:rPr kumimoji="1" lang="ja-JP" altLang="ja-JP" sz="1200" kern="1200" dirty="0" smtClean="0">
                <a:solidFill>
                  <a:schemeClr val="tx1"/>
                </a:solidFill>
                <a:effectLst/>
                <a:latin typeface="+mn-lt"/>
                <a:ea typeface="+mn-ea"/>
                <a:cs typeface="+mn-cs"/>
              </a:rPr>
              <a:t>支払い方法の違い</a:t>
            </a:r>
            <a:r>
              <a:rPr kumimoji="1" lang="en-US" altLang="ja-JP" sz="1200" kern="1200" dirty="0" smtClean="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リアルショッピングは現金，もしくはカードで支払うことでその場で商品と交換します．オンラインショッピングはカードもしくは代引きで支払い，商品は数日後指定した場所に届きます．</a:t>
            </a:r>
          </a:p>
          <a:p>
            <a:pPr lvl="0"/>
            <a:r>
              <a:rPr kumimoji="1" lang="ja-JP" altLang="ja-JP" sz="1200" kern="1200" dirty="0" smtClean="0">
                <a:solidFill>
                  <a:schemeClr val="tx1"/>
                </a:solidFill>
                <a:effectLst/>
                <a:latin typeface="+mn-lt"/>
                <a:ea typeface="+mn-ea"/>
                <a:cs typeface="+mn-cs"/>
              </a:rPr>
              <a:t>店舗の必要性</a:t>
            </a:r>
            <a:r>
              <a:rPr kumimoji="1" lang="en-US" altLang="ja-JP" sz="1200" kern="1200" dirty="0" smtClean="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リアルショッピングでは商品を展示するための店舗が必要です．オンラインショッピングではコンピューター上で写真を載せる手間はあるものの販売するための店舗は必要ありません．</a:t>
            </a:r>
          </a:p>
          <a:p>
            <a:pPr lvl="0"/>
            <a:r>
              <a:rPr kumimoji="1" lang="ja-JP" altLang="ja-JP" sz="1200" kern="1200" dirty="0" smtClean="0">
                <a:solidFill>
                  <a:schemeClr val="tx1"/>
                </a:solidFill>
                <a:effectLst/>
                <a:latin typeface="+mn-lt"/>
                <a:ea typeface="+mn-ea"/>
                <a:cs typeface="+mn-cs"/>
              </a:rPr>
              <a:t>営業時間</a:t>
            </a:r>
            <a:r>
              <a:rPr kumimoji="1" lang="en-US" altLang="ja-JP" sz="1200" kern="1200" dirty="0" smtClean="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リアルショッピングでは営業時間内でのみ買い物ができます．オンラインショッピングでは運用するサイトに以上がない限り，</a:t>
            </a:r>
            <a:r>
              <a:rPr kumimoji="1" lang="en-US" altLang="ja-JP" sz="1200" kern="1200" dirty="0" smtClean="0">
                <a:solidFill>
                  <a:schemeClr val="tx1"/>
                </a:solidFill>
                <a:effectLst/>
                <a:latin typeface="+mn-lt"/>
                <a:ea typeface="+mn-ea"/>
                <a:cs typeface="+mn-cs"/>
              </a:rPr>
              <a:t>24</a:t>
            </a:r>
            <a:r>
              <a:rPr kumimoji="1" lang="ja-JP" altLang="ja-JP" sz="1200" kern="1200" dirty="0" smtClean="0">
                <a:solidFill>
                  <a:schemeClr val="tx1"/>
                </a:solidFill>
                <a:effectLst/>
                <a:latin typeface="+mn-lt"/>
                <a:ea typeface="+mn-ea"/>
                <a:cs typeface="+mn-cs"/>
              </a:rPr>
              <a:t>時間いつでも買い物が行えます．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3</a:t>
            </a:fld>
            <a:endParaRPr kumimoji="1" lang="ja-JP" altLang="en-US" dirty="0"/>
          </a:p>
        </p:txBody>
      </p:sp>
    </p:spTree>
    <p:extLst>
      <p:ext uri="{BB962C8B-B14F-4D97-AF65-F5344CB8AC3E}">
        <p14:creationId xmlns:p14="http://schemas.microsoft.com/office/powerpoint/2010/main" val="284825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1" i="0" kern="1200" dirty="0" smtClean="0">
                <a:solidFill>
                  <a:schemeClr val="tx1"/>
                </a:solidFill>
                <a:effectLst/>
                <a:latin typeface="+mn-lt"/>
                <a:ea typeface="+mn-ea"/>
                <a:cs typeface="+mn-cs"/>
              </a:rPr>
              <a:t>楽天市場</a:t>
            </a:r>
            <a:endParaRPr kumimoji="1" lang="en-US" altLang="ja-JP" sz="1200" b="1" i="0" kern="1200" dirty="0" smtClean="0">
              <a:solidFill>
                <a:schemeClr val="tx1"/>
              </a:solidFill>
              <a:effectLst/>
              <a:latin typeface="+mn-lt"/>
              <a:ea typeface="+mn-ea"/>
              <a:cs typeface="+mn-cs"/>
            </a:endParaRPr>
          </a:p>
          <a:p>
            <a:r>
              <a:rPr kumimoji="1" lang="en-US" altLang="ja-JP" sz="1200" b="1" i="0" kern="1200" dirty="0" smtClean="0">
                <a:solidFill>
                  <a:schemeClr val="tx1"/>
                </a:solidFill>
                <a:effectLst/>
                <a:latin typeface="+mn-lt"/>
                <a:ea typeface="+mn-ea"/>
                <a:cs typeface="+mn-cs"/>
              </a:rPr>
              <a:t>1997</a:t>
            </a:r>
            <a:r>
              <a:rPr kumimoji="1" lang="ja-JP" altLang="en-US" sz="1200" b="1" i="0" kern="1200" dirty="0" smtClean="0">
                <a:solidFill>
                  <a:schemeClr val="tx1"/>
                </a:solidFill>
                <a:effectLst/>
                <a:latin typeface="+mn-lt"/>
                <a:ea typeface="+mn-ea"/>
                <a:cs typeface="+mn-cs"/>
              </a:rPr>
              <a:t>年</a:t>
            </a:r>
            <a:r>
              <a:rPr kumimoji="1" lang="en-US" altLang="ja-JP" sz="1200" b="1" i="0" kern="1200" dirty="0" smtClean="0">
                <a:solidFill>
                  <a:schemeClr val="tx1"/>
                </a:solidFill>
                <a:effectLst/>
                <a:latin typeface="+mn-lt"/>
                <a:ea typeface="+mn-ea"/>
                <a:cs typeface="+mn-cs"/>
              </a:rPr>
              <a:t>5</a:t>
            </a:r>
            <a:r>
              <a:rPr kumimoji="1" lang="ja-JP" altLang="en-US" sz="1200" b="1" i="0" kern="1200" dirty="0" smtClean="0">
                <a:solidFill>
                  <a:schemeClr val="tx1"/>
                </a:solidFill>
                <a:effectLst/>
                <a:latin typeface="+mn-lt"/>
                <a:ea typeface="+mn-ea"/>
                <a:cs typeface="+mn-cs"/>
              </a:rPr>
              <a:t>月</a:t>
            </a:r>
            <a:r>
              <a:rPr kumimoji="1" lang="en-US" altLang="ja-JP" sz="1200" b="1" i="0" kern="1200" dirty="0" smtClean="0">
                <a:solidFill>
                  <a:schemeClr val="tx1"/>
                </a:solidFill>
                <a:effectLst/>
                <a:latin typeface="+mn-lt"/>
                <a:ea typeface="+mn-ea"/>
                <a:cs typeface="+mn-cs"/>
              </a:rPr>
              <a:t>1</a:t>
            </a:r>
            <a:r>
              <a:rPr kumimoji="1" lang="ja-JP" altLang="en-US" sz="1200" b="1" i="0" kern="1200" dirty="0" smtClean="0">
                <a:solidFill>
                  <a:schemeClr val="tx1"/>
                </a:solidFill>
                <a:effectLst/>
                <a:latin typeface="+mn-lt"/>
                <a:ea typeface="+mn-ea"/>
                <a:cs typeface="+mn-cs"/>
              </a:rPr>
              <a:t>日　開設</a:t>
            </a:r>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en-US" altLang="ja-JP" sz="1200" b="1" i="0" kern="1200" dirty="0" smtClean="0">
                <a:solidFill>
                  <a:schemeClr val="tx1"/>
                </a:solidFill>
                <a:effectLst/>
                <a:latin typeface="+mn-lt"/>
                <a:ea typeface="+mn-ea"/>
                <a:cs typeface="+mn-cs"/>
              </a:rPr>
              <a:t>Yahoo</a:t>
            </a:r>
            <a:r>
              <a:rPr kumimoji="1" lang="ja-JP" altLang="en-US" sz="1200" b="1" i="0" kern="1200" dirty="0" smtClean="0">
                <a:solidFill>
                  <a:schemeClr val="tx1"/>
                </a:solidFill>
                <a:effectLst/>
                <a:latin typeface="+mn-lt"/>
                <a:ea typeface="+mn-ea"/>
                <a:cs typeface="+mn-cs"/>
              </a:rPr>
              <a:t>ショッピング　</a:t>
            </a:r>
            <a:endParaRPr kumimoji="1" lang="en-US" altLang="ja-JP"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smtClean="0">
                <a:solidFill>
                  <a:schemeClr val="tx1"/>
                </a:solidFill>
                <a:effectLst/>
                <a:latin typeface="+mn-lt"/>
                <a:ea typeface="+mn-ea"/>
                <a:cs typeface="+mn-cs"/>
              </a:rPr>
              <a:t>1999</a:t>
            </a:r>
            <a:r>
              <a:rPr kumimoji="1" lang="ja-JP" altLang="en-US" sz="1200" b="1" i="0" kern="1200" dirty="0" smtClean="0">
                <a:solidFill>
                  <a:schemeClr val="tx1"/>
                </a:solidFill>
                <a:effectLst/>
                <a:latin typeface="+mn-lt"/>
                <a:ea typeface="+mn-ea"/>
                <a:cs typeface="+mn-cs"/>
              </a:rPr>
              <a:t>年</a:t>
            </a:r>
            <a:r>
              <a:rPr kumimoji="1" lang="en-US" altLang="ja-JP" sz="1200" b="1" i="0" kern="1200" dirty="0" smtClean="0">
                <a:solidFill>
                  <a:schemeClr val="tx1"/>
                </a:solidFill>
                <a:effectLst/>
                <a:latin typeface="+mn-lt"/>
                <a:ea typeface="+mn-ea"/>
                <a:cs typeface="+mn-cs"/>
              </a:rPr>
              <a:t>9</a:t>
            </a:r>
            <a:r>
              <a:rPr kumimoji="1" lang="ja-JP" altLang="en-US" sz="1200" b="1" i="0" kern="1200" dirty="0" smtClean="0">
                <a:solidFill>
                  <a:schemeClr val="tx1"/>
                </a:solidFill>
                <a:effectLst/>
                <a:latin typeface="+mn-lt"/>
                <a:ea typeface="+mn-ea"/>
                <a:cs typeface="+mn-cs"/>
              </a:rPr>
              <a:t>月</a:t>
            </a:r>
            <a:r>
              <a:rPr kumimoji="1" lang="en-US" altLang="ja-JP" sz="1200" b="1" i="0" kern="1200" dirty="0" smtClean="0">
                <a:solidFill>
                  <a:schemeClr val="tx1"/>
                </a:solidFill>
                <a:effectLst/>
                <a:latin typeface="+mn-lt"/>
                <a:ea typeface="+mn-ea"/>
                <a:cs typeface="+mn-cs"/>
              </a:rPr>
              <a:t>28</a:t>
            </a:r>
            <a:r>
              <a:rPr kumimoji="1" lang="ja-JP" altLang="en-US" sz="1200" b="1" i="0" kern="1200" dirty="0" smtClean="0">
                <a:solidFill>
                  <a:schemeClr val="tx1"/>
                </a:solidFill>
                <a:effectLst/>
                <a:latin typeface="+mn-lt"/>
                <a:ea typeface="+mn-ea"/>
                <a:cs typeface="+mn-cs"/>
              </a:rPr>
              <a:t>日にオープン</a:t>
            </a:r>
            <a:endParaRPr kumimoji="1" lang="en-US" altLang="ja-JP"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smtClean="0">
                <a:solidFill>
                  <a:schemeClr val="tx1"/>
                </a:solidFill>
                <a:effectLst/>
                <a:latin typeface="+mn-lt"/>
                <a:ea typeface="+mn-ea"/>
                <a:cs typeface="+mn-cs"/>
              </a:rPr>
              <a:t>2013-10</a:t>
            </a:r>
            <a:r>
              <a:rPr kumimoji="1" lang="ja-JP" altLang="en-US" sz="1200" b="1" i="0" kern="1200" dirty="0" smtClean="0">
                <a:solidFill>
                  <a:schemeClr val="tx1"/>
                </a:solidFill>
                <a:effectLst/>
                <a:latin typeface="+mn-lt"/>
                <a:ea typeface="+mn-ea"/>
                <a:cs typeface="+mn-cs"/>
              </a:rPr>
              <a:t>　無料化</a:t>
            </a:r>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en-US" altLang="ja-JP" sz="1200" b="1" i="0" kern="1200" dirty="0" smtClean="0">
                <a:solidFill>
                  <a:schemeClr val="tx1"/>
                </a:solidFill>
                <a:effectLst/>
                <a:latin typeface="+mn-lt"/>
                <a:ea typeface="+mn-ea"/>
                <a:cs typeface="+mn-cs"/>
              </a:rPr>
              <a:t>Amazon</a:t>
            </a:r>
          </a:p>
          <a:p>
            <a:r>
              <a:rPr kumimoji="1" lang="en-US" altLang="ja-JP" sz="1200" b="1" i="0" kern="1200" dirty="0" smtClean="0">
                <a:solidFill>
                  <a:schemeClr val="tx1"/>
                </a:solidFill>
                <a:effectLst/>
                <a:latin typeface="+mn-lt"/>
                <a:ea typeface="+mn-ea"/>
                <a:cs typeface="+mn-cs"/>
              </a:rPr>
              <a:t>2000</a:t>
            </a:r>
            <a:r>
              <a:rPr kumimoji="1" lang="ja-JP" altLang="en-US" sz="1200" b="1" i="0" kern="1200" dirty="0" smtClean="0">
                <a:solidFill>
                  <a:schemeClr val="tx1"/>
                </a:solidFill>
                <a:effectLst/>
                <a:latin typeface="+mn-lt"/>
                <a:ea typeface="+mn-ea"/>
                <a:cs typeface="+mn-cs"/>
              </a:rPr>
              <a:t>年</a:t>
            </a:r>
            <a:r>
              <a:rPr kumimoji="1" lang="en-US" altLang="ja-JP" sz="1200" b="1" i="0" kern="1200" dirty="0" smtClean="0">
                <a:solidFill>
                  <a:schemeClr val="tx1"/>
                </a:solidFill>
                <a:effectLst/>
                <a:latin typeface="+mn-lt"/>
                <a:ea typeface="+mn-ea"/>
                <a:cs typeface="+mn-cs"/>
              </a:rPr>
              <a:t>11</a:t>
            </a:r>
            <a:r>
              <a:rPr kumimoji="1" lang="ja-JP" altLang="en-US" sz="1200" b="1" i="0" kern="1200" dirty="0" smtClean="0">
                <a:solidFill>
                  <a:schemeClr val="tx1"/>
                </a:solidFill>
                <a:effectLst/>
                <a:latin typeface="+mn-lt"/>
                <a:ea typeface="+mn-ea"/>
                <a:cs typeface="+mn-cs"/>
              </a:rPr>
              <a:t>月</a:t>
            </a:r>
            <a:r>
              <a:rPr kumimoji="1" lang="en-US" altLang="ja-JP" sz="1200" b="1" i="0" kern="1200" dirty="0" smtClean="0">
                <a:solidFill>
                  <a:schemeClr val="tx1"/>
                </a:solidFill>
                <a:effectLst/>
                <a:latin typeface="+mn-lt"/>
                <a:ea typeface="+mn-ea"/>
                <a:cs typeface="+mn-cs"/>
              </a:rPr>
              <a:t>1</a:t>
            </a:r>
            <a:r>
              <a:rPr kumimoji="1" lang="ja-JP" altLang="en-US" sz="1200" b="1" i="0" kern="1200" dirty="0" smtClean="0">
                <a:solidFill>
                  <a:schemeClr val="tx1"/>
                </a:solidFill>
                <a:effectLst/>
                <a:latin typeface="+mn-lt"/>
                <a:ea typeface="+mn-ea"/>
                <a:cs typeface="+mn-cs"/>
              </a:rPr>
              <a:t>日</a:t>
            </a:r>
            <a:r>
              <a:rPr kumimoji="1" lang="en-US" altLang="ja-JP" sz="1200" b="1" i="0" kern="1200" dirty="0" smtClean="0">
                <a:solidFill>
                  <a:schemeClr val="tx1"/>
                </a:solidFill>
                <a:effectLst/>
                <a:latin typeface="+mn-lt"/>
                <a:ea typeface="+mn-ea"/>
                <a:cs typeface="+mn-cs"/>
              </a:rPr>
              <a:t>Amazon.com</a:t>
            </a:r>
            <a:r>
              <a:rPr kumimoji="1" lang="ja-JP" altLang="en-US" sz="1200" b="1" i="0" kern="1200" dirty="0" smtClean="0">
                <a:solidFill>
                  <a:schemeClr val="tx1"/>
                </a:solidFill>
                <a:effectLst/>
                <a:latin typeface="+mn-lt"/>
                <a:ea typeface="+mn-ea"/>
                <a:cs typeface="+mn-cs"/>
              </a:rPr>
              <a:t>の日本語版サイト「</a:t>
            </a:r>
            <a:r>
              <a:rPr kumimoji="1" lang="en-US" altLang="ja-JP" sz="1200" b="1" i="0" kern="1200" dirty="0" smtClean="0">
                <a:solidFill>
                  <a:schemeClr val="tx1"/>
                </a:solidFill>
                <a:effectLst/>
                <a:latin typeface="+mn-lt"/>
                <a:ea typeface="+mn-ea"/>
                <a:cs typeface="+mn-cs"/>
              </a:rPr>
              <a:t>Amazon.co.jp</a:t>
            </a:r>
            <a:r>
              <a:rPr kumimoji="1" lang="ja-JP" altLang="en-US" sz="1200" b="1" i="0" kern="1200" dirty="0" smtClean="0">
                <a:solidFill>
                  <a:schemeClr val="tx1"/>
                </a:solidFill>
                <a:effectLst/>
                <a:latin typeface="+mn-lt"/>
                <a:ea typeface="+mn-ea"/>
                <a:cs typeface="+mn-cs"/>
              </a:rPr>
              <a:t>」としてオープン</a:t>
            </a:r>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次にオンラインショッピングサイトの起源について説明します．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書籍によると</a:t>
            </a:r>
            <a:r>
              <a:rPr kumimoji="1" lang="en-US" altLang="ja-JP" sz="1200" kern="1200" dirty="0" smtClean="0">
                <a:solidFill>
                  <a:schemeClr val="tx1"/>
                </a:solidFill>
                <a:effectLst/>
                <a:latin typeface="+mn-lt"/>
                <a:ea typeface="+mn-ea"/>
                <a:cs typeface="+mn-cs"/>
              </a:rPr>
              <a:t>1994</a:t>
            </a:r>
            <a:r>
              <a:rPr kumimoji="1" lang="ja-JP" altLang="ja-JP" sz="1200" kern="1200" dirty="0" smtClean="0">
                <a:solidFill>
                  <a:schemeClr val="tx1"/>
                </a:solidFill>
                <a:effectLst/>
                <a:latin typeface="+mn-lt"/>
                <a:ea typeface="+mn-ea"/>
                <a:cs typeface="+mn-cs"/>
              </a:rPr>
              <a:t>年の米国のピザハットがインターネットを利用した電子商取引を行ったことが記載されています．</a:t>
            </a:r>
          </a:p>
          <a:p>
            <a:r>
              <a:rPr kumimoji="1" lang="ja-JP" altLang="ja-JP" sz="1200" kern="1200" dirty="0" smtClean="0">
                <a:solidFill>
                  <a:schemeClr val="tx1"/>
                </a:solidFill>
                <a:effectLst/>
                <a:latin typeface="+mn-lt"/>
                <a:ea typeface="+mn-ea"/>
                <a:cs typeface="+mn-cs"/>
              </a:rPr>
              <a:t>そして下記にある規模の大きいオンラインショッピングサイトである，楽天</a:t>
            </a:r>
            <a:r>
              <a:rPr kumimoji="1" lang="ja-JP" altLang="ja-JP" sz="1200" kern="1200" dirty="0" err="1" smtClean="0">
                <a:solidFill>
                  <a:schemeClr val="tx1"/>
                </a:solidFill>
                <a:effectLst/>
                <a:latin typeface="+mn-lt"/>
                <a:ea typeface="+mn-ea"/>
                <a:cs typeface="+mn-cs"/>
              </a:rPr>
              <a:t>いちば</a:t>
            </a:r>
            <a:r>
              <a:rPr kumimoji="1" lang="ja-JP" altLang="ja-JP"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YAHOO</a:t>
            </a:r>
            <a:r>
              <a:rPr kumimoji="1" lang="ja-JP" altLang="ja-JP" sz="1200" kern="1200" dirty="0" smtClean="0">
                <a:solidFill>
                  <a:schemeClr val="tx1"/>
                </a:solidFill>
                <a:effectLst/>
                <a:latin typeface="+mn-lt"/>
                <a:ea typeface="+mn-ea"/>
                <a:cs typeface="+mn-cs"/>
              </a:rPr>
              <a:t>ショッピング，</a:t>
            </a:r>
            <a:r>
              <a:rPr kumimoji="1" lang="en-US" altLang="ja-JP" sz="1200" kern="1200" dirty="0" smtClean="0">
                <a:solidFill>
                  <a:schemeClr val="tx1"/>
                </a:solidFill>
                <a:effectLst/>
                <a:latin typeface="+mn-lt"/>
                <a:ea typeface="+mn-ea"/>
                <a:cs typeface="+mn-cs"/>
              </a:rPr>
              <a:t>Amazon</a:t>
            </a:r>
            <a:r>
              <a:rPr kumimoji="1" lang="ja-JP" altLang="ja-JP" sz="1200" kern="1200" dirty="0" smtClean="0">
                <a:solidFill>
                  <a:schemeClr val="tx1"/>
                </a:solidFill>
                <a:effectLst/>
                <a:latin typeface="+mn-lt"/>
                <a:ea typeface="+mn-ea"/>
                <a:cs typeface="+mn-cs"/>
              </a:rPr>
              <a:t>などはこのように</a:t>
            </a:r>
            <a:r>
              <a:rPr kumimoji="1" lang="en-US" altLang="ja-JP" sz="1200" kern="1200" dirty="0" smtClean="0">
                <a:solidFill>
                  <a:schemeClr val="tx1"/>
                </a:solidFill>
                <a:effectLst/>
                <a:latin typeface="+mn-lt"/>
                <a:ea typeface="+mn-ea"/>
                <a:cs typeface="+mn-cs"/>
              </a:rPr>
              <a:t>1997</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1999</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2000</a:t>
            </a:r>
            <a:r>
              <a:rPr kumimoji="1" lang="ja-JP" altLang="ja-JP" sz="1200" kern="1200" dirty="0" smtClean="0">
                <a:solidFill>
                  <a:schemeClr val="tx1"/>
                </a:solidFill>
                <a:effectLst/>
                <a:latin typeface="+mn-lt"/>
                <a:ea typeface="+mn-ea"/>
                <a:cs typeface="+mn-cs"/>
              </a:rPr>
              <a:t>年，と</a:t>
            </a:r>
            <a:r>
              <a:rPr kumimoji="1" lang="en-US" altLang="ja-JP" sz="1200" kern="1200" dirty="0" smtClean="0">
                <a:solidFill>
                  <a:schemeClr val="tx1"/>
                </a:solidFill>
                <a:effectLst/>
                <a:latin typeface="+mn-lt"/>
                <a:ea typeface="+mn-ea"/>
                <a:cs typeface="+mn-cs"/>
              </a:rPr>
              <a:t>1994</a:t>
            </a:r>
            <a:r>
              <a:rPr kumimoji="1" lang="ja-JP" altLang="ja-JP" sz="1200" kern="1200" dirty="0" smtClean="0">
                <a:solidFill>
                  <a:schemeClr val="tx1"/>
                </a:solidFill>
                <a:effectLst/>
                <a:latin typeface="+mn-lt"/>
                <a:ea typeface="+mn-ea"/>
                <a:cs typeface="+mn-cs"/>
              </a:rPr>
              <a:t>年を起点として始まっていることが分かります．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4</a:t>
            </a:fld>
            <a:endParaRPr kumimoji="1" lang="ja-JP" altLang="en-US" dirty="0"/>
          </a:p>
        </p:txBody>
      </p:sp>
    </p:spTree>
    <p:extLst>
      <p:ext uri="{BB962C8B-B14F-4D97-AF65-F5344CB8AC3E}">
        <p14:creationId xmlns:p14="http://schemas.microsoft.com/office/powerpoint/2010/main" val="992333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オンラインショッピングの規模について説明します．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2014</a:t>
            </a:r>
            <a:r>
              <a:rPr kumimoji="1" lang="ja-JP" altLang="ja-JP" sz="1200" kern="1200" dirty="0" smtClean="0">
                <a:solidFill>
                  <a:schemeClr val="tx1"/>
                </a:solidFill>
                <a:effectLst/>
                <a:latin typeface="+mn-lt"/>
                <a:ea typeface="+mn-ea"/>
                <a:cs typeface="+mn-cs"/>
              </a:rPr>
              <a:t>年時点での日本国内の</a:t>
            </a:r>
            <a:r>
              <a:rPr kumimoji="1" lang="en-US" altLang="ja-JP" sz="1200" kern="1200" dirty="0" err="1" smtClean="0">
                <a:solidFill>
                  <a:schemeClr val="tx1"/>
                </a:solidFill>
                <a:effectLst/>
                <a:latin typeface="+mn-lt"/>
                <a:ea typeface="+mn-ea"/>
                <a:cs typeface="+mn-cs"/>
              </a:rPr>
              <a:t>BtoC</a:t>
            </a:r>
            <a:r>
              <a:rPr kumimoji="1" lang="en-US" altLang="ja-JP" sz="1200" kern="1200" dirty="0" smtClean="0">
                <a:solidFill>
                  <a:schemeClr val="tx1"/>
                </a:solidFill>
                <a:effectLst/>
                <a:latin typeface="+mn-lt"/>
                <a:ea typeface="+mn-ea"/>
                <a:cs typeface="+mn-cs"/>
              </a:rPr>
              <a:t>-EC</a:t>
            </a:r>
            <a:r>
              <a:rPr kumimoji="1" lang="ja-JP" altLang="ja-JP" sz="1200" kern="1200" dirty="0" smtClean="0">
                <a:solidFill>
                  <a:schemeClr val="tx1"/>
                </a:solidFill>
                <a:effectLst/>
                <a:latin typeface="+mn-lt"/>
                <a:ea typeface="+mn-ea"/>
                <a:cs typeface="+mn-cs"/>
              </a:rPr>
              <a:t>市場規模は</a:t>
            </a:r>
            <a:r>
              <a:rPr kumimoji="1" lang="en-US" altLang="ja-JP" sz="1200" kern="1200" dirty="0" smtClean="0">
                <a:solidFill>
                  <a:schemeClr val="tx1"/>
                </a:solidFill>
                <a:effectLst/>
                <a:latin typeface="+mn-lt"/>
                <a:ea typeface="+mn-ea"/>
                <a:cs typeface="+mn-cs"/>
              </a:rPr>
              <a:t>12.8</a:t>
            </a:r>
            <a:r>
              <a:rPr kumimoji="1" lang="ja-JP" altLang="ja-JP" sz="1200" kern="1200" dirty="0" smtClean="0">
                <a:solidFill>
                  <a:schemeClr val="tx1"/>
                </a:solidFill>
                <a:effectLst/>
                <a:latin typeface="+mn-lt"/>
                <a:ea typeface="+mn-ea"/>
                <a:cs typeface="+mn-cs"/>
              </a:rPr>
              <a:t>兆円という数値が出されています．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この市場規模は業界別の市場規模で比べると建設</a:t>
            </a:r>
            <a:r>
              <a:rPr kumimoji="1" lang="en-US" altLang="ja-JP" sz="1200" kern="1200" dirty="0" smtClean="0">
                <a:solidFill>
                  <a:schemeClr val="tx1"/>
                </a:solidFill>
                <a:effectLst/>
                <a:latin typeface="+mn-lt"/>
                <a:ea typeface="+mn-ea"/>
                <a:cs typeface="+mn-cs"/>
              </a:rPr>
              <a:t>15.1</a:t>
            </a:r>
            <a:r>
              <a:rPr kumimoji="1" lang="ja-JP" altLang="ja-JP" sz="1200" kern="1200" dirty="0" smtClean="0">
                <a:solidFill>
                  <a:schemeClr val="tx1"/>
                </a:solidFill>
                <a:effectLst/>
                <a:latin typeface="+mn-lt"/>
                <a:ea typeface="+mn-ea"/>
                <a:cs typeface="+mn-cs"/>
              </a:rPr>
              <a:t>兆円，鉄道：</a:t>
            </a:r>
            <a:r>
              <a:rPr kumimoji="1" lang="en-US" altLang="ja-JP" sz="1200" kern="1200" dirty="0" smtClean="0">
                <a:solidFill>
                  <a:schemeClr val="tx1"/>
                </a:solidFill>
                <a:effectLst/>
                <a:latin typeface="+mn-lt"/>
                <a:ea typeface="+mn-ea"/>
                <a:cs typeface="+mn-cs"/>
              </a:rPr>
              <a:t>14.1</a:t>
            </a:r>
            <a:r>
              <a:rPr kumimoji="1" lang="ja-JP" altLang="ja-JP" sz="1200" kern="1200" dirty="0" smtClean="0">
                <a:solidFill>
                  <a:schemeClr val="tx1"/>
                </a:solidFill>
                <a:effectLst/>
                <a:latin typeface="+mn-lt"/>
                <a:ea typeface="+mn-ea"/>
                <a:cs typeface="+mn-cs"/>
              </a:rPr>
              <a:t>兆円，不動産：</a:t>
            </a:r>
            <a:r>
              <a:rPr kumimoji="1" lang="en-US" altLang="ja-JP" sz="1200" kern="1200" dirty="0" smtClean="0">
                <a:solidFill>
                  <a:schemeClr val="tx1"/>
                </a:solidFill>
                <a:effectLst/>
                <a:latin typeface="+mn-lt"/>
                <a:ea typeface="+mn-ea"/>
                <a:cs typeface="+mn-cs"/>
              </a:rPr>
              <a:t>10.8</a:t>
            </a:r>
            <a:r>
              <a:rPr kumimoji="1" lang="ja-JP" altLang="ja-JP" sz="1200" kern="1200" dirty="0" smtClean="0">
                <a:solidFill>
                  <a:schemeClr val="tx1"/>
                </a:solidFill>
                <a:effectLst/>
                <a:latin typeface="+mn-lt"/>
                <a:ea typeface="+mn-ea"/>
                <a:cs typeface="+mn-cs"/>
              </a:rPr>
              <a:t>兆円，とこれらに準ずるほどに大きいことが分かります．</a:t>
            </a:r>
          </a:p>
          <a:p>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5</a:t>
            </a:fld>
            <a:endParaRPr kumimoji="1" lang="ja-JP" altLang="en-US" dirty="0"/>
          </a:p>
        </p:txBody>
      </p:sp>
    </p:spTree>
    <p:extLst>
      <p:ext uri="{BB962C8B-B14F-4D97-AF65-F5344CB8AC3E}">
        <p14:creationId xmlns:p14="http://schemas.microsoft.com/office/powerpoint/2010/main" val="244236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次に商取引における電子取引の割合について説明します．</a:t>
            </a:r>
          </a:p>
          <a:p>
            <a:r>
              <a:rPr kumimoji="1" lang="ja-JP" altLang="ja-JP" sz="1200" kern="1200" dirty="0" smtClean="0">
                <a:solidFill>
                  <a:schemeClr val="tx1"/>
                </a:solidFill>
                <a:effectLst/>
                <a:latin typeface="+mn-lt"/>
                <a:ea typeface="+mn-ea"/>
                <a:cs typeface="+mn-cs"/>
              </a:rPr>
              <a:t>先ほど表示した電子商取引の起源である</a:t>
            </a:r>
            <a:r>
              <a:rPr kumimoji="1" lang="en-US" altLang="ja-JP" sz="1200" kern="1200" dirty="0" smtClean="0">
                <a:solidFill>
                  <a:schemeClr val="tx1"/>
                </a:solidFill>
                <a:effectLst/>
                <a:latin typeface="+mn-lt"/>
                <a:ea typeface="+mn-ea"/>
                <a:cs typeface="+mn-cs"/>
              </a:rPr>
              <a:t>1994</a:t>
            </a:r>
            <a:r>
              <a:rPr kumimoji="1" lang="ja-JP" altLang="ja-JP" sz="1200" kern="1200" dirty="0" smtClean="0">
                <a:solidFill>
                  <a:schemeClr val="tx1"/>
                </a:solidFill>
                <a:effectLst/>
                <a:latin typeface="+mn-lt"/>
                <a:ea typeface="+mn-ea"/>
                <a:cs typeface="+mn-cs"/>
              </a:rPr>
              <a:t>年を発端とするとそこから</a:t>
            </a:r>
            <a:r>
              <a:rPr kumimoji="1" lang="en-US" altLang="ja-JP" sz="1200" kern="1200" dirty="0" smtClean="0">
                <a:solidFill>
                  <a:schemeClr val="tx1"/>
                </a:solidFill>
                <a:effectLst/>
                <a:latin typeface="+mn-lt"/>
                <a:ea typeface="+mn-ea"/>
                <a:cs typeface="+mn-cs"/>
              </a:rPr>
              <a:t>14</a:t>
            </a:r>
            <a:r>
              <a:rPr kumimoji="1" lang="ja-JP" altLang="ja-JP" sz="1200" kern="1200" dirty="0" smtClean="0">
                <a:solidFill>
                  <a:schemeClr val="tx1"/>
                </a:solidFill>
                <a:effectLst/>
                <a:latin typeface="+mn-lt"/>
                <a:ea typeface="+mn-ea"/>
                <a:cs typeface="+mn-cs"/>
              </a:rPr>
              <a:t>年で</a:t>
            </a:r>
            <a:r>
              <a:rPr kumimoji="1" lang="en-US" altLang="ja-JP" sz="1200" kern="1200" dirty="0" smtClean="0">
                <a:solidFill>
                  <a:schemeClr val="tx1"/>
                </a:solidFill>
                <a:effectLst/>
                <a:latin typeface="+mn-lt"/>
                <a:ea typeface="+mn-ea"/>
                <a:cs typeface="+mn-cs"/>
              </a:rPr>
              <a:t>1.8%</a:t>
            </a:r>
            <a:r>
              <a:rPr kumimoji="1" lang="ja-JP" altLang="ja-JP" sz="1200" kern="1200" dirty="0" smtClean="0">
                <a:solidFill>
                  <a:schemeClr val="tx1"/>
                </a:solidFill>
                <a:effectLst/>
                <a:latin typeface="+mn-lt"/>
                <a:ea typeface="+mn-ea"/>
                <a:cs typeface="+mn-cs"/>
              </a:rPr>
              <a:t>になり，さらにそこから</a:t>
            </a:r>
            <a:r>
              <a:rPr kumimoji="1" lang="en-US" altLang="ja-JP" sz="1200" kern="1200" dirty="0" smtClean="0">
                <a:solidFill>
                  <a:schemeClr val="tx1"/>
                </a:solidFill>
                <a:effectLst/>
                <a:latin typeface="+mn-lt"/>
                <a:ea typeface="+mn-ea"/>
                <a:cs typeface="+mn-cs"/>
              </a:rPr>
              <a:t>6</a:t>
            </a:r>
            <a:r>
              <a:rPr kumimoji="1" lang="ja-JP" altLang="ja-JP" sz="1200" kern="1200" dirty="0" smtClean="0">
                <a:solidFill>
                  <a:schemeClr val="tx1"/>
                </a:solidFill>
                <a:effectLst/>
                <a:latin typeface="+mn-lt"/>
                <a:ea typeface="+mn-ea"/>
                <a:cs typeface="+mn-cs"/>
              </a:rPr>
              <a:t>年の間に</a:t>
            </a:r>
            <a:r>
              <a:rPr kumimoji="1" lang="en-US" altLang="ja-JP" sz="1200" kern="1200" dirty="0" smtClean="0">
                <a:solidFill>
                  <a:schemeClr val="tx1"/>
                </a:solidFill>
                <a:effectLst/>
                <a:latin typeface="+mn-lt"/>
                <a:ea typeface="+mn-ea"/>
                <a:cs typeface="+mn-cs"/>
              </a:rPr>
              <a:t>3.7%</a:t>
            </a:r>
            <a:r>
              <a:rPr kumimoji="1" lang="ja-JP" altLang="ja-JP" sz="1200" kern="1200" dirty="0" smtClean="0">
                <a:solidFill>
                  <a:schemeClr val="tx1"/>
                </a:solidFill>
                <a:effectLst/>
                <a:latin typeface="+mn-lt"/>
                <a:ea typeface="+mn-ea"/>
                <a:cs typeface="+mn-cs"/>
              </a:rPr>
              <a:t>と半分近い年数で倍に上がっていることが分かります．</a:t>
            </a:r>
          </a:p>
          <a:p>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6</a:t>
            </a:fld>
            <a:endParaRPr kumimoji="1" lang="ja-JP" altLang="en-US" dirty="0"/>
          </a:p>
        </p:txBody>
      </p:sp>
    </p:spTree>
    <p:extLst>
      <p:ext uri="{BB962C8B-B14F-4D97-AF65-F5344CB8AC3E}">
        <p14:creationId xmlns:p14="http://schemas.microsoft.com/office/powerpoint/2010/main" val="4208049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次に世帯ごとのインターネットの普及と支出について説明します．</a:t>
            </a: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人以上世帯のインターネット経由での支出額のグラフでは</a:t>
            </a:r>
            <a:r>
              <a:rPr kumimoji="1" lang="en-US" altLang="ja-JP" sz="1200" kern="1200" dirty="0" smtClean="0">
                <a:solidFill>
                  <a:schemeClr val="tx1"/>
                </a:solidFill>
                <a:effectLst/>
                <a:latin typeface="+mn-lt"/>
                <a:ea typeface="+mn-ea"/>
                <a:cs typeface="+mn-cs"/>
              </a:rPr>
              <a:t>2002</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月時点で</a:t>
            </a:r>
            <a:r>
              <a:rPr kumimoji="1" lang="en-US" altLang="ja-JP" sz="1200" kern="1200" dirty="0" smtClean="0">
                <a:solidFill>
                  <a:schemeClr val="tx1"/>
                </a:solidFill>
                <a:effectLst/>
                <a:latin typeface="+mn-lt"/>
                <a:ea typeface="+mn-ea"/>
                <a:cs typeface="+mn-cs"/>
              </a:rPr>
              <a:t>1000</a:t>
            </a:r>
            <a:r>
              <a:rPr kumimoji="1" lang="ja-JP" altLang="ja-JP" sz="1200" kern="1200" dirty="0" smtClean="0">
                <a:solidFill>
                  <a:schemeClr val="tx1"/>
                </a:solidFill>
                <a:effectLst/>
                <a:latin typeface="+mn-lt"/>
                <a:ea typeface="+mn-ea"/>
                <a:cs typeface="+mn-cs"/>
              </a:rPr>
              <a:t>円であり，</a:t>
            </a:r>
            <a:r>
              <a:rPr kumimoji="1" lang="en-US" altLang="ja-JP" sz="1200" kern="1200" dirty="0" smtClean="0">
                <a:solidFill>
                  <a:schemeClr val="tx1"/>
                </a:solidFill>
                <a:effectLst/>
                <a:latin typeface="+mn-lt"/>
                <a:ea typeface="+mn-ea"/>
                <a:cs typeface="+mn-cs"/>
              </a:rPr>
              <a:t>2015</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6</a:t>
            </a:r>
            <a:r>
              <a:rPr kumimoji="1" lang="ja-JP" altLang="ja-JP" sz="1200" kern="1200" dirty="0" smtClean="0">
                <a:solidFill>
                  <a:schemeClr val="tx1"/>
                </a:solidFill>
                <a:effectLst/>
                <a:latin typeface="+mn-lt"/>
                <a:ea typeface="+mn-ea"/>
                <a:cs typeface="+mn-cs"/>
              </a:rPr>
              <a:t>月時点では</a:t>
            </a:r>
            <a:r>
              <a:rPr kumimoji="1" lang="en-US" altLang="ja-JP" sz="1200" kern="1200" dirty="0" smtClean="0">
                <a:solidFill>
                  <a:schemeClr val="tx1"/>
                </a:solidFill>
                <a:effectLst/>
                <a:latin typeface="+mn-lt"/>
                <a:ea typeface="+mn-ea"/>
                <a:cs typeface="+mn-cs"/>
              </a:rPr>
              <a:t>7000</a:t>
            </a:r>
            <a:r>
              <a:rPr kumimoji="1" lang="ja-JP" altLang="ja-JP" sz="1200" kern="1200" dirty="0" smtClean="0">
                <a:solidFill>
                  <a:schemeClr val="tx1"/>
                </a:solidFill>
                <a:effectLst/>
                <a:latin typeface="+mn-lt"/>
                <a:ea typeface="+mn-ea"/>
                <a:cs typeface="+mn-cs"/>
              </a:rPr>
              <a:t>円と</a:t>
            </a:r>
            <a:r>
              <a:rPr kumimoji="1" lang="en-US" altLang="ja-JP" sz="1200" kern="1200" dirty="0" smtClean="0">
                <a:solidFill>
                  <a:schemeClr val="tx1"/>
                </a:solidFill>
                <a:effectLst/>
                <a:latin typeface="+mn-lt"/>
                <a:ea typeface="+mn-ea"/>
                <a:cs typeface="+mn-cs"/>
              </a:rPr>
              <a:t>6000</a:t>
            </a:r>
            <a:r>
              <a:rPr kumimoji="1" lang="ja-JP" altLang="ja-JP" sz="1200" kern="1200" dirty="0" smtClean="0">
                <a:solidFill>
                  <a:schemeClr val="tx1"/>
                </a:solidFill>
                <a:effectLst/>
                <a:latin typeface="+mn-lt"/>
                <a:ea typeface="+mn-ea"/>
                <a:cs typeface="+mn-cs"/>
              </a:rPr>
              <a:t>円近く上昇していることが分かります．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人以上世帯のインターネット経由で注文した世帯割合のグラフでは</a:t>
            </a:r>
            <a:r>
              <a:rPr kumimoji="1" lang="en-US" altLang="ja-JP" sz="1200" kern="1200" dirty="0" smtClean="0">
                <a:solidFill>
                  <a:schemeClr val="tx1"/>
                </a:solidFill>
                <a:effectLst/>
                <a:latin typeface="+mn-lt"/>
                <a:ea typeface="+mn-ea"/>
                <a:cs typeface="+mn-cs"/>
              </a:rPr>
              <a:t>2002</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月時点で</a:t>
            </a:r>
            <a:r>
              <a:rPr kumimoji="1" lang="en-US" altLang="ja-JP" sz="1200" kern="1200" dirty="0" smtClean="0">
                <a:solidFill>
                  <a:schemeClr val="tx1"/>
                </a:solidFill>
                <a:effectLst/>
                <a:latin typeface="+mn-lt"/>
                <a:ea typeface="+mn-ea"/>
                <a:cs typeface="+mn-cs"/>
              </a:rPr>
              <a:t>5%</a:t>
            </a:r>
            <a:r>
              <a:rPr kumimoji="1" lang="ja-JP" altLang="ja-JP" sz="1200" kern="1200" dirty="0" smtClean="0">
                <a:solidFill>
                  <a:schemeClr val="tx1"/>
                </a:solidFill>
                <a:effectLst/>
                <a:latin typeface="+mn-lt"/>
                <a:ea typeface="+mn-ea"/>
                <a:cs typeface="+mn-cs"/>
              </a:rPr>
              <a:t>であり，</a:t>
            </a:r>
            <a:r>
              <a:rPr kumimoji="1" lang="en-US" altLang="ja-JP" sz="1200" kern="1200" dirty="0" smtClean="0">
                <a:solidFill>
                  <a:schemeClr val="tx1"/>
                </a:solidFill>
                <a:effectLst/>
                <a:latin typeface="+mn-lt"/>
                <a:ea typeface="+mn-ea"/>
                <a:cs typeface="+mn-cs"/>
              </a:rPr>
              <a:t>2015</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6</a:t>
            </a:r>
            <a:r>
              <a:rPr kumimoji="1" lang="ja-JP" altLang="ja-JP" sz="1200" kern="1200" dirty="0" smtClean="0">
                <a:solidFill>
                  <a:schemeClr val="tx1"/>
                </a:solidFill>
                <a:effectLst/>
                <a:latin typeface="+mn-lt"/>
                <a:ea typeface="+mn-ea"/>
                <a:cs typeface="+mn-cs"/>
              </a:rPr>
              <a:t>月時点では</a:t>
            </a:r>
            <a:r>
              <a:rPr kumimoji="1" lang="en-US" altLang="ja-JP" sz="1200" kern="1200" dirty="0" smtClean="0">
                <a:solidFill>
                  <a:schemeClr val="tx1"/>
                </a:solidFill>
                <a:effectLst/>
                <a:latin typeface="+mn-lt"/>
                <a:ea typeface="+mn-ea"/>
                <a:cs typeface="+mn-cs"/>
              </a:rPr>
              <a:t>26.2%</a:t>
            </a:r>
            <a:r>
              <a:rPr kumimoji="1" lang="ja-JP" altLang="ja-JP" sz="1200" kern="1200" dirty="0" smtClean="0">
                <a:solidFill>
                  <a:schemeClr val="tx1"/>
                </a:solidFill>
                <a:effectLst/>
                <a:latin typeface="+mn-lt"/>
                <a:ea typeface="+mn-ea"/>
                <a:cs typeface="+mn-cs"/>
              </a:rPr>
              <a:t>で</a:t>
            </a:r>
            <a:r>
              <a:rPr kumimoji="1" lang="en-US" altLang="ja-JP" sz="1200" kern="1200" dirty="0" smtClean="0">
                <a:solidFill>
                  <a:schemeClr val="tx1"/>
                </a:solidFill>
                <a:effectLst/>
                <a:latin typeface="+mn-lt"/>
                <a:ea typeface="+mn-ea"/>
                <a:cs typeface="+mn-cs"/>
              </a:rPr>
              <a:t>13</a:t>
            </a:r>
            <a:r>
              <a:rPr kumimoji="1" lang="ja-JP" altLang="ja-JP" sz="1200" kern="1200" dirty="0" smtClean="0">
                <a:solidFill>
                  <a:schemeClr val="tx1"/>
                </a:solidFill>
                <a:effectLst/>
                <a:latin typeface="+mn-lt"/>
                <a:ea typeface="+mn-ea"/>
                <a:cs typeface="+mn-cs"/>
              </a:rPr>
              <a:t>年の間に</a:t>
            </a:r>
            <a:r>
              <a:rPr kumimoji="1" lang="en-US" altLang="ja-JP" sz="1200" kern="1200" dirty="0" smtClean="0">
                <a:solidFill>
                  <a:schemeClr val="tx1"/>
                </a:solidFill>
                <a:effectLst/>
                <a:latin typeface="+mn-lt"/>
                <a:ea typeface="+mn-ea"/>
                <a:cs typeface="+mn-cs"/>
              </a:rPr>
              <a:t>20%</a:t>
            </a:r>
            <a:r>
              <a:rPr kumimoji="1" lang="ja-JP" altLang="ja-JP" sz="1200" kern="1200" dirty="0" smtClean="0">
                <a:solidFill>
                  <a:schemeClr val="tx1"/>
                </a:solidFill>
                <a:effectLst/>
                <a:latin typeface="+mn-lt"/>
                <a:ea typeface="+mn-ea"/>
                <a:cs typeface="+mn-cs"/>
              </a:rPr>
              <a:t>近くインターネット経由で注文をした割合が増えていることがわかります．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これら</a:t>
            </a:r>
            <a:r>
              <a:rPr kumimoji="1" lang="en-US" altLang="ja-JP" sz="1200" kern="1200" dirty="0" smtClean="0">
                <a:solidFill>
                  <a:schemeClr val="tx1"/>
                </a:solidFill>
                <a:effectLst/>
                <a:latin typeface="+mn-lt"/>
                <a:ea typeface="+mn-ea"/>
                <a:cs typeface="+mn-cs"/>
              </a:rPr>
              <a:t>2</a:t>
            </a:r>
            <a:r>
              <a:rPr kumimoji="1" lang="ja-JP" altLang="ja-JP" sz="1200" kern="1200" dirty="0" err="1" smtClean="0">
                <a:solidFill>
                  <a:schemeClr val="tx1"/>
                </a:solidFill>
                <a:effectLst/>
                <a:latin typeface="+mn-lt"/>
                <a:ea typeface="+mn-ea"/>
                <a:cs typeface="+mn-cs"/>
              </a:rPr>
              <a:t>つの</a:t>
            </a:r>
            <a:r>
              <a:rPr kumimoji="1" lang="ja-JP" altLang="ja-JP" sz="1200" kern="1200" dirty="0" smtClean="0">
                <a:solidFill>
                  <a:schemeClr val="tx1"/>
                </a:solidFill>
                <a:effectLst/>
                <a:latin typeface="+mn-lt"/>
                <a:ea typeface="+mn-ea"/>
                <a:cs typeface="+mn-cs"/>
              </a:rPr>
              <a:t>グラフからインターネット経由での支出，注文率が増加していることからインターネットを利用している通信販売サイトの重要性がわかります．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7</a:t>
            </a:fld>
            <a:endParaRPr kumimoji="1" lang="ja-JP" altLang="en-US" dirty="0"/>
          </a:p>
        </p:txBody>
      </p:sp>
    </p:spTree>
    <p:extLst>
      <p:ext uri="{BB962C8B-B14F-4D97-AF65-F5344CB8AC3E}">
        <p14:creationId xmlns:p14="http://schemas.microsoft.com/office/powerpoint/2010/main" val="1878645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次に世帯ごとのインターネットの普及と支出について説明します．</a:t>
            </a: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人以上世帯のインターネット経由での支出額のグラフでは</a:t>
            </a:r>
            <a:r>
              <a:rPr kumimoji="1" lang="en-US" altLang="ja-JP" sz="1200" kern="1200" dirty="0" smtClean="0">
                <a:solidFill>
                  <a:schemeClr val="tx1"/>
                </a:solidFill>
                <a:effectLst/>
                <a:latin typeface="+mn-lt"/>
                <a:ea typeface="+mn-ea"/>
                <a:cs typeface="+mn-cs"/>
              </a:rPr>
              <a:t>2002</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月時点で</a:t>
            </a:r>
            <a:r>
              <a:rPr kumimoji="1" lang="en-US" altLang="ja-JP" sz="1200" kern="1200" dirty="0" smtClean="0">
                <a:solidFill>
                  <a:schemeClr val="tx1"/>
                </a:solidFill>
                <a:effectLst/>
                <a:latin typeface="+mn-lt"/>
                <a:ea typeface="+mn-ea"/>
                <a:cs typeface="+mn-cs"/>
              </a:rPr>
              <a:t>1000</a:t>
            </a:r>
            <a:r>
              <a:rPr kumimoji="1" lang="ja-JP" altLang="ja-JP" sz="1200" kern="1200" dirty="0" smtClean="0">
                <a:solidFill>
                  <a:schemeClr val="tx1"/>
                </a:solidFill>
                <a:effectLst/>
                <a:latin typeface="+mn-lt"/>
                <a:ea typeface="+mn-ea"/>
                <a:cs typeface="+mn-cs"/>
              </a:rPr>
              <a:t>円であり，</a:t>
            </a:r>
            <a:r>
              <a:rPr kumimoji="1" lang="en-US" altLang="ja-JP" sz="1200" kern="1200" dirty="0" smtClean="0">
                <a:solidFill>
                  <a:schemeClr val="tx1"/>
                </a:solidFill>
                <a:effectLst/>
                <a:latin typeface="+mn-lt"/>
                <a:ea typeface="+mn-ea"/>
                <a:cs typeface="+mn-cs"/>
              </a:rPr>
              <a:t>2015</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6</a:t>
            </a:r>
            <a:r>
              <a:rPr kumimoji="1" lang="ja-JP" altLang="ja-JP" sz="1200" kern="1200" dirty="0" smtClean="0">
                <a:solidFill>
                  <a:schemeClr val="tx1"/>
                </a:solidFill>
                <a:effectLst/>
                <a:latin typeface="+mn-lt"/>
                <a:ea typeface="+mn-ea"/>
                <a:cs typeface="+mn-cs"/>
              </a:rPr>
              <a:t>月時点では</a:t>
            </a:r>
            <a:r>
              <a:rPr kumimoji="1" lang="en-US" altLang="ja-JP" sz="1200" kern="1200" dirty="0" smtClean="0">
                <a:solidFill>
                  <a:schemeClr val="tx1"/>
                </a:solidFill>
                <a:effectLst/>
                <a:latin typeface="+mn-lt"/>
                <a:ea typeface="+mn-ea"/>
                <a:cs typeface="+mn-cs"/>
              </a:rPr>
              <a:t>7000</a:t>
            </a:r>
            <a:r>
              <a:rPr kumimoji="1" lang="ja-JP" altLang="ja-JP" sz="1200" kern="1200" dirty="0" smtClean="0">
                <a:solidFill>
                  <a:schemeClr val="tx1"/>
                </a:solidFill>
                <a:effectLst/>
                <a:latin typeface="+mn-lt"/>
                <a:ea typeface="+mn-ea"/>
                <a:cs typeface="+mn-cs"/>
              </a:rPr>
              <a:t>円と</a:t>
            </a:r>
            <a:r>
              <a:rPr kumimoji="1" lang="en-US" altLang="ja-JP" sz="1200" kern="1200" dirty="0" smtClean="0">
                <a:solidFill>
                  <a:schemeClr val="tx1"/>
                </a:solidFill>
                <a:effectLst/>
                <a:latin typeface="+mn-lt"/>
                <a:ea typeface="+mn-ea"/>
                <a:cs typeface="+mn-cs"/>
              </a:rPr>
              <a:t>6000</a:t>
            </a:r>
            <a:r>
              <a:rPr kumimoji="1" lang="ja-JP" altLang="ja-JP" sz="1200" kern="1200" dirty="0" smtClean="0">
                <a:solidFill>
                  <a:schemeClr val="tx1"/>
                </a:solidFill>
                <a:effectLst/>
                <a:latin typeface="+mn-lt"/>
                <a:ea typeface="+mn-ea"/>
                <a:cs typeface="+mn-cs"/>
              </a:rPr>
              <a:t>円近く上昇していることが分かります．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人以上世帯のインターネット経由で注文した世帯割合のグラフでは</a:t>
            </a:r>
            <a:r>
              <a:rPr kumimoji="1" lang="en-US" altLang="ja-JP" sz="1200" kern="1200" dirty="0" smtClean="0">
                <a:solidFill>
                  <a:schemeClr val="tx1"/>
                </a:solidFill>
                <a:effectLst/>
                <a:latin typeface="+mn-lt"/>
                <a:ea typeface="+mn-ea"/>
                <a:cs typeface="+mn-cs"/>
              </a:rPr>
              <a:t>2002</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月時点で</a:t>
            </a:r>
            <a:r>
              <a:rPr kumimoji="1" lang="en-US" altLang="ja-JP" sz="1200" kern="1200" dirty="0" smtClean="0">
                <a:solidFill>
                  <a:schemeClr val="tx1"/>
                </a:solidFill>
                <a:effectLst/>
                <a:latin typeface="+mn-lt"/>
                <a:ea typeface="+mn-ea"/>
                <a:cs typeface="+mn-cs"/>
              </a:rPr>
              <a:t>5%</a:t>
            </a:r>
            <a:r>
              <a:rPr kumimoji="1" lang="ja-JP" altLang="ja-JP" sz="1200" kern="1200" dirty="0" smtClean="0">
                <a:solidFill>
                  <a:schemeClr val="tx1"/>
                </a:solidFill>
                <a:effectLst/>
                <a:latin typeface="+mn-lt"/>
                <a:ea typeface="+mn-ea"/>
                <a:cs typeface="+mn-cs"/>
              </a:rPr>
              <a:t>であり，</a:t>
            </a:r>
            <a:r>
              <a:rPr kumimoji="1" lang="en-US" altLang="ja-JP" sz="1200" kern="1200" dirty="0" smtClean="0">
                <a:solidFill>
                  <a:schemeClr val="tx1"/>
                </a:solidFill>
                <a:effectLst/>
                <a:latin typeface="+mn-lt"/>
                <a:ea typeface="+mn-ea"/>
                <a:cs typeface="+mn-cs"/>
              </a:rPr>
              <a:t>2015</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6</a:t>
            </a:r>
            <a:r>
              <a:rPr kumimoji="1" lang="ja-JP" altLang="ja-JP" sz="1200" kern="1200" dirty="0" smtClean="0">
                <a:solidFill>
                  <a:schemeClr val="tx1"/>
                </a:solidFill>
                <a:effectLst/>
                <a:latin typeface="+mn-lt"/>
                <a:ea typeface="+mn-ea"/>
                <a:cs typeface="+mn-cs"/>
              </a:rPr>
              <a:t>月時点では</a:t>
            </a:r>
            <a:r>
              <a:rPr kumimoji="1" lang="en-US" altLang="ja-JP" sz="1200" kern="1200" dirty="0" smtClean="0">
                <a:solidFill>
                  <a:schemeClr val="tx1"/>
                </a:solidFill>
                <a:effectLst/>
                <a:latin typeface="+mn-lt"/>
                <a:ea typeface="+mn-ea"/>
                <a:cs typeface="+mn-cs"/>
              </a:rPr>
              <a:t>26.2%</a:t>
            </a:r>
            <a:r>
              <a:rPr kumimoji="1" lang="ja-JP" altLang="ja-JP" sz="1200" kern="1200" dirty="0" smtClean="0">
                <a:solidFill>
                  <a:schemeClr val="tx1"/>
                </a:solidFill>
                <a:effectLst/>
                <a:latin typeface="+mn-lt"/>
                <a:ea typeface="+mn-ea"/>
                <a:cs typeface="+mn-cs"/>
              </a:rPr>
              <a:t>で</a:t>
            </a:r>
            <a:r>
              <a:rPr kumimoji="1" lang="en-US" altLang="ja-JP" sz="1200" kern="1200" dirty="0" smtClean="0">
                <a:solidFill>
                  <a:schemeClr val="tx1"/>
                </a:solidFill>
                <a:effectLst/>
                <a:latin typeface="+mn-lt"/>
                <a:ea typeface="+mn-ea"/>
                <a:cs typeface="+mn-cs"/>
              </a:rPr>
              <a:t>13</a:t>
            </a:r>
            <a:r>
              <a:rPr kumimoji="1" lang="ja-JP" altLang="ja-JP" sz="1200" kern="1200" dirty="0" smtClean="0">
                <a:solidFill>
                  <a:schemeClr val="tx1"/>
                </a:solidFill>
                <a:effectLst/>
                <a:latin typeface="+mn-lt"/>
                <a:ea typeface="+mn-ea"/>
                <a:cs typeface="+mn-cs"/>
              </a:rPr>
              <a:t>年の間に</a:t>
            </a:r>
            <a:r>
              <a:rPr kumimoji="1" lang="en-US" altLang="ja-JP" sz="1200" kern="1200" dirty="0" smtClean="0">
                <a:solidFill>
                  <a:schemeClr val="tx1"/>
                </a:solidFill>
                <a:effectLst/>
                <a:latin typeface="+mn-lt"/>
                <a:ea typeface="+mn-ea"/>
                <a:cs typeface="+mn-cs"/>
              </a:rPr>
              <a:t>20%</a:t>
            </a:r>
            <a:r>
              <a:rPr kumimoji="1" lang="ja-JP" altLang="ja-JP" sz="1200" kern="1200" dirty="0" smtClean="0">
                <a:solidFill>
                  <a:schemeClr val="tx1"/>
                </a:solidFill>
                <a:effectLst/>
                <a:latin typeface="+mn-lt"/>
                <a:ea typeface="+mn-ea"/>
                <a:cs typeface="+mn-cs"/>
              </a:rPr>
              <a:t>近くインターネット経由で注文をした割合が増えていることがわかります．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これら</a:t>
            </a:r>
            <a:r>
              <a:rPr kumimoji="1" lang="en-US" altLang="ja-JP" sz="1200" kern="1200" dirty="0" smtClean="0">
                <a:solidFill>
                  <a:schemeClr val="tx1"/>
                </a:solidFill>
                <a:effectLst/>
                <a:latin typeface="+mn-lt"/>
                <a:ea typeface="+mn-ea"/>
                <a:cs typeface="+mn-cs"/>
              </a:rPr>
              <a:t>2</a:t>
            </a:r>
            <a:r>
              <a:rPr kumimoji="1" lang="ja-JP" altLang="ja-JP" sz="1200" kern="1200" dirty="0" err="1" smtClean="0">
                <a:solidFill>
                  <a:schemeClr val="tx1"/>
                </a:solidFill>
                <a:effectLst/>
                <a:latin typeface="+mn-lt"/>
                <a:ea typeface="+mn-ea"/>
                <a:cs typeface="+mn-cs"/>
              </a:rPr>
              <a:t>つの</a:t>
            </a:r>
            <a:r>
              <a:rPr kumimoji="1" lang="ja-JP" altLang="ja-JP" sz="1200" kern="1200" dirty="0" smtClean="0">
                <a:solidFill>
                  <a:schemeClr val="tx1"/>
                </a:solidFill>
                <a:effectLst/>
                <a:latin typeface="+mn-lt"/>
                <a:ea typeface="+mn-ea"/>
                <a:cs typeface="+mn-cs"/>
              </a:rPr>
              <a:t>グラフからインターネット経由での支出，注文率が増加していることからインターネットを利用している通信販売サイトの重要性がわかります．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8</a:t>
            </a:fld>
            <a:endParaRPr kumimoji="1" lang="ja-JP" altLang="en-US" dirty="0"/>
          </a:p>
        </p:txBody>
      </p:sp>
    </p:spTree>
    <p:extLst>
      <p:ext uri="{BB962C8B-B14F-4D97-AF65-F5344CB8AC3E}">
        <p14:creationId xmlns:p14="http://schemas.microsoft.com/office/powerpoint/2010/main" val="3751102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次にオンラインショッピングサイトのレビューについて説明します．</a:t>
            </a:r>
          </a:p>
          <a:p>
            <a:r>
              <a:rPr kumimoji="1" lang="ja-JP" altLang="ja-JP" sz="1200" kern="1200" dirty="0" smtClean="0">
                <a:solidFill>
                  <a:schemeClr val="tx1"/>
                </a:solidFill>
                <a:effectLst/>
                <a:latin typeface="+mn-lt"/>
                <a:ea typeface="+mn-ea"/>
                <a:cs typeface="+mn-cs"/>
              </a:rPr>
              <a:t>楽天，ヤフー，</a:t>
            </a:r>
            <a:r>
              <a:rPr kumimoji="1" lang="en-US" altLang="ja-JP" sz="1200" kern="1200" dirty="0" smtClean="0">
                <a:solidFill>
                  <a:schemeClr val="tx1"/>
                </a:solidFill>
                <a:effectLst/>
                <a:latin typeface="+mn-lt"/>
                <a:ea typeface="+mn-ea"/>
                <a:cs typeface="+mn-cs"/>
              </a:rPr>
              <a:t>Amazon</a:t>
            </a:r>
            <a:r>
              <a:rPr kumimoji="1" lang="ja-JP" altLang="ja-JP" sz="1200" kern="1200" dirty="0" smtClean="0">
                <a:solidFill>
                  <a:schemeClr val="tx1"/>
                </a:solidFill>
                <a:effectLst/>
                <a:latin typeface="+mn-lt"/>
                <a:ea typeface="+mn-ea"/>
                <a:cs typeface="+mn-cs"/>
              </a:rPr>
              <a:t>などの大手のサイトでは商品ページを表示する際，レビューを利用した総合評価が表示されています．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9</a:t>
            </a:fld>
            <a:endParaRPr kumimoji="1" lang="ja-JP" altLang="en-US" dirty="0"/>
          </a:p>
        </p:txBody>
      </p:sp>
    </p:spTree>
    <p:extLst>
      <p:ext uri="{BB962C8B-B14F-4D97-AF65-F5344CB8AC3E}">
        <p14:creationId xmlns:p14="http://schemas.microsoft.com/office/powerpoint/2010/main" val="3206273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16" name="Title 15"/>
          <p:cNvSpPr>
            <a:spLocks noGrp="1"/>
          </p:cNvSpPr>
          <p:nvPr>
            <p:ph type="title"/>
          </p:nvPr>
        </p:nvSpPr>
        <p:spPr>
          <a:xfrm>
            <a:off x="2438400" y="1447800"/>
            <a:ext cx="3962400" cy="2133600"/>
          </a:xfrm>
        </p:spPr>
        <p:txBody>
          <a:bodyPr anchor="b"/>
          <a:lstStyle/>
          <a:p>
            <a:r>
              <a:rPr lang="ja-JP" altLang="en-US" smtClean="0"/>
              <a:t>マスター タイトルの書式設定</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DF11A6B3-01A9-491D-9492-E11B185432A5}" type="datetime1">
              <a:rPr kumimoji="1" lang="ja-JP" altLang="en-US" smtClean="0"/>
              <a:t>2016/2/5</a:t>
            </a:fld>
            <a:endParaRPr kumimoji="1" lang="ja-JP" altLang="en-US" dirty="0"/>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E00335F1-3F40-4BF0-898D-F6D15F346D60}" type="slidenum">
              <a:rPr kumimoji="1" lang="ja-JP" altLang="en-US" smtClean="0"/>
              <a:t>‹#›</a:t>
            </a:fld>
            <a:endParaRPr kumimoji="1" lang="ja-JP" altLang="en-US" dirty="0"/>
          </a:p>
        </p:txBody>
      </p:sp>
      <p:sp>
        <p:nvSpPr>
          <p:cNvPr id="15" name="Footer Placeholder 14"/>
          <p:cNvSpPr>
            <a:spLocks noGrp="1"/>
          </p:cNvSpPr>
          <p:nvPr>
            <p:ph type="ftr" sz="quarter" idx="12"/>
          </p:nvPr>
        </p:nvSpPr>
        <p:spPr>
          <a:xfrm>
            <a:off x="3581400" y="6296248"/>
            <a:ext cx="2820987" cy="152400"/>
          </a:xfrm>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Date Placeholder 12"/>
          <p:cNvSpPr>
            <a:spLocks noGrp="1"/>
          </p:cNvSpPr>
          <p:nvPr>
            <p:ph type="dt" sz="half" idx="10"/>
          </p:nvPr>
        </p:nvSpPr>
        <p:spPr/>
        <p:txBody>
          <a:bodyPr/>
          <a:lstStyle/>
          <a:p>
            <a:fld id="{1BE1FADC-2125-4CA8-AEFF-08FEC35543F4}" type="datetime1">
              <a:rPr kumimoji="1" lang="ja-JP" altLang="en-US" smtClean="0"/>
              <a:t>2016/2/5</a:t>
            </a:fld>
            <a:endParaRPr kumimoji="1" lang="ja-JP" altLang="en-US" dirty="0"/>
          </a:p>
        </p:txBody>
      </p:sp>
      <p:sp>
        <p:nvSpPr>
          <p:cNvPr id="14" name="Slide Number Placeholder 13"/>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5" name="Footer Placeholder 14"/>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Date Placeholder 12"/>
          <p:cNvSpPr>
            <a:spLocks noGrp="1"/>
          </p:cNvSpPr>
          <p:nvPr>
            <p:ph type="dt" sz="half" idx="10"/>
          </p:nvPr>
        </p:nvSpPr>
        <p:spPr/>
        <p:txBody>
          <a:bodyPr/>
          <a:lstStyle/>
          <a:p>
            <a:fld id="{37AB47FA-0757-49A6-89F3-B3DC32151838}" type="datetime1">
              <a:rPr kumimoji="1" lang="ja-JP" altLang="en-US" smtClean="0"/>
              <a:t>2016/2/5</a:t>
            </a:fld>
            <a:endParaRPr kumimoji="1" lang="ja-JP" altLang="en-US" dirty="0"/>
          </a:p>
        </p:txBody>
      </p:sp>
      <p:sp>
        <p:nvSpPr>
          <p:cNvPr id="14" name="Slide Number Placeholder 13"/>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5" name="Footer Placeholder 14"/>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6" name="Title 15"/>
          <p:cNvSpPr>
            <a:spLocks noGrp="1"/>
          </p:cNvSpPr>
          <p:nvPr>
            <p:ph type="title"/>
          </p:nvPr>
        </p:nvSpPr>
        <p:spPr/>
        <p:txBody>
          <a:bodyPr/>
          <a:lstStyle/>
          <a:p>
            <a:r>
              <a:rPr lang="ja-JP" altLang="en-US" smtClean="0"/>
              <a:t>マスター タイトルの書式設定</a:t>
            </a:r>
            <a:endParaRPr lang="en-US"/>
          </a:p>
        </p:txBody>
      </p:sp>
      <p:sp>
        <p:nvSpPr>
          <p:cNvPr id="10" name="Date Placeholder 9"/>
          <p:cNvSpPr>
            <a:spLocks noGrp="1"/>
          </p:cNvSpPr>
          <p:nvPr>
            <p:ph type="dt" sz="half" idx="10"/>
          </p:nvPr>
        </p:nvSpPr>
        <p:spPr/>
        <p:txBody>
          <a:bodyPr/>
          <a:lstStyle/>
          <a:p>
            <a:fld id="{787163D9-1DD6-4E72-AD2B-7FB92F7BF1EF}" type="datetime1">
              <a:rPr kumimoji="1" lang="ja-JP" altLang="en-US" smtClean="0"/>
              <a:t>2016/2/5</a:t>
            </a:fld>
            <a:endParaRPr kumimoji="1" lang="ja-JP" altLang="en-US" dirty="0"/>
          </a:p>
        </p:txBody>
      </p:sp>
      <p:sp>
        <p:nvSpPr>
          <p:cNvPr id="11" name="Slide Number Placeholder 10"/>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2" name="Footer Placeholder 11"/>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491C3ABE-B0AF-4990-8A54-5D5A08096821}" type="datetime1">
              <a:rPr kumimoji="1" lang="ja-JP" altLang="en-US" smtClean="0"/>
              <a:t>2016/2/5</a:t>
            </a:fld>
            <a:endParaRPr kumimoji="1" lang="ja-JP" altLang="en-US" dirty="0"/>
          </a:p>
        </p:txBody>
      </p:sp>
      <p:sp>
        <p:nvSpPr>
          <p:cNvPr id="13" name="Slide Number Placeholder 12"/>
          <p:cNvSpPr>
            <a:spLocks noGrp="1"/>
          </p:cNvSpPr>
          <p:nvPr>
            <p:ph type="sldNum" sz="quarter" idx="11"/>
          </p:nvPr>
        </p:nvSpPr>
        <p:spPr>
          <a:xfrm>
            <a:off x="4116388" y="6400800"/>
            <a:ext cx="533400" cy="152400"/>
          </a:xfrm>
        </p:spPr>
        <p:txBody>
          <a:bodyPr/>
          <a:lstStyle/>
          <a:p>
            <a:fld id="{E00335F1-3F40-4BF0-898D-F6D15F346D60}" type="slidenum">
              <a:rPr kumimoji="1" lang="ja-JP" altLang="en-US" smtClean="0"/>
              <a:t>‹#›</a:t>
            </a:fld>
            <a:endParaRPr kumimoji="1" lang="ja-JP" altLang="en-US" dirty="0"/>
          </a:p>
        </p:txBody>
      </p:sp>
      <p:sp>
        <p:nvSpPr>
          <p:cNvPr id="14" name="Footer Placeholder 13"/>
          <p:cNvSpPr>
            <a:spLocks noGrp="1"/>
          </p:cNvSpPr>
          <p:nvPr>
            <p:ph type="ftr" sz="quarter" idx="12"/>
          </p:nvPr>
        </p:nvSpPr>
        <p:spPr>
          <a:xfrm>
            <a:off x="838200" y="6296248"/>
            <a:ext cx="2820987" cy="152400"/>
          </a:xfrm>
        </p:spPr>
        <p:txBody>
          <a:bodyPr/>
          <a:lstStyle/>
          <a:p>
            <a:endParaRPr kumimoji="1" lang="ja-JP" altLang="en-US" dirty="0"/>
          </a:p>
        </p:txBody>
      </p:sp>
      <p:sp>
        <p:nvSpPr>
          <p:cNvPr id="15" name="Title 14"/>
          <p:cNvSpPr>
            <a:spLocks noGrp="1"/>
          </p:cNvSpPr>
          <p:nvPr>
            <p:ph type="title"/>
          </p:nvPr>
        </p:nvSpPr>
        <p:spPr>
          <a:xfrm>
            <a:off x="457200" y="1828800"/>
            <a:ext cx="3200400" cy="1752600"/>
          </a:xfrm>
        </p:spPr>
        <p:txBody>
          <a:bodyPr anchor="b"/>
          <a:lstStyle/>
          <a:p>
            <a:r>
              <a:rPr lang="ja-JP" altLang="en-US" smtClean="0"/>
              <a:t>マスター タイトルの書式設定</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ja-JP" altLang="en-US" smtClean="0"/>
              <a:t>マスター テキストの書式設定</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1" name="Title 1"/>
          <p:cNvSpPr>
            <a:spLocks noGrp="1"/>
          </p:cNvSpPr>
          <p:nvPr>
            <p:ph type="title"/>
          </p:nvPr>
        </p:nvSpPr>
        <p:spPr>
          <a:xfrm>
            <a:off x="4876800" y="457200"/>
            <a:ext cx="2819400" cy="5714999"/>
          </a:xfrm>
        </p:spPr>
        <p:txBody>
          <a:bodyPr/>
          <a:lstStyle/>
          <a:p>
            <a:r>
              <a:rPr lang="ja-JP" altLang="en-US" smtClean="0"/>
              <a:t>マスター タイトルの書式設定</a:t>
            </a:r>
            <a:endParaRPr lang="en-US"/>
          </a:p>
        </p:txBody>
      </p:sp>
      <p:sp>
        <p:nvSpPr>
          <p:cNvPr id="9" name="Date Placeholder 8"/>
          <p:cNvSpPr>
            <a:spLocks noGrp="1"/>
          </p:cNvSpPr>
          <p:nvPr>
            <p:ph type="dt" sz="half" idx="10"/>
          </p:nvPr>
        </p:nvSpPr>
        <p:spPr/>
        <p:txBody>
          <a:bodyPr/>
          <a:lstStyle/>
          <a:p>
            <a:fld id="{49E28454-C1E7-4BF6-B840-71FCE1C40326}" type="datetime1">
              <a:rPr kumimoji="1" lang="ja-JP" altLang="en-US" smtClean="0"/>
              <a:t>2016/2/5</a:t>
            </a:fld>
            <a:endParaRPr kumimoji="1" lang="ja-JP" altLang="en-US" dirty="0"/>
          </a:p>
        </p:txBody>
      </p:sp>
      <p:sp>
        <p:nvSpPr>
          <p:cNvPr id="13" name="Slide Number Placeholder 12"/>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4" name="Footer Placeholder 13"/>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smtClean="0"/>
          </a:p>
        </p:txBody>
      </p:sp>
      <p:sp>
        <p:nvSpPr>
          <p:cNvPr id="11" name="Title 1"/>
          <p:cNvSpPr>
            <a:spLocks noGrp="1"/>
          </p:cNvSpPr>
          <p:nvPr>
            <p:ph type="title"/>
          </p:nvPr>
        </p:nvSpPr>
        <p:spPr>
          <a:xfrm>
            <a:off x="4876800" y="457200"/>
            <a:ext cx="2819400" cy="5714999"/>
          </a:xfrm>
        </p:spPr>
        <p:txBody>
          <a:bodyPr/>
          <a:lstStyle/>
          <a:p>
            <a:r>
              <a:rPr lang="ja-JP" altLang="en-US" smtClean="0"/>
              <a:t>マスター タイトルの書式設定</a:t>
            </a:r>
            <a:endParaRPr lang="en-US"/>
          </a:p>
        </p:txBody>
      </p:sp>
      <p:sp>
        <p:nvSpPr>
          <p:cNvPr id="12" name="Date Placeholder 11"/>
          <p:cNvSpPr>
            <a:spLocks noGrp="1"/>
          </p:cNvSpPr>
          <p:nvPr>
            <p:ph type="dt" sz="half" idx="10"/>
          </p:nvPr>
        </p:nvSpPr>
        <p:spPr/>
        <p:txBody>
          <a:bodyPr/>
          <a:lstStyle/>
          <a:p>
            <a:fld id="{8EBF019F-02AD-466A-B39A-B6C178231D9A}" type="datetime1">
              <a:rPr kumimoji="1" lang="ja-JP" altLang="en-US" smtClean="0"/>
              <a:t>2016/2/5</a:t>
            </a:fld>
            <a:endParaRPr kumimoji="1" lang="ja-JP" altLang="en-US" dirty="0"/>
          </a:p>
        </p:txBody>
      </p:sp>
      <p:sp>
        <p:nvSpPr>
          <p:cNvPr id="14" name="Slide Number Placeholder 13"/>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6" name="Footer Placeholder 15"/>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ja-JP" altLang="en-US" smtClean="0"/>
              <a:t>マスター タイトルの書式設定</a:t>
            </a:r>
            <a:endParaRPr lang="en-US" dirty="0"/>
          </a:p>
        </p:txBody>
      </p:sp>
      <p:sp>
        <p:nvSpPr>
          <p:cNvPr id="9" name="Date Placeholder 8"/>
          <p:cNvSpPr>
            <a:spLocks noGrp="1"/>
          </p:cNvSpPr>
          <p:nvPr>
            <p:ph type="dt" sz="half" idx="10"/>
          </p:nvPr>
        </p:nvSpPr>
        <p:spPr/>
        <p:txBody>
          <a:bodyPr/>
          <a:lstStyle/>
          <a:p>
            <a:fld id="{DEFF7505-E23C-4CC6-A1C8-CE68DEC48D32}" type="datetime1">
              <a:rPr kumimoji="1" lang="ja-JP" altLang="en-US" smtClean="0"/>
              <a:t>2016/2/5</a:t>
            </a:fld>
            <a:endParaRPr kumimoji="1" lang="ja-JP" altLang="en-US" dirty="0"/>
          </a:p>
        </p:txBody>
      </p:sp>
      <p:sp>
        <p:nvSpPr>
          <p:cNvPr id="10" name="Slide Number Placeholder 9"/>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1" name="Footer Placeholder 10"/>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E2DD791C-1CDE-4E70-9EB4-092DBEC2F5A7}" type="datetime1">
              <a:rPr kumimoji="1" lang="ja-JP" altLang="en-US" smtClean="0"/>
              <a:t>2016/2/5</a:t>
            </a:fld>
            <a:endParaRPr kumimoji="1" lang="ja-JP" altLang="en-US" dirty="0"/>
          </a:p>
        </p:txBody>
      </p:sp>
      <p:sp>
        <p:nvSpPr>
          <p:cNvPr id="9" name="Slide Number Placeholder 8"/>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0" name="Footer Placeholder 9"/>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5" name="Date Placeholder 14"/>
          <p:cNvSpPr>
            <a:spLocks noGrp="1"/>
          </p:cNvSpPr>
          <p:nvPr>
            <p:ph type="dt" sz="half" idx="10"/>
          </p:nvPr>
        </p:nvSpPr>
        <p:spPr/>
        <p:txBody>
          <a:bodyPr/>
          <a:lstStyle/>
          <a:p>
            <a:fld id="{A8FADB2E-D283-4A62-8327-5930A41E6D0B}" type="datetime1">
              <a:rPr kumimoji="1" lang="ja-JP" altLang="en-US" smtClean="0"/>
              <a:t>2016/2/5</a:t>
            </a:fld>
            <a:endParaRPr kumimoji="1" lang="ja-JP" altLang="en-US" dirty="0"/>
          </a:p>
        </p:txBody>
      </p:sp>
      <p:sp>
        <p:nvSpPr>
          <p:cNvPr id="16" name="Slide Number Placeholder 15"/>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7" name="Footer Placeholder 16"/>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smtClean="0"/>
              <a:t>アイコンをクリックして図を追加</a:t>
            </a:r>
            <a:endParaRPr lang="en-US" dirty="0"/>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ja-JP" altLang="en-US" smtClean="0"/>
              <a:t>マスター タイトルの書式設定</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6" name="Date Placeholder 15"/>
          <p:cNvSpPr>
            <a:spLocks noGrp="1"/>
          </p:cNvSpPr>
          <p:nvPr>
            <p:ph type="dt" sz="half" idx="10"/>
          </p:nvPr>
        </p:nvSpPr>
        <p:spPr/>
        <p:txBody>
          <a:bodyPr/>
          <a:lstStyle/>
          <a:p>
            <a:fld id="{B38FD3E7-FD25-4904-9B70-CE42A73563F1}" type="datetime1">
              <a:rPr kumimoji="1" lang="ja-JP" altLang="en-US" smtClean="0"/>
              <a:t>2016/2/5</a:t>
            </a:fld>
            <a:endParaRPr kumimoji="1" lang="ja-JP" altLang="en-US" dirty="0"/>
          </a:p>
        </p:txBody>
      </p:sp>
      <p:sp>
        <p:nvSpPr>
          <p:cNvPr id="17" name="Slide Number Placeholder 16"/>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8" name="Footer Placeholder 17"/>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E00335F1-3F40-4BF0-898D-F6D15F346D60}" type="slidenum">
              <a:rPr kumimoji="1" lang="ja-JP" altLang="en-US" smtClean="0"/>
              <a:t>‹#›</a:t>
            </a:fld>
            <a:endParaRPr kumimoji="1" lang="ja-JP" altLang="en-US" dirty="0"/>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3783166B-6267-4735-8669-3D2282BE458F}" type="datetime1">
              <a:rPr kumimoji="1" lang="ja-JP" altLang="en-US" smtClean="0"/>
              <a:t>2016/2/5</a:t>
            </a:fld>
            <a:endParaRPr kumimoji="1" lang="ja-JP" altLang="en-US" dirty="0"/>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kumimoji="1" lang="ja-JP" alt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hf hdr="0" ftr="0" dt="0"/>
  <p:txStyles>
    <p:titleStyle>
      <a:lvl1pPr algn="r" defTabSz="914400" rtl="0" eaLnBrk="1" latinLnBrk="0" hangingPunct="1">
        <a:spcBef>
          <a:spcPct val="0"/>
        </a:spcBef>
        <a:buNone/>
        <a:defRPr kumimoji="1"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kumimoji="1"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kumimoji="1"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kumimoji="1"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kumimoji="1"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kumimoji="1"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kumimoji="1"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kumimoji="1"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kumimoji="1"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kumimoji="1" sz="14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5.gif"/><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519248" y="3818845"/>
            <a:ext cx="4816620" cy="584775"/>
          </a:xfrm>
          <a:prstGeom prst="rect">
            <a:avLst/>
          </a:prstGeom>
          <a:noFill/>
        </p:spPr>
        <p:txBody>
          <a:bodyPr wrap="square" rtlCol="0">
            <a:spAutoFit/>
          </a:bodyPr>
          <a:lstStyle/>
          <a:p>
            <a:r>
              <a:rPr kumimoji="1" lang="en-US" altLang="ja-JP" sz="3200" dirty="0" smtClean="0">
                <a:latin typeface="ＭＳ ゴシック" panose="020B0609070205080204" pitchFamily="49" charset="-128"/>
                <a:ea typeface="ＭＳ ゴシック" panose="020B0609070205080204" pitchFamily="49" charset="-128"/>
              </a:rPr>
              <a:t>1242042	</a:t>
            </a:r>
            <a:r>
              <a:rPr lang="ja-JP" altLang="en-US" sz="3200" dirty="0" smtClean="0">
                <a:latin typeface="ＭＳ ゴシック" panose="020B0609070205080204" pitchFamily="49" charset="-128"/>
                <a:ea typeface="ＭＳ ゴシック" panose="020B0609070205080204" pitchFamily="49" charset="-128"/>
              </a:rPr>
              <a:t>齋藤　勇也</a:t>
            </a:r>
            <a:endParaRPr kumimoji="1" lang="ja-JP" altLang="en-US" sz="3200" dirty="0">
              <a:latin typeface="ＭＳ ゴシック" panose="020B0609070205080204" pitchFamily="49" charset="-128"/>
              <a:ea typeface="ＭＳ ゴシック" panose="020B0609070205080204" pitchFamily="49" charset="-128"/>
            </a:endParaRPr>
          </a:p>
        </p:txBody>
      </p:sp>
      <p:sp>
        <p:nvSpPr>
          <p:cNvPr id="5" name="正方形/長方形 4"/>
          <p:cNvSpPr/>
          <p:nvPr/>
        </p:nvSpPr>
        <p:spPr>
          <a:xfrm>
            <a:off x="322589" y="524439"/>
            <a:ext cx="8425875" cy="2123658"/>
          </a:xfrm>
          <a:prstGeom prst="rect">
            <a:avLst/>
          </a:prstGeom>
        </p:spPr>
        <p:txBody>
          <a:bodyPr wrap="square">
            <a:spAutoFit/>
          </a:bodyPr>
          <a:lstStyle/>
          <a:p>
            <a:pPr lvl="0">
              <a:spcBef>
                <a:spcPct val="0"/>
              </a:spcBef>
            </a:pPr>
            <a:r>
              <a:rPr lang="ja-JP" altLang="en-US" sz="4400" dirty="0" smtClean="0"/>
              <a:t>オンラインショッピングサイト</a:t>
            </a:r>
            <a:endParaRPr lang="en-US" altLang="ja-JP" sz="4400" dirty="0" smtClean="0"/>
          </a:p>
          <a:p>
            <a:pPr lvl="0">
              <a:spcBef>
                <a:spcPct val="0"/>
              </a:spcBef>
            </a:pPr>
            <a:r>
              <a:rPr lang="en-US" altLang="ja-JP" sz="4400" dirty="0" smtClean="0"/>
              <a:t>					</a:t>
            </a:r>
            <a:r>
              <a:rPr lang="ja-JP" altLang="en-US" sz="4400" dirty="0" smtClean="0"/>
              <a:t>利用者</a:t>
            </a:r>
            <a:r>
              <a:rPr lang="ja-JP" altLang="en-US" sz="4400" dirty="0"/>
              <a:t>に</a:t>
            </a:r>
            <a:r>
              <a:rPr lang="ja-JP" altLang="en-US" sz="4400" dirty="0" smtClean="0"/>
              <a:t>よる</a:t>
            </a:r>
            <a:endParaRPr lang="en-US" altLang="ja-JP" sz="4400" dirty="0" smtClean="0"/>
          </a:p>
          <a:p>
            <a:pPr lvl="0">
              <a:spcBef>
                <a:spcPct val="0"/>
              </a:spcBef>
            </a:pPr>
            <a:r>
              <a:rPr lang="ja-JP" altLang="en-US" sz="4400" dirty="0" smtClean="0"/>
              <a:t>商品に対する</a:t>
            </a:r>
            <a:r>
              <a:rPr lang="ja-JP" altLang="en-US" sz="4400" dirty="0"/>
              <a:t>レビューの動向調査</a:t>
            </a:r>
            <a:endParaRPr lang="ja-JP" altLang="en-US" sz="4400" i="1" u="sng" dirty="0">
              <a:solidFill>
                <a:prstClr val="black"/>
              </a:solidFill>
            </a:endParaRPr>
          </a:p>
        </p:txBody>
      </p:sp>
      <p:sp>
        <p:nvSpPr>
          <p:cNvPr id="2" name="スライド番号プレースホルダー 1"/>
          <p:cNvSpPr>
            <a:spLocks noGrp="1"/>
          </p:cNvSpPr>
          <p:nvPr>
            <p:ph type="sldNum" sz="quarter" idx="11"/>
          </p:nvPr>
        </p:nvSpPr>
        <p:spPr/>
        <p:txBody>
          <a:bodyPr/>
          <a:lstStyle/>
          <a:p>
            <a:fld id="{E00335F1-3F40-4BF0-898D-F6D15F346D60}" type="slidenum">
              <a:rPr kumimoji="1" lang="ja-JP" altLang="en-US" smtClean="0">
                <a:solidFill>
                  <a:schemeClr val="tx1"/>
                </a:solidFill>
              </a:rPr>
              <a:t>1</a:t>
            </a:fld>
            <a:endParaRPr kumimoji="1" lang="ja-JP" altLang="en-US" dirty="0">
              <a:solidFill>
                <a:schemeClr val="tx1"/>
              </a:solidFill>
            </a:endParaRPr>
          </a:p>
        </p:txBody>
      </p:sp>
    </p:spTree>
    <p:extLst>
      <p:ext uri="{BB962C8B-B14F-4D97-AF65-F5344CB8AC3E}">
        <p14:creationId xmlns:p14="http://schemas.microsoft.com/office/powerpoint/2010/main" val="191214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10</a:t>
            </a:fld>
            <a:endParaRPr kumimoji="1" lang="ja-JP" altLang="en-US" dirty="0"/>
          </a:p>
        </p:txBody>
      </p:sp>
      <p:sp>
        <p:nvSpPr>
          <p:cNvPr id="4" name="テキスト ボックス 3"/>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参考：</a:t>
            </a:r>
            <a:r>
              <a:rPr lang="en-US" altLang="ja-JP" sz="3600" b="1" u="sng" dirty="0" smtClean="0"/>
              <a:t>Amazon</a:t>
            </a:r>
            <a:r>
              <a:rPr lang="ja-JP" altLang="en-US" sz="3600" b="1" u="sng" dirty="0" smtClean="0"/>
              <a:t>のレビュー</a:t>
            </a:r>
            <a:endParaRPr kumimoji="1" lang="ja-JP" altLang="en-US" sz="3600" b="1" u="sng"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615" y="1891884"/>
            <a:ext cx="7917833" cy="2771826"/>
          </a:xfrm>
          <a:prstGeom prst="rect">
            <a:avLst/>
          </a:prstGeom>
        </p:spPr>
      </p:pic>
      <p:sp>
        <p:nvSpPr>
          <p:cNvPr id="6" name="円/楕円 5"/>
          <p:cNvSpPr/>
          <p:nvPr/>
        </p:nvSpPr>
        <p:spPr>
          <a:xfrm>
            <a:off x="539552" y="2348880"/>
            <a:ext cx="237626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カギ線コネクタ 6"/>
          <p:cNvCxnSpPr>
            <a:stCxn id="6" idx="2"/>
          </p:cNvCxnSpPr>
          <p:nvPr/>
        </p:nvCxnSpPr>
        <p:spPr>
          <a:xfrm rot="10800000" flipV="1">
            <a:off x="323528" y="2528900"/>
            <a:ext cx="216024" cy="226825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181035" y="4889873"/>
            <a:ext cx="4464496" cy="830997"/>
          </a:xfrm>
          <a:prstGeom prst="rect">
            <a:avLst/>
          </a:prstGeom>
          <a:noFill/>
        </p:spPr>
        <p:txBody>
          <a:bodyPr wrap="square" rtlCol="0">
            <a:spAutoFit/>
          </a:bodyPr>
          <a:lstStyle/>
          <a:p>
            <a:r>
              <a:rPr lang="ja-JP" altLang="en-US" sz="2400" dirty="0" smtClean="0"/>
              <a:t>平均評価として</a:t>
            </a:r>
            <a:endParaRPr lang="en-US" altLang="ja-JP" sz="2400" dirty="0"/>
          </a:p>
          <a:p>
            <a:r>
              <a:rPr lang="ja-JP" altLang="en-US" sz="2400" dirty="0" smtClean="0"/>
              <a:t>表示</a:t>
            </a:r>
            <a:r>
              <a:rPr lang="ja-JP" altLang="en-US" sz="2400" dirty="0" smtClean="0"/>
              <a:t>している</a:t>
            </a:r>
            <a:r>
              <a:rPr lang="ja-JP" altLang="en-US" dirty="0" smtClean="0"/>
              <a:t>．</a:t>
            </a:r>
            <a:endParaRPr kumimoji="1" lang="ja-JP" altLang="en-US" dirty="0"/>
          </a:p>
        </p:txBody>
      </p:sp>
      <p:sp>
        <p:nvSpPr>
          <p:cNvPr id="8" name="円/楕円 7"/>
          <p:cNvSpPr/>
          <p:nvPr/>
        </p:nvSpPr>
        <p:spPr>
          <a:xfrm>
            <a:off x="763298" y="2972555"/>
            <a:ext cx="2656573"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810181" y="3882496"/>
            <a:ext cx="2609689" cy="5307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カギ線コネクタ 9"/>
          <p:cNvCxnSpPr/>
          <p:nvPr/>
        </p:nvCxnSpPr>
        <p:spPr>
          <a:xfrm rot="16200000" flipH="1">
            <a:off x="2713612" y="3858831"/>
            <a:ext cx="1968132" cy="555616"/>
          </a:xfrm>
          <a:prstGeom prst="bentConnector3">
            <a:avLst>
              <a:gd name="adj1" fmla="val 7903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3616968" y="5245452"/>
            <a:ext cx="3672408" cy="830997"/>
          </a:xfrm>
          <a:prstGeom prst="rect">
            <a:avLst/>
          </a:prstGeom>
          <a:noFill/>
        </p:spPr>
        <p:txBody>
          <a:bodyPr wrap="square" rtlCol="0">
            <a:spAutoFit/>
          </a:bodyPr>
          <a:lstStyle/>
          <a:p>
            <a:r>
              <a:rPr kumimoji="1" lang="ja-JP" altLang="en-US" sz="2400" dirty="0" smtClean="0"/>
              <a:t>星</a:t>
            </a:r>
            <a:r>
              <a:rPr kumimoji="1" lang="en-US" altLang="ja-JP" sz="2400" dirty="0" smtClean="0"/>
              <a:t>5</a:t>
            </a:r>
            <a:r>
              <a:rPr kumimoji="1" lang="ja-JP" altLang="en-US" sz="2400" dirty="0" smtClean="0"/>
              <a:t>つ，星</a:t>
            </a:r>
            <a:r>
              <a:rPr kumimoji="1" lang="en-US" altLang="ja-JP" sz="2400" dirty="0" smtClean="0"/>
              <a:t>1</a:t>
            </a:r>
            <a:r>
              <a:rPr kumimoji="1" lang="ja-JP" altLang="en-US" sz="2400" dirty="0" err="1" smtClean="0"/>
              <a:t>つの</a:t>
            </a:r>
            <a:r>
              <a:rPr kumimoji="1" lang="ja-JP" altLang="en-US" sz="2400" dirty="0" smtClean="0"/>
              <a:t>評価が多く偏りが大きい</a:t>
            </a:r>
            <a:endParaRPr kumimoji="1" lang="ja-JP" altLang="en-US" sz="2400" dirty="0"/>
          </a:p>
        </p:txBody>
      </p:sp>
    </p:spTree>
    <p:extLst>
      <p:ext uri="{BB962C8B-B14F-4D97-AF65-F5344CB8AC3E}">
        <p14:creationId xmlns:p14="http://schemas.microsoft.com/office/powerpoint/2010/main" val="1172566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11</a:t>
            </a:fld>
            <a:endParaRPr kumimoji="1" lang="ja-JP" altLang="en-US" dirty="0"/>
          </a:p>
        </p:txBody>
      </p:sp>
      <p:sp>
        <p:nvSpPr>
          <p:cNvPr id="5" name="テキスト ボックス 4"/>
          <p:cNvSpPr txBox="1"/>
          <p:nvPr/>
        </p:nvSpPr>
        <p:spPr>
          <a:xfrm>
            <a:off x="734964" y="3799607"/>
            <a:ext cx="5104710" cy="1938992"/>
          </a:xfrm>
          <a:prstGeom prst="rect">
            <a:avLst/>
          </a:prstGeom>
          <a:noFill/>
        </p:spPr>
        <p:txBody>
          <a:bodyPr wrap="square" rtlCol="0">
            <a:spAutoFit/>
          </a:bodyPr>
          <a:lstStyle/>
          <a:p>
            <a:r>
              <a:rPr lang="ja-JP" altLang="en-US" sz="2800" dirty="0" smtClean="0"/>
              <a:t>約</a:t>
            </a:r>
            <a:r>
              <a:rPr lang="en-US" altLang="ja-JP" sz="2800" dirty="0" smtClean="0"/>
              <a:t>100</a:t>
            </a:r>
            <a:r>
              <a:rPr lang="ja-JP" altLang="en-US" sz="2800" dirty="0" smtClean="0"/>
              <a:t>人に</a:t>
            </a:r>
            <a:r>
              <a:rPr lang="en-US" altLang="ja-JP" sz="2800" dirty="0"/>
              <a:t>25</a:t>
            </a:r>
            <a:r>
              <a:rPr lang="ja-JP" altLang="en-US" sz="2800" dirty="0" smtClean="0"/>
              <a:t>人にしかこのレビューは参考にならないと回答している．</a:t>
            </a:r>
            <a:endParaRPr lang="en-US" altLang="ja-JP" sz="2800" dirty="0" smtClean="0"/>
          </a:p>
          <a:p>
            <a:endParaRPr kumimoji="1" lang="en-US" altLang="ja-JP" dirty="0"/>
          </a:p>
          <a:p>
            <a:endParaRPr kumimoji="1" lang="ja-JP" altLang="en-US" dirty="0"/>
          </a:p>
        </p:txBody>
      </p:sp>
      <p:sp>
        <p:nvSpPr>
          <p:cNvPr id="6" name="下矢印 5"/>
          <p:cNvSpPr/>
          <p:nvPr/>
        </p:nvSpPr>
        <p:spPr>
          <a:xfrm>
            <a:off x="2459115" y="5107981"/>
            <a:ext cx="1008112" cy="6248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914872" y="5732823"/>
            <a:ext cx="5817368" cy="1508105"/>
          </a:xfrm>
          <a:prstGeom prst="rect">
            <a:avLst/>
          </a:prstGeom>
          <a:noFill/>
        </p:spPr>
        <p:txBody>
          <a:bodyPr wrap="square" rtlCol="0">
            <a:spAutoFit/>
          </a:bodyPr>
          <a:lstStyle/>
          <a:p>
            <a:r>
              <a:rPr lang="ja-JP" altLang="en-US" sz="2800" dirty="0" smtClean="0"/>
              <a:t>このよう</a:t>
            </a:r>
            <a:r>
              <a:rPr lang="ja-JP" altLang="en-US" sz="2800" dirty="0"/>
              <a:t>な</a:t>
            </a:r>
            <a:r>
              <a:rPr lang="ja-JP" altLang="en-US" sz="2800" dirty="0" smtClean="0"/>
              <a:t>レビューは大して</a:t>
            </a:r>
            <a:endParaRPr lang="en-US" altLang="ja-JP" sz="2800" dirty="0" smtClean="0"/>
          </a:p>
          <a:p>
            <a:r>
              <a:rPr lang="ja-JP" altLang="en-US" sz="2800" dirty="0" smtClean="0"/>
              <a:t>参考にならないのでは？</a:t>
            </a:r>
            <a:endParaRPr lang="en-US" altLang="ja-JP" sz="2800" dirty="0" smtClean="0"/>
          </a:p>
          <a:p>
            <a:endParaRPr kumimoji="1" lang="en-US" altLang="ja-JP" dirty="0"/>
          </a:p>
          <a:p>
            <a:endParaRPr kumimoji="1" lang="ja-JP" altLang="en-US"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36" y="551899"/>
            <a:ext cx="7376864" cy="3021117"/>
          </a:xfrm>
          <a:prstGeom prst="rect">
            <a:avLst/>
          </a:prstGeom>
        </p:spPr>
      </p:pic>
      <p:sp>
        <p:nvSpPr>
          <p:cNvPr id="8" name="円/楕円 7"/>
          <p:cNvSpPr/>
          <p:nvPr/>
        </p:nvSpPr>
        <p:spPr>
          <a:xfrm>
            <a:off x="745828" y="1052736"/>
            <a:ext cx="1872208"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77736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12</a:t>
            </a:fld>
            <a:endParaRPr kumimoji="1" lang="ja-JP" altLang="en-US" dirty="0"/>
          </a:p>
        </p:txBody>
      </p:sp>
      <p:sp>
        <p:nvSpPr>
          <p:cNvPr id="4" name="テキスト ボックス 3"/>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研究目的</a:t>
            </a:r>
            <a:endParaRPr kumimoji="1" lang="ja-JP" altLang="en-US" sz="3600" b="1" u="sng" dirty="0"/>
          </a:p>
        </p:txBody>
      </p:sp>
      <p:sp>
        <p:nvSpPr>
          <p:cNvPr id="5" name="テキスト ボックス 4"/>
          <p:cNvSpPr txBox="1"/>
          <p:nvPr/>
        </p:nvSpPr>
        <p:spPr>
          <a:xfrm>
            <a:off x="467544" y="1628800"/>
            <a:ext cx="7304856" cy="3046988"/>
          </a:xfrm>
          <a:prstGeom prst="rect">
            <a:avLst/>
          </a:prstGeom>
          <a:noFill/>
        </p:spPr>
        <p:txBody>
          <a:bodyPr wrap="square" rtlCol="0">
            <a:spAutoFit/>
          </a:bodyPr>
          <a:lstStyle/>
          <a:p>
            <a:r>
              <a:rPr lang="ja-JP" altLang="en-US" sz="3200" dirty="0" smtClean="0"/>
              <a:t>オンラインショッピング</a:t>
            </a:r>
            <a:r>
              <a:rPr lang="ja-JP" altLang="en-US" sz="3200" dirty="0"/>
              <a:t>でのレビューによる商品の評価が適切でない可能性があり</a:t>
            </a:r>
            <a:r>
              <a:rPr lang="ja-JP" altLang="en-US" sz="3200" dirty="0" smtClean="0"/>
              <a:t>，</a:t>
            </a:r>
            <a:endParaRPr lang="en-US" altLang="ja-JP" sz="3200" dirty="0" smtClean="0"/>
          </a:p>
          <a:p>
            <a:endParaRPr lang="en-US" altLang="ja-JP" sz="3200" dirty="0"/>
          </a:p>
          <a:p>
            <a:r>
              <a:rPr lang="ja-JP" altLang="en-US" sz="3200" dirty="0" smtClean="0"/>
              <a:t>現在</a:t>
            </a:r>
            <a:r>
              <a:rPr lang="ja-JP" altLang="en-US" sz="3200" dirty="0"/>
              <a:t>の表示方法である平均値よりも信頼できる方法を</a:t>
            </a:r>
            <a:r>
              <a:rPr lang="ja-JP" altLang="en-US" sz="3200" dirty="0" smtClean="0"/>
              <a:t>探す．</a:t>
            </a:r>
            <a:endParaRPr lang="en-US" altLang="ja-JP" sz="3200" dirty="0"/>
          </a:p>
          <a:p>
            <a:endParaRPr lang="en-US" altLang="ja-JP" sz="3200" dirty="0"/>
          </a:p>
        </p:txBody>
      </p:sp>
    </p:spTree>
    <p:extLst>
      <p:ext uri="{BB962C8B-B14F-4D97-AF65-F5344CB8AC3E}">
        <p14:creationId xmlns:p14="http://schemas.microsoft.com/office/powerpoint/2010/main" val="2112427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13</a:t>
            </a:fld>
            <a:endParaRPr kumimoji="1" lang="ja-JP" altLang="en-US" dirty="0"/>
          </a:p>
        </p:txBody>
      </p:sp>
      <p:sp>
        <p:nvSpPr>
          <p:cNvPr id="4" name="テキスト ボックス 3"/>
          <p:cNvSpPr txBox="1"/>
          <p:nvPr/>
        </p:nvSpPr>
        <p:spPr>
          <a:xfrm>
            <a:off x="0" y="348953"/>
            <a:ext cx="8820472" cy="646331"/>
          </a:xfrm>
          <a:prstGeom prst="rect">
            <a:avLst/>
          </a:prstGeom>
          <a:noFill/>
        </p:spPr>
        <p:txBody>
          <a:bodyPr wrap="square" rtlCol="0">
            <a:spAutoFit/>
          </a:bodyPr>
          <a:lstStyle/>
          <a:p>
            <a:pPr algn="ctr"/>
            <a:r>
              <a:rPr lang="ja-JP" altLang="en-US" sz="3600" b="1" u="sng" dirty="0"/>
              <a:t>計算</a:t>
            </a:r>
            <a:r>
              <a:rPr lang="ja-JP" altLang="en-US" sz="3600" b="1" u="sng" dirty="0" smtClean="0"/>
              <a:t>方法</a:t>
            </a:r>
            <a:endParaRPr kumimoji="1" lang="ja-JP" altLang="en-US" sz="3600" b="1" u="sng" dirty="0"/>
          </a:p>
        </p:txBody>
      </p:sp>
      <p:sp>
        <p:nvSpPr>
          <p:cNvPr id="2" name="テキスト ボックス 1"/>
          <p:cNvSpPr txBox="1"/>
          <p:nvPr/>
        </p:nvSpPr>
        <p:spPr>
          <a:xfrm>
            <a:off x="539552" y="1290221"/>
            <a:ext cx="7992888" cy="5262979"/>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smtClean="0"/>
              <a:t>Amazon</a:t>
            </a:r>
            <a:r>
              <a:rPr lang="ja-JP" altLang="en-US" sz="2800" dirty="0" smtClean="0"/>
              <a:t>の商品レビューページを利用</a:t>
            </a:r>
            <a:r>
              <a:rPr lang="ja-JP" altLang="en-US" sz="2800" dirty="0" smtClean="0"/>
              <a:t>する</a:t>
            </a:r>
            <a:endParaRPr lang="en-US" altLang="ja-JP" sz="2800" dirty="0" smtClean="0"/>
          </a:p>
          <a:p>
            <a:pPr marL="457200" indent="-457200">
              <a:buFont typeface="Arial" panose="020B0604020202020204" pitchFamily="34" charset="0"/>
              <a:buChar char="•"/>
            </a:pPr>
            <a:endParaRPr lang="en-US" altLang="ja-JP" sz="2800" dirty="0"/>
          </a:p>
          <a:p>
            <a:pPr marL="457200" indent="-457200">
              <a:buFont typeface="Arial" panose="020B0604020202020204" pitchFamily="34" charset="0"/>
              <a:buChar char="•"/>
            </a:pPr>
            <a:r>
              <a:rPr lang="ja-JP" altLang="en-US" sz="2800" dirty="0" smtClean="0"/>
              <a:t>商品ページの平均値を求め，これを</a:t>
            </a:r>
            <a:r>
              <a:rPr lang="ja-JP" altLang="en-US" sz="2800" u="sng" dirty="0" smtClean="0"/>
              <a:t>平均評価</a:t>
            </a:r>
            <a:r>
              <a:rPr lang="ja-JP" altLang="en-US" sz="2800" dirty="0" smtClean="0"/>
              <a:t>とする</a:t>
            </a:r>
            <a:endParaRPr lang="en-US" altLang="ja-JP" sz="2800" dirty="0" smtClean="0"/>
          </a:p>
          <a:p>
            <a:pPr marL="457200" indent="-457200">
              <a:buFont typeface="Arial" panose="020B0604020202020204" pitchFamily="34" charset="0"/>
              <a:buChar char="•"/>
            </a:pPr>
            <a:endParaRPr kumimoji="1" lang="en-US" altLang="ja-JP" sz="2800" dirty="0"/>
          </a:p>
          <a:p>
            <a:pPr marL="457200" indent="-457200">
              <a:buFont typeface="Arial" panose="020B0604020202020204" pitchFamily="34" charset="0"/>
              <a:buChar char="•"/>
            </a:pPr>
            <a:r>
              <a:rPr lang="ja-JP" altLang="en-US" sz="2800" dirty="0" smtClean="0"/>
              <a:t>商品ページの「レビュー</a:t>
            </a:r>
            <a:r>
              <a:rPr lang="ja-JP" altLang="en-US" sz="2800" dirty="0" smtClean="0"/>
              <a:t>の</a:t>
            </a:r>
            <a:r>
              <a:rPr lang="ja-JP" altLang="en-US" sz="2800" dirty="0" smtClean="0"/>
              <a:t>回覧者」と「参考</a:t>
            </a:r>
            <a:r>
              <a:rPr lang="ja-JP" altLang="en-US" sz="2800" dirty="0" smtClean="0"/>
              <a:t>になったと答えた人物の</a:t>
            </a:r>
            <a:r>
              <a:rPr lang="ja-JP" altLang="en-US" sz="2800" dirty="0" smtClean="0"/>
              <a:t>比率」を</a:t>
            </a:r>
            <a:r>
              <a:rPr lang="ja-JP" altLang="en-US" sz="2800" dirty="0" smtClean="0"/>
              <a:t>求め</a:t>
            </a:r>
            <a:r>
              <a:rPr lang="ja-JP" altLang="en-US" sz="2800" dirty="0" smtClean="0"/>
              <a:t>，平均値にその比率</a:t>
            </a:r>
            <a:r>
              <a:rPr lang="ja-JP" altLang="en-US" sz="2800" dirty="0" smtClean="0"/>
              <a:t>を</a:t>
            </a:r>
            <a:r>
              <a:rPr lang="ja-JP" altLang="en-US" sz="2800" dirty="0" smtClean="0"/>
              <a:t>掛ける</a:t>
            </a:r>
            <a:r>
              <a:rPr lang="ja-JP" altLang="en-US" sz="2800" dirty="0"/>
              <a:t>．</a:t>
            </a:r>
            <a:r>
              <a:rPr lang="ja-JP" altLang="en-US" sz="2800" dirty="0" smtClean="0"/>
              <a:t>これ</a:t>
            </a:r>
            <a:r>
              <a:rPr lang="ja-JP" altLang="en-US" sz="2800" dirty="0" smtClean="0"/>
              <a:t>を</a:t>
            </a:r>
            <a:r>
              <a:rPr lang="ja-JP" altLang="en-US" sz="2800" u="sng" dirty="0" smtClean="0"/>
              <a:t>重み付き</a:t>
            </a:r>
            <a:r>
              <a:rPr lang="ja-JP" altLang="en-US" sz="2800" u="sng" dirty="0" smtClean="0"/>
              <a:t>平均評価</a:t>
            </a:r>
            <a:r>
              <a:rPr lang="ja-JP" altLang="en-US" sz="2800" dirty="0" smtClean="0"/>
              <a:t>と</a:t>
            </a:r>
            <a:r>
              <a:rPr lang="ja-JP" altLang="en-US" sz="2800" dirty="0" smtClean="0"/>
              <a:t>する．</a:t>
            </a:r>
            <a:endParaRPr lang="en-US" altLang="ja-JP" sz="2800" dirty="0" smtClean="0"/>
          </a:p>
          <a:p>
            <a:endParaRPr kumimoji="1" lang="en-US" altLang="ja-JP" sz="2800" dirty="0"/>
          </a:p>
          <a:p>
            <a:pPr marL="457200" indent="-457200">
              <a:buFont typeface="Arial" panose="020B0604020202020204" pitchFamily="34" charset="0"/>
              <a:buChar char="•"/>
            </a:pPr>
            <a:r>
              <a:rPr lang="en-US" altLang="ja-JP" sz="2800" dirty="0" smtClean="0"/>
              <a:t>Amazon</a:t>
            </a:r>
            <a:r>
              <a:rPr lang="ja-JP" altLang="en-US" sz="2800" dirty="0" smtClean="0"/>
              <a:t>で購入した人物のみに絞込み，絞り込まない場合との差異を</a:t>
            </a:r>
            <a:r>
              <a:rPr lang="ja-JP" altLang="en-US" sz="2800" dirty="0"/>
              <a:t>調べ，アマゾン</a:t>
            </a:r>
            <a:r>
              <a:rPr lang="ja-JP" altLang="en-US" sz="2800" u="sng" dirty="0"/>
              <a:t>購入者の平均</a:t>
            </a:r>
            <a:r>
              <a:rPr lang="ja-JP" altLang="en-US" sz="2800" u="sng" dirty="0" smtClean="0"/>
              <a:t>評価</a:t>
            </a:r>
            <a:r>
              <a:rPr lang="ja-JP" altLang="en-US" sz="2800" dirty="0" smtClean="0"/>
              <a:t>と</a:t>
            </a:r>
            <a:r>
              <a:rPr lang="ja-JP" altLang="en-US" sz="2800" u="sng" dirty="0" smtClean="0"/>
              <a:t>購入者の重み付き評価</a:t>
            </a:r>
            <a:r>
              <a:rPr lang="ja-JP" altLang="en-US" sz="2800" dirty="0" smtClean="0"/>
              <a:t>を求める．</a:t>
            </a:r>
            <a:endParaRPr lang="ja-JP" altLang="en-US" sz="2800" dirty="0"/>
          </a:p>
        </p:txBody>
      </p:sp>
    </p:spTree>
    <p:extLst>
      <p:ext uri="{BB962C8B-B14F-4D97-AF65-F5344CB8AC3E}">
        <p14:creationId xmlns:p14="http://schemas.microsoft.com/office/powerpoint/2010/main" val="1525367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857" y="1124744"/>
            <a:ext cx="8387184" cy="2232248"/>
          </a:xfrm>
          <a:prstGeom prst="rect">
            <a:avLst/>
          </a:prstGeom>
        </p:spPr>
      </p:pic>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14</a:t>
            </a:fld>
            <a:endParaRPr kumimoji="1" lang="ja-JP" altLang="en-US" dirty="0"/>
          </a:p>
        </p:txBody>
      </p:sp>
      <p:sp>
        <p:nvSpPr>
          <p:cNvPr id="4" name="テキスト ボックス 3"/>
          <p:cNvSpPr txBox="1"/>
          <p:nvPr/>
        </p:nvSpPr>
        <p:spPr>
          <a:xfrm>
            <a:off x="0" y="348953"/>
            <a:ext cx="8820472" cy="646331"/>
          </a:xfrm>
          <a:prstGeom prst="rect">
            <a:avLst/>
          </a:prstGeom>
          <a:noFill/>
        </p:spPr>
        <p:txBody>
          <a:bodyPr wrap="square" rtlCol="0">
            <a:spAutoFit/>
          </a:bodyPr>
          <a:lstStyle/>
          <a:p>
            <a:pPr algn="ctr"/>
            <a:r>
              <a:rPr lang="ja-JP" altLang="en-US" sz="3600" b="1" u="sng" dirty="0"/>
              <a:t>計算</a:t>
            </a:r>
            <a:r>
              <a:rPr lang="ja-JP" altLang="en-US" sz="3600" b="1" u="sng" dirty="0" smtClean="0"/>
              <a:t>方法</a:t>
            </a:r>
            <a:endParaRPr kumimoji="1" lang="ja-JP" altLang="en-US" sz="3600" b="1" u="sng" dirty="0"/>
          </a:p>
        </p:txBody>
      </p:sp>
      <p:sp>
        <p:nvSpPr>
          <p:cNvPr id="2" name="テキスト ボックス 1"/>
          <p:cNvSpPr txBox="1"/>
          <p:nvPr/>
        </p:nvSpPr>
        <p:spPr>
          <a:xfrm>
            <a:off x="446014" y="3506212"/>
            <a:ext cx="7584640" cy="3046988"/>
          </a:xfrm>
          <a:prstGeom prst="rect">
            <a:avLst/>
          </a:prstGeom>
          <a:noFill/>
        </p:spPr>
        <p:txBody>
          <a:bodyPr wrap="square" rtlCol="0">
            <a:spAutoFit/>
          </a:bodyPr>
          <a:lstStyle/>
          <a:p>
            <a:r>
              <a:rPr lang="ja-JP" altLang="en-US" sz="3200" dirty="0" smtClean="0"/>
              <a:t>上記の</a:t>
            </a:r>
            <a:endParaRPr lang="en-US" altLang="ja-JP" sz="3200" dirty="0" smtClean="0"/>
          </a:p>
          <a:p>
            <a:r>
              <a:rPr lang="ja-JP" altLang="en-US" sz="3200" dirty="0" smtClean="0"/>
              <a:t>「○○人中○○人の方が「このレビューが参考になった」と投票しています」</a:t>
            </a:r>
            <a:endParaRPr lang="en-US" altLang="ja-JP" sz="3200" dirty="0" smtClean="0"/>
          </a:p>
          <a:p>
            <a:endParaRPr lang="en-US" altLang="ja-JP" sz="3200" dirty="0"/>
          </a:p>
          <a:p>
            <a:r>
              <a:rPr kumimoji="1" lang="ja-JP" altLang="en-US" sz="3200" dirty="0" smtClean="0"/>
              <a:t>と記載している部分を使用</a:t>
            </a:r>
            <a:r>
              <a:rPr kumimoji="1" lang="ja-JP" altLang="en-US" sz="3200" dirty="0" smtClean="0"/>
              <a:t>して</a:t>
            </a:r>
            <a:endParaRPr kumimoji="1" lang="ja-JP" altLang="en-US" sz="3200" dirty="0" smtClean="0"/>
          </a:p>
          <a:p>
            <a:r>
              <a:rPr lang="ja-JP" altLang="en-US" sz="3200" dirty="0" smtClean="0"/>
              <a:t>どの程度の割合が参考になったかを調べる</a:t>
            </a:r>
            <a:endParaRPr kumimoji="1" lang="en-US" altLang="ja-JP" sz="3200" dirty="0" smtClean="0"/>
          </a:p>
        </p:txBody>
      </p:sp>
      <p:sp>
        <p:nvSpPr>
          <p:cNvPr id="6" name="円/楕円 5"/>
          <p:cNvSpPr/>
          <p:nvPr/>
        </p:nvSpPr>
        <p:spPr>
          <a:xfrm>
            <a:off x="251520" y="1412776"/>
            <a:ext cx="5400600"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84998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15</a:t>
            </a:fld>
            <a:endParaRPr kumimoji="1" lang="ja-JP" altLang="en-US" dirty="0"/>
          </a:p>
        </p:txBody>
      </p:sp>
      <p:sp>
        <p:nvSpPr>
          <p:cNvPr id="4" name="テキスト ボックス 3"/>
          <p:cNvSpPr txBox="1"/>
          <p:nvPr/>
        </p:nvSpPr>
        <p:spPr>
          <a:xfrm>
            <a:off x="0" y="348953"/>
            <a:ext cx="8820472" cy="646331"/>
          </a:xfrm>
          <a:prstGeom prst="rect">
            <a:avLst/>
          </a:prstGeom>
          <a:noFill/>
        </p:spPr>
        <p:txBody>
          <a:bodyPr wrap="square" rtlCol="0">
            <a:spAutoFit/>
          </a:bodyPr>
          <a:lstStyle/>
          <a:p>
            <a:pPr algn="ctr"/>
            <a:r>
              <a:rPr lang="ja-JP" altLang="en-US" sz="3600" b="1" u="sng" dirty="0"/>
              <a:t>計算</a:t>
            </a:r>
            <a:r>
              <a:rPr lang="ja-JP" altLang="en-US" sz="3600" b="1" u="sng" dirty="0" smtClean="0"/>
              <a:t>方法</a:t>
            </a:r>
            <a:endParaRPr kumimoji="1" lang="ja-JP" altLang="en-US" sz="3600" b="1" u="sng" dirty="0"/>
          </a:p>
        </p:txBody>
      </p:sp>
      <p:sp>
        <p:nvSpPr>
          <p:cNvPr id="2" name="テキスト ボックス 1"/>
          <p:cNvSpPr txBox="1"/>
          <p:nvPr/>
        </p:nvSpPr>
        <p:spPr>
          <a:xfrm>
            <a:off x="443744" y="3573016"/>
            <a:ext cx="7512632" cy="2554545"/>
          </a:xfrm>
          <a:prstGeom prst="rect">
            <a:avLst/>
          </a:prstGeom>
          <a:noFill/>
        </p:spPr>
        <p:txBody>
          <a:bodyPr wrap="square" rtlCol="0">
            <a:spAutoFit/>
          </a:bodyPr>
          <a:lstStyle/>
          <a:p>
            <a:r>
              <a:rPr lang="ja-JP" altLang="en-US" sz="3200" dirty="0" smtClean="0"/>
              <a:t>上記の</a:t>
            </a:r>
            <a:endParaRPr lang="en-US" altLang="ja-JP" sz="3200" dirty="0" smtClean="0"/>
          </a:p>
          <a:p>
            <a:r>
              <a:rPr lang="ja-JP" altLang="en-US" sz="3200" dirty="0" smtClean="0"/>
              <a:t>「</a:t>
            </a:r>
            <a:r>
              <a:rPr lang="en-US" altLang="ja-JP" sz="3200" dirty="0" smtClean="0"/>
              <a:t>Amazon</a:t>
            </a:r>
            <a:r>
              <a:rPr lang="ja-JP" altLang="en-US" sz="3200" dirty="0" smtClean="0"/>
              <a:t>で購入」</a:t>
            </a:r>
            <a:endParaRPr lang="en-US" altLang="ja-JP" sz="3200" dirty="0" smtClean="0"/>
          </a:p>
          <a:p>
            <a:endParaRPr lang="en-US" altLang="ja-JP" sz="3200" dirty="0"/>
          </a:p>
          <a:p>
            <a:r>
              <a:rPr kumimoji="1" lang="ja-JP" altLang="en-US" sz="3200" dirty="0" smtClean="0"/>
              <a:t>と記載している部分を使用して</a:t>
            </a:r>
            <a:endParaRPr kumimoji="1" lang="en-US" altLang="ja-JP" sz="3200" dirty="0" smtClean="0"/>
          </a:p>
          <a:p>
            <a:r>
              <a:rPr lang="en-US" altLang="ja-JP" sz="3200" dirty="0" smtClean="0"/>
              <a:t>Amazon</a:t>
            </a:r>
            <a:r>
              <a:rPr lang="ja-JP" altLang="en-US" sz="3200" dirty="0" smtClean="0"/>
              <a:t>で購入している者</a:t>
            </a:r>
            <a:r>
              <a:rPr lang="ja-JP" altLang="en-US" sz="3200" dirty="0"/>
              <a:t>の絞込みを行う</a:t>
            </a:r>
            <a:r>
              <a:rPr lang="ja-JP" altLang="en-US" sz="3200" dirty="0" smtClean="0"/>
              <a:t>．</a:t>
            </a:r>
            <a:endParaRPr lang="ja-JP" altLang="en-US" sz="32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099864"/>
            <a:ext cx="5674704" cy="2368572"/>
          </a:xfrm>
          <a:prstGeom prst="rect">
            <a:avLst/>
          </a:prstGeom>
        </p:spPr>
      </p:pic>
      <p:sp>
        <p:nvSpPr>
          <p:cNvPr id="6" name="円/楕円 5"/>
          <p:cNvSpPr/>
          <p:nvPr/>
        </p:nvSpPr>
        <p:spPr>
          <a:xfrm>
            <a:off x="390712" y="2420888"/>
            <a:ext cx="2880320" cy="5400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0796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16</a:t>
            </a:fld>
            <a:endParaRPr kumimoji="1" lang="ja-JP" altLang="en-US" dirty="0"/>
          </a:p>
        </p:txBody>
      </p:sp>
      <p:sp>
        <p:nvSpPr>
          <p:cNvPr id="4" name="正方形/長方形 3"/>
          <p:cNvSpPr/>
          <p:nvPr/>
        </p:nvSpPr>
        <p:spPr>
          <a:xfrm>
            <a:off x="331044" y="1772816"/>
            <a:ext cx="7956376" cy="3785652"/>
          </a:xfrm>
          <a:prstGeom prst="rect">
            <a:avLst/>
          </a:prstGeom>
        </p:spPr>
        <p:txBody>
          <a:bodyPr wrap="square">
            <a:spAutoFit/>
          </a:bodyPr>
          <a:lstStyle/>
          <a:p>
            <a:pPr marL="342900" indent="-342900">
              <a:buFont typeface="Arial" panose="020B0604020202020204" pitchFamily="34" charset="0"/>
              <a:buChar char="•"/>
            </a:pPr>
            <a:r>
              <a:rPr lang="ja-JP" altLang="en-US" sz="2400" dirty="0"/>
              <a:t>自身</a:t>
            </a:r>
            <a:r>
              <a:rPr lang="ja-JP" altLang="en-US" sz="2400" dirty="0" smtClean="0"/>
              <a:t>で無作為に選んだ商品</a:t>
            </a:r>
            <a:r>
              <a:rPr lang="en-US" altLang="ja-JP" sz="2400" dirty="0" smtClean="0"/>
              <a:t>86</a:t>
            </a:r>
            <a:r>
              <a:rPr lang="ja-JP" altLang="en-US" sz="2400" dirty="0" smtClean="0"/>
              <a:t>件を調べた．</a:t>
            </a:r>
            <a:endParaRPr lang="en-US" altLang="ja-JP" sz="2400" dirty="0" smtClean="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smtClean="0"/>
              <a:t>「平均評価」と「重み付き評価」の二点を調べることとした．</a:t>
            </a:r>
            <a:endParaRPr lang="en-US" altLang="ja-JP" sz="2400" dirty="0" smtClean="0"/>
          </a:p>
          <a:p>
            <a:pPr marL="342900" indent="-342900">
              <a:buFont typeface="Arial" panose="020B0604020202020204" pitchFamily="34" charset="0"/>
              <a:buChar char="•"/>
            </a:pPr>
            <a:endParaRPr lang="en-US" altLang="ja-JP" sz="2400" dirty="0" smtClean="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endParaRPr lang="en-US" altLang="ja-JP" sz="2400" dirty="0" smtClean="0"/>
          </a:p>
          <a:p>
            <a:endParaRPr lang="en-US" altLang="ja-JP" sz="2400" dirty="0"/>
          </a:p>
          <a:p>
            <a:endParaRPr lang="en-US" altLang="ja-JP" sz="2400" dirty="0" smtClean="0"/>
          </a:p>
          <a:p>
            <a:endParaRPr lang="en-US" altLang="ja-JP" sz="2400" dirty="0"/>
          </a:p>
          <a:p>
            <a:endParaRPr lang="ja-JP" altLang="en-US" sz="2400" dirty="0"/>
          </a:p>
        </p:txBody>
      </p:sp>
      <p:sp>
        <p:nvSpPr>
          <p:cNvPr id="5" name="テキスト ボックス 4"/>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研究方法</a:t>
            </a:r>
            <a:endParaRPr kumimoji="1" lang="ja-JP" altLang="en-US" sz="3600" b="1" u="sng" dirty="0"/>
          </a:p>
        </p:txBody>
      </p:sp>
    </p:spTree>
    <p:extLst>
      <p:ext uri="{BB962C8B-B14F-4D97-AF65-F5344CB8AC3E}">
        <p14:creationId xmlns:p14="http://schemas.microsoft.com/office/powerpoint/2010/main" val="4654179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17</a:t>
            </a:fld>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176175123"/>
              </p:ext>
            </p:extLst>
          </p:nvPr>
        </p:nvGraphicFramePr>
        <p:xfrm>
          <a:off x="427052" y="1425009"/>
          <a:ext cx="7673340" cy="4029075"/>
        </p:xfrm>
        <a:graphic>
          <a:graphicData uri="http://schemas.openxmlformats.org/drawingml/2006/chart">
            <c:chart xmlns:c="http://schemas.openxmlformats.org/drawingml/2006/chart" xmlns:r="http://schemas.openxmlformats.org/officeDocument/2006/relationships" r:id="rId2"/>
          </a:graphicData>
        </a:graphic>
      </p:graphicFrame>
      <p:sp>
        <p:nvSpPr>
          <p:cNvPr id="5" name="テキスト ボックス 4"/>
          <p:cNvSpPr txBox="1"/>
          <p:nvPr/>
        </p:nvSpPr>
        <p:spPr>
          <a:xfrm>
            <a:off x="427052" y="5454084"/>
            <a:ext cx="2920812" cy="1107996"/>
          </a:xfrm>
          <a:prstGeom prst="rect">
            <a:avLst/>
          </a:prstGeom>
          <a:noFill/>
        </p:spPr>
        <p:txBody>
          <a:bodyPr wrap="square" rtlCol="0">
            <a:spAutoFit/>
          </a:bodyPr>
          <a:lstStyle/>
          <a:p>
            <a:r>
              <a:rPr lang="en-US" altLang="ja-JP" sz="2400" dirty="0"/>
              <a:t>y = 0.7613x + 1.0081</a:t>
            </a:r>
            <a:br>
              <a:rPr lang="en-US" altLang="ja-JP" sz="2400" dirty="0"/>
            </a:br>
            <a:r>
              <a:rPr lang="en-US" altLang="ja-JP" sz="2400" dirty="0"/>
              <a:t>R² = 0.9452</a:t>
            </a:r>
          </a:p>
          <a:p>
            <a:endParaRPr kumimoji="1" lang="ja-JP" altLang="en-US" dirty="0"/>
          </a:p>
        </p:txBody>
      </p:sp>
      <p:sp>
        <p:nvSpPr>
          <p:cNvPr id="6" name="テキスト ボックス 5"/>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研究</a:t>
            </a:r>
            <a:r>
              <a:rPr lang="ja-JP" altLang="en-US" sz="3600" b="1" u="sng" dirty="0"/>
              <a:t>結果</a:t>
            </a:r>
            <a:endParaRPr kumimoji="1" lang="ja-JP" altLang="en-US" sz="3600" b="1" u="sng" dirty="0"/>
          </a:p>
        </p:txBody>
      </p:sp>
      <p:sp>
        <p:nvSpPr>
          <p:cNvPr id="7" name="テキスト ボックス 6"/>
          <p:cNvSpPr txBox="1"/>
          <p:nvPr/>
        </p:nvSpPr>
        <p:spPr>
          <a:xfrm>
            <a:off x="591314" y="840234"/>
            <a:ext cx="2592288" cy="584775"/>
          </a:xfrm>
          <a:prstGeom prst="rect">
            <a:avLst/>
          </a:prstGeom>
          <a:noFill/>
        </p:spPr>
        <p:txBody>
          <a:bodyPr wrap="square" rtlCol="0">
            <a:spAutoFit/>
          </a:bodyPr>
          <a:lstStyle/>
          <a:p>
            <a:r>
              <a:rPr kumimoji="1" lang="ja-JP" altLang="en-US" sz="3200" dirty="0" smtClean="0"/>
              <a:t>散布図</a:t>
            </a:r>
            <a:r>
              <a:rPr kumimoji="1" lang="en-US" altLang="ja-JP" sz="3200" dirty="0" smtClean="0"/>
              <a:t>(</a:t>
            </a:r>
            <a:r>
              <a:rPr lang="en-US" altLang="ja-JP" sz="3200" dirty="0" smtClean="0"/>
              <a:t>86</a:t>
            </a:r>
            <a:r>
              <a:rPr lang="ja-JP" altLang="en-US" sz="3200" dirty="0" smtClean="0"/>
              <a:t>件</a:t>
            </a:r>
            <a:r>
              <a:rPr kumimoji="1" lang="en-US" altLang="ja-JP" sz="3200" dirty="0" smtClean="0"/>
              <a:t>)</a:t>
            </a:r>
            <a:endParaRPr kumimoji="1" lang="ja-JP" altLang="en-US" sz="3200" dirty="0"/>
          </a:p>
        </p:txBody>
      </p:sp>
    </p:spTree>
    <p:extLst>
      <p:ext uri="{BB962C8B-B14F-4D97-AF65-F5344CB8AC3E}">
        <p14:creationId xmlns:p14="http://schemas.microsoft.com/office/powerpoint/2010/main" val="148072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18</a:t>
            </a:fld>
            <a:endParaRPr kumimoji="1" lang="ja-JP" altLang="en-US" dirty="0"/>
          </a:p>
        </p:txBody>
      </p:sp>
      <p:sp>
        <p:nvSpPr>
          <p:cNvPr id="4" name="正方形/長方形 3"/>
          <p:cNvSpPr/>
          <p:nvPr/>
        </p:nvSpPr>
        <p:spPr>
          <a:xfrm>
            <a:off x="331044" y="1772816"/>
            <a:ext cx="7956376" cy="3416320"/>
          </a:xfrm>
          <a:prstGeom prst="rect">
            <a:avLst/>
          </a:prstGeom>
        </p:spPr>
        <p:txBody>
          <a:bodyPr wrap="square">
            <a:spAutoFit/>
          </a:bodyPr>
          <a:lstStyle/>
          <a:p>
            <a:r>
              <a:rPr lang="en-US" altLang="ja-JP" sz="2400" dirty="0" smtClean="0"/>
              <a:t>86 </a:t>
            </a:r>
            <a:r>
              <a:rPr lang="ja-JP" altLang="en-US" sz="2400" dirty="0" smtClean="0"/>
              <a:t>件のデータを調査した．</a:t>
            </a:r>
            <a:endParaRPr lang="en-US" altLang="ja-JP" sz="2400" dirty="0" smtClean="0"/>
          </a:p>
          <a:p>
            <a:r>
              <a:rPr lang="en-US" altLang="ja-JP" sz="2400" dirty="0" smtClean="0"/>
              <a:t>86</a:t>
            </a:r>
            <a:r>
              <a:rPr lang="ja-JP" altLang="en-US" sz="2400" dirty="0" smtClean="0"/>
              <a:t>件</a:t>
            </a:r>
            <a:r>
              <a:rPr lang="ja-JP" altLang="en-US" sz="2400" dirty="0"/>
              <a:t>合計のレビュー数は</a:t>
            </a:r>
            <a:r>
              <a:rPr lang="en-US" altLang="ja-JP" sz="2400" dirty="0"/>
              <a:t>27312 </a:t>
            </a:r>
            <a:r>
              <a:rPr lang="ja-JP" altLang="en-US" sz="2400" dirty="0"/>
              <a:t>件であった．</a:t>
            </a:r>
            <a:endParaRPr lang="en-US" altLang="ja-JP" sz="2400" dirty="0"/>
          </a:p>
          <a:p>
            <a:endParaRPr lang="en-US" altLang="ja-JP" sz="2400" dirty="0" smtClean="0"/>
          </a:p>
          <a:p>
            <a:r>
              <a:rPr lang="ja-JP" altLang="en-US" sz="2400" dirty="0" smtClean="0"/>
              <a:t>平均</a:t>
            </a:r>
            <a:r>
              <a:rPr lang="ja-JP" altLang="en-US" sz="2400" dirty="0"/>
              <a:t>評価と重み付き</a:t>
            </a:r>
            <a:r>
              <a:rPr lang="en-US" altLang="ja-JP" sz="2400" dirty="0"/>
              <a:t>5 </a:t>
            </a:r>
            <a:r>
              <a:rPr lang="ja-JP" altLang="en-US" sz="2400" dirty="0"/>
              <a:t>段階評価の間</a:t>
            </a:r>
            <a:r>
              <a:rPr lang="ja-JP" altLang="en-US" sz="2400" dirty="0" smtClean="0"/>
              <a:t>で相関</a:t>
            </a:r>
            <a:r>
              <a:rPr lang="ja-JP" altLang="en-US" sz="2400" dirty="0"/>
              <a:t>が見つかり</a:t>
            </a:r>
            <a:r>
              <a:rPr lang="ja-JP" altLang="en-US" sz="2400" dirty="0" smtClean="0"/>
              <a:t>，</a:t>
            </a:r>
            <a:endParaRPr lang="en-US" altLang="ja-JP" sz="2400" dirty="0" smtClean="0"/>
          </a:p>
          <a:p>
            <a:r>
              <a:rPr lang="ja-JP" altLang="en-US" sz="2400" dirty="0" smtClean="0"/>
              <a:t>平均</a:t>
            </a:r>
            <a:r>
              <a:rPr lang="ja-JP" altLang="en-US" sz="2400" dirty="0"/>
              <a:t>評価の約</a:t>
            </a:r>
            <a:r>
              <a:rPr lang="en-US" altLang="ja-JP" sz="2400" dirty="0"/>
              <a:t>1 </a:t>
            </a:r>
            <a:r>
              <a:rPr lang="ja-JP" altLang="en-US" sz="2400" dirty="0"/>
              <a:t>少ない数値が重み付き</a:t>
            </a:r>
            <a:r>
              <a:rPr lang="en-US" altLang="ja-JP" sz="2400" dirty="0"/>
              <a:t>5 </a:t>
            </a:r>
            <a:r>
              <a:rPr lang="ja-JP" altLang="en-US" sz="2400" dirty="0"/>
              <a:t>段階評価となった</a:t>
            </a:r>
            <a:r>
              <a:rPr lang="ja-JP" altLang="en-US" sz="2400" dirty="0" smtClean="0"/>
              <a:t>．</a:t>
            </a:r>
            <a:endParaRPr lang="en-US" altLang="ja-JP" sz="2400" dirty="0" smtClean="0"/>
          </a:p>
          <a:p>
            <a:endParaRPr lang="en-US" altLang="ja-JP" sz="2400" dirty="0" smtClean="0"/>
          </a:p>
          <a:p>
            <a:endParaRPr lang="en-US" altLang="ja-JP" sz="2400" dirty="0" smtClean="0"/>
          </a:p>
          <a:p>
            <a:endParaRPr lang="en-US" altLang="ja-JP" sz="2400" dirty="0"/>
          </a:p>
          <a:p>
            <a:endParaRPr lang="ja-JP" altLang="en-US" sz="2400" dirty="0"/>
          </a:p>
        </p:txBody>
      </p:sp>
      <p:sp>
        <p:nvSpPr>
          <p:cNvPr id="5" name="テキスト ボックス 4"/>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研究結果</a:t>
            </a:r>
            <a:endParaRPr kumimoji="1" lang="ja-JP" altLang="en-US" sz="3600" b="1" u="sng" dirty="0"/>
          </a:p>
        </p:txBody>
      </p:sp>
    </p:spTree>
    <p:extLst>
      <p:ext uri="{BB962C8B-B14F-4D97-AF65-F5344CB8AC3E}">
        <p14:creationId xmlns:p14="http://schemas.microsoft.com/office/powerpoint/2010/main" val="1220316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19</a:t>
            </a:fld>
            <a:endParaRPr kumimoji="1" lang="ja-JP" altLang="en-US" dirty="0"/>
          </a:p>
        </p:txBody>
      </p:sp>
      <p:sp>
        <p:nvSpPr>
          <p:cNvPr id="4" name="正方形/長方形 3"/>
          <p:cNvSpPr/>
          <p:nvPr/>
        </p:nvSpPr>
        <p:spPr>
          <a:xfrm>
            <a:off x="179512" y="1772816"/>
            <a:ext cx="8496944" cy="4154984"/>
          </a:xfrm>
          <a:prstGeom prst="rect">
            <a:avLst/>
          </a:prstGeom>
        </p:spPr>
        <p:txBody>
          <a:bodyPr wrap="square">
            <a:spAutoFit/>
          </a:bodyPr>
          <a:lstStyle/>
          <a:p>
            <a:pPr marL="342900" indent="-342900">
              <a:buFont typeface="Arial" panose="020B0604020202020204" pitchFamily="34" charset="0"/>
              <a:buChar char="•"/>
            </a:pPr>
            <a:r>
              <a:rPr lang="ja-JP" altLang="en-US" sz="2400" dirty="0"/>
              <a:t>サンプリング</a:t>
            </a:r>
            <a:r>
              <a:rPr lang="ja-JP" altLang="en-US" sz="2400" dirty="0" smtClean="0"/>
              <a:t>のとり方が主観的で</a:t>
            </a:r>
            <a:r>
              <a:rPr lang="ja-JP" altLang="en-US" sz="2400"/>
              <a:t>あった</a:t>
            </a:r>
            <a:r>
              <a:rPr lang="ja-JP" altLang="en-US" sz="2400" smtClean="0"/>
              <a:t>ため「</a:t>
            </a:r>
            <a:r>
              <a:rPr lang="en-US" altLang="ja-JP" sz="2400" dirty="0" smtClean="0"/>
              <a:t>2003</a:t>
            </a:r>
            <a:r>
              <a:rPr lang="ja-JP" altLang="en-US" sz="2400" dirty="0" smtClean="0"/>
              <a:t>年」 の間で「</a:t>
            </a:r>
            <a:r>
              <a:rPr lang="ja-JP" altLang="en-US" sz="2400" dirty="0" smtClean="0"/>
              <a:t>アニメ映画」のものをすべて抽出することとした．</a:t>
            </a:r>
            <a:endParaRPr lang="en-US" altLang="ja-JP" sz="2400" dirty="0" smtClean="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smtClean="0"/>
              <a:t>「平均評価」，「</a:t>
            </a:r>
            <a:r>
              <a:rPr lang="en-US" altLang="ja-JP" sz="2400" dirty="0" smtClean="0"/>
              <a:t>Amazon</a:t>
            </a:r>
            <a:r>
              <a:rPr lang="ja-JP" altLang="en-US" sz="2400" dirty="0" smtClean="0"/>
              <a:t>で購入した人物のみの平均評価」</a:t>
            </a:r>
            <a:endParaRPr lang="en-US" altLang="ja-JP" sz="2400" dirty="0" smtClean="0"/>
          </a:p>
          <a:p>
            <a:pPr lvl="1"/>
            <a:r>
              <a:rPr lang="ja-JP" altLang="en-US" sz="2400" dirty="0" smtClean="0"/>
              <a:t>「重み付き平均評価」，「</a:t>
            </a:r>
            <a:r>
              <a:rPr lang="en-US" altLang="ja-JP" sz="2400" dirty="0" smtClean="0"/>
              <a:t>Amazon</a:t>
            </a:r>
            <a:r>
              <a:rPr lang="ja-JP" altLang="en-US" sz="2400" dirty="0" smtClean="0"/>
              <a:t>で購入した人物のみの重み付き平均評価」の</a:t>
            </a:r>
            <a:r>
              <a:rPr lang="en-US" altLang="ja-JP" sz="2400" dirty="0" smtClean="0"/>
              <a:t>4</a:t>
            </a:r>
            <a:r>
              <a:rPr lang="ja-JP" altLang="en-US" sz="2400" dirty="0" err="1" smtClean="0"/>
              <a:t>つの</a:t>
            </a:r>
            <a:r>
              <a:rPr lang="ja-JP" altLang="en-US" sz="2400" dirty="0" smtClean="0"/>
              <a:t>評価を調べることとした．</a:t>
            </a:r>
            <a:endParaRPr lang="en-US" altLang="ja-JP" sz="2400" dirty="0"/>
          </a:p>
          <a:p>
            <a:pPr marL="342900" indent="-342900">
              <a:buFont typeface="Arial" panose="020B0604020202020204" pitchFamily="34" charset="0"/>
              <a:buChar char="•"/>
            </a:pPr>
            <a:endParaRPr lang="en-US" altLang="ja-JP" sz="2400" dirty="0" smtClean="0"/>
          </a:p>
          <a:p>
            <a:pPr marL="342900" indent="-342900">
              <a:buFont typeface="Arial" panose="020B0604020202020204" pitchFamily="34" charset="0"/>
              <a:buChar char="•"/>
            </a:pPr>
            <a:endParaRPr lang="en-US" altLang="ja-JP" sz="2400" dirty="0" smtClean="0"/>
          </a:p>
          <a:p>
            <a:endParaRPr lang="en-US" altLang="ja-JP" sz="2400" dirty="0" smtClean="0"/>
          </a:p>
          <a:p>
            <a:endParaRPr lang="en-US" altLang="ja-JP" sz="2400" dirty="0"/>
          </a:p>
          <a:p>
            <a:endParaRPr lang="ja-JP" altLang="en-US" sz="2400" dirty="0"/>
          </a:p>
        </p:txBody>
      </p:sp>
      <p:sp>
        <p:nvSpPr>
          <p:cNvPr id="5" name="テキスト ボックス 4"/>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研究方法</a:t>
            </a:r>
            <a:endParaRPr kumimoji="1" lang="ja-JP" altLang="en-US" sz="3600" b="1" u="sng" dirty="0"/>
          </a:p>
        </p:txBody>
      </p:sp>
    </p:spTree>
    <p:extLst>
      <p:ext uri="{BB962C8B-B14F-4D97-AF65-F5344CB8AC3E}">
        <p14:creationId xmlns:p14="http://schemas.microsoft.com/office/powerpoint/2010/main" val="3452389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2</a:t>
            </a:fld>
            <a:endParaRPr kumimoji="1" lang="ja-JP" altLang="en-US" dirty="0"/>
          </a:p>
        </p:txBody>
      </p:sp>
      <p:sp>
        <p:nvSpPr>
          <p:cNvPr id="4" name="テキスト ボックス 3"/>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研究背景</a:t>
            </a:r>
            <a:endParaRPr kumimoji="1" lang="ja-JP" altLang="en-US" sz="3600" b="1" u="sng" dirty="0"/>
          </a:p>
        </p:txBody>
      </p:sp>
      <p:sp>
        <p:nvSpPr>
          <p:cNvPr id="2" name="テキスト ボックス 1"/>
          <p:cNvSpPr txBox="1"/>
          <p:nvPr/>
        </p:nvSpPr>
        <p:spPr>
          <a:xfrm>
            <a:off x="467544" y="995284"/>
            <a:ext cx="7304856" cy="2062103"/>
          </a:xfrm>
          <a:prstGeom prst="rect">
            <a:avLst/>
          </a:prstGeom>
          <a:noFill/>
        </p:spPr>
        <p:txBody>
          <a:bodyPr wrap="square" rtlCol="0">
            <a:spAutoFit/>
          </a:bodyPr>
          <a:lstStyle/>
          <a:p>
            <a:endParaRPr lang="en-US" altLang="ja-JP" sz="3200" dirty="0" smtClean="0"/>
          </a:p>
          <a:p>
            <a:r>
              <a:rPr lang="ja-JP" altLang="en-US" sz="3200" dirty="0" smtClean="0"/>
              <a:t>オンラインショッピングが普及し，より多くの人々がそのサイトを回覧できる状況が整っている．</a:t>
            </a:r>
            <a:endParaRPr lang="en-US" altLang="ja-JP" sz="3200" dirty="0"/>
          </a:p>
        </p:txBody>
      </p:sp>
      <p:sp>
        <p:nvSpPr>
          <p:cNvPr id="5" name="テキスト ボックス 4"/>
          <p:cNvSpPr txBox="1"/>
          <p:nvPr/>
        </p:nvSpPr>
        <p:spPr>
          <a:xfrm>
            <a:off x="467544" y="3999523"/>
            <a:ext cx="7304856" cy="3046988"/>
          </a:xfrm>
          <a:prstGeom prst="rect">
            <a:avLst/>
          </a:prstGeom>
          <a:noFill/>
        </p:spPr>
        <p:txBody>
          <a:bodyPr wrap="square" rtlCol="0">
            <a:spAutoFit/>
          </a:bodyPr>
          <a:lstStyle/>
          <a:p>
            <a:r>
              <a:rPr lang="ja-JP" altLang="en-US" sz="3200" dirty="0" smtClean="0"/>
              <a:t>そのオンラインショッピングサイトでの</a:t>
            </a:r>
            <a:endParaRPr lang="en-US" altLang="ja-JP" sz="3200" dirty="0" smtClean="0"/>
          </a:p>
          <a:p>
            <a:r>
              <a:rPr lang="ja-JP" altLang="en-US" sz="3200" dirty="0" smtClean="0"/>
              <a:t>レビューによる商品の評価が適切でない可能性があり，現在の表示方法である平均値よりも信頼できる方法を探そうと考えた．</a:t>
            </a:r>
            <a:endParaRPr lang="en-US" altLang="ja-JP" sz="3200" dirty="0" smtClean="0"/>
          </a:p>
          <a:p>
            <a:endParaRPr lang="en-US" altLang="ja-JP" sz="3200" dirty="0"/>
          </a:p>
        </p:txBody>
      </p:sp>
    </p:spTree>
    <p:extLst>
      <p:ext uri="{BB962C8B-B14F-4D97-AF65-F5344CB8AC3E}">
        <p14:creationId xmlns:p14="http://schemas.microsoft.com/office/powerpoint/2010/main" val="3498506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20</a:t>
            </a:fld>
            <a:endParaRPr kumimoji="1" lang="ja-JP" altLang="en-US" dirty="0"/>
          </a:p>
        </p:txBody>
      </p:sp>
      <p:sp>
        <p:nvSpPr>
          <p:cNvPr id="6" name="テキスト ボックス 5"/>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研究</a:t>
            </a:r>
            <a:r>
              <a:rPr lang="ja-JP" altLang="en-US" sz="3600" b="1" u="sng" dirty="0"/>
              <a:t>結果</a:t>
            </a:r>
            <a:endParaRPr kumimoji="1" lang="ja-JP" altLang="en-US" sz="3600" b="1" u="sng" dirty="0"/>
          </a:p>
        </p:txBody>
      </p:sp>
      <p:sp>
        <p:nvSpPr>
          <p:cNvPr id="7" name="テキスト ボックス 6"/>
          <p:cNvSpPr txBox="1"/>
          <p:nvPr/>
        </p:nvSpPr>
        <p:spPr>
          <a:xfrm>
            <a:off x="591314" y="840234"/>
            <a:ext cx="2592288" cy="584775"/>
          </a:xfrm>
          <a:prstGeom prst="rect">
            <a:avLst/>
          </a:prstGeom>
          <a:noFill/>
        </p:spPr>
        <p:txBody>
          <a:bodyPr wrap="square" rtlCol="0">
            <a:spAutoFit/>
          </a:bodyPr>
          <a:lstStyle/>
          <a:p>
            <a:r>
              <a:rPr kumimoji="1" lang="ja-JP" altLang="en-US" sz="3200" dirty="0" smtClean="0"/>
              <a:t>散布図</a:t>
            </a:r>
            <a:r>
              <a:rPr kumimoji="1" lang="en-US" altLang="ja-JP" sz="3200" dirty="0" smtClean="0"/>
              <a:t>(21</a:t>
            </a:r>
            <a:r>
              <a:rPr lang="ja-JP" altLang="en-US" sz="3200" dirty="0" smtClean="0"/>
              <a:t>件</a:t>
            </a:r>
            <a:r>
              <a:rPr kumimoji="1" lang="en-US" altLang="ja-JP" sz="3200" dirty="0" smtClean="0"/>
              <a:t>)</a:t>
            </a:r>
            <a:endParaRPr kumimoji="1" lang="ja-JP" altLang="en-US" sz="3200" dirty="0"/>
          </a:p>
        </p:txBody>
      </p:sp>
      <p:sp>
        <p:nvSpPr>
          <p:cNvPr id="9" name="テキスト ボックス 8"/>
          <p:cNvSpPr txBox="1"/>
          <p:nvPr/>
        </p:nvSpPr>
        <p:spPr>
          <a:xfrm>
            <a:off x="591314" y="5658296"/>
            <a:ext cx="2920812" cy="1107996"/>
          </a:xfrm>
          <a:prstGeom prst="rect">
            <a:avLst/>
          </a:prstGeom>
          <a:noFill/>
        </p:spPr>
        <p:txBody>
          <a:bodyPr wrap="square" rtlCol="0">
            <a:spAutoFit/>
          </a:bodyPr>
          <a:lstStyle/>
          <a:p>
            <a:r>
              <a:rPr lang="en-US" altLang="ja-JP" sz="2400" dirty="0"/>
              <a:t>y = 0.6687x + 1.611</a:t>
            </a:r>
            <a:br>
              <a:rPr lang="en-US" altLang="ja-JP" sz="2400" dirty="0"/>
            </a:br>
            <a:r>
              <a:rPr lang="en-US" altLang="ja-JP" sz="2400" dirty="0"/>
              <a:t>R² = 0.586</a:t>
            </a:r>
          </a:p>
          <a:p>
            <a:endParaRPr kumimoji="1" lang="ja-JP" altLang="en-US" dirty="0"/>
          </a:p>
        </p:txBody>
      </p:sp>
      <p:graphicFrame>
        <p:nvGraphicFramePr>
          <p:cNvPr id="11" name="グラフ 10"/>
          <p:cNvGraphicFramePr>
            <a:graphicFrameLocks/>
          </p:cNvGraphicFramePr>
          <p:nvPr>
            <p:extLst>
              <p:ext uri="{D42A27DB-BD31-4B8C-83A1-F6EECF244321}">
                <p14:modId xmlns:p14="http://schemas.microsoft.com/office/powerpoint/2010/main" val="2019253514"/>
              </p:ext>
            </p:extLst>
          </p:nvPr>
        </p:nvGraphicFramePr>
        <p:xfrm>
          <a:off x="591314" y="1700808"/>
          <a:ext cx="7365062" cy="39604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354075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21</a:t>
            </a:fld>
            <a:endParaRPr kumimoji="1" lang="ja-JP" altLang="en-US" dirty="0"/>
          </a:p>
        </p:txBody>
      </p:sp>
      <p:sp>
        <p:nvSpPr>
          <p:cNvPr id="6" name="テキスト ボックス 5"/>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研究</a:t>
            </a:r>
            <a:r>
              <a:rPr lang="ja-JP" altLang="en-US" sz="3600" b="1" u="sng" dirty="0"/>
              <a:t>結果</a:t>
            </a:r>
            <a:endParaRPr kumimoji="1" lang="ja-JP" altLang="en-US" sz="3600" b="1" u="sng" dirty="0"/>
          </a:p>
        </p:txBody>
      </p:sp>
      <p:sp>
        <p:nvSpPr>
          <p:cNvPr id="7" name="テキスト ボックス 6"/>
          <p:cNvSpPr txBox="1"/>
          <p:nvPr/>
        </p:nvSpPr>
        <p:spPr>
          <a:xfrm>
            <a:off x="591314" y="840234"/>
            <a:ext cx="2592288" cy="584775"/>
          </a:xfrm>
          <a:prstGeom prst="rect">
            <a:avLst/>
          </a:prstGeom>
          <a:noFill/>
        </p:spPr>
        <p:txBody>
          <a:bodyPr wrap="square" rtlCol="0">
            <a:spAutoFit/>
          </a:bodyPr>
          <a:lstStyle/>
          <a:p>
            <a:r>
              <a:rPr kumimoji="1" lang="ja-JP" altLang="en-US" sz="3200" dirty="0" smtClean="0"/>
              <a:t>散布図</a:t>
            </a:r>
            <a:r>
              <a:rPr kumimoji="1" lang="en-US" altLang="ja-JP" sz="3200" dirty="0" smtClean="0"/>
              <a:t>(21</a:t>
            </a:r>
            <a:r>
              <a:rPr lang="ja-JP" altLang="en-US" sz="3200" dirty="0" smtClean="0"/>
              <a:t>件</a:t>
            </a:r>
            <a:r>
              <a:rPr kumimoji="1" lang="en-US" altLang="ja-JP" sz="3200" dirty="0" smtClean="0"/>
              <a:t>)</a:t>
            </a:r>
            <a:endParaRPr kumimoji="1" lang="ja-JP" altLang="en-US" sz="3200" dirty="0"/>
          </a:p>
        </p:txBody>
      </p:sp>
      <p:sp>
        <p:nvSpPr>
          <p:cNvPr id="9" name="テキスト ボックス 8"/>
          <p:cNvSpPr txBox="1"/>
          <p:nvPr/>
        </p:nvSpPr>
        <p:spPr>
          <a:xfrm>
            <a:off x="591314" y="5661248"/>
            <a:ext cx="2920812" cy="1107996"/>
          </a:xfrm>
          <a:prstGeom prst="rect">
            <a:avLst/>
          </a:prstGeom>
          <a:noFill/>
        </p:spPr>
        <p:txBody>
          <a:bodyPr wrap="square" rtlCol="0">
            <a:spAutoFit/>
          </a:bodyPr>
          <a:lstStyle/>
          <a:p>
            <a:r>
              <a:rPr lang="en-US" altLang="ja-JP" sz="2400" dirty="0"/>
              <a:t>y = 0.9676x - 1.0229</a:t>
            </a:r>
            <a:br>
              <a:rPr lang="en-US" altLang="ja-JP" sz="2400" dirty="0"/>
            </a:br>
            <a:r>
              <a:rPr lang="en-US" altLang="ja-JP" sz="2400" dirty="0"/>
              <a:t>R² = 0.2295</a:t>
            </a:r>
          </a:p>
          <a:p>
            <a:endParaRPr kumimoji="1" lang="ja-JP" altLang="en-US" dirty="0"/>
          </a:p>
        </p:txBody>
      </p:sp>
      <p:graphicFrame>
        <p:nvGraphicFramePr>
          <p:cNvPr id="8" name="グラフ 7"/>
          <p:cNvGraphicFramePr>
            <a:graphicFrameLocks/>
          </p:cNvGraphicFramePr>
          <p:nvPr>
            <p:extLst>
              <p:ext uri="{D42A27DB-BD31-4B8C-83A1-F6EECF244321}">
                <p14:modId xmlns:p14="http://schemas.microsoft.com/office/powerpoint/2010/main" val="2513364759"/>
              </p:ext>
            </p:extLst>
          </p:nvPr>
        </p:nvGraphicFramePr>
        <p:xfrm>
          <a:off x="591314" y="1732278"/>
          <a:ext cx="7365062" cy="39289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46888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22</a:t>
            </a:fld>
            <a:endParaRPr kumimoji="1" lang="ja-JP" altLang="en-US" dirty="0"/>
          </a:p>
        </p:txBody>
      </p:sp>
      <p:sp>
        <p:nvSpPr>
          <p:cNvPr id="6" name="テキスト ボックス 5"/>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研究</a:t>
            </a:r>
            <a:r>
              <a:rPr lang="ja-JP" altLang="en-US" sz="3600" b="1" u="sng" dirty="0"/>
              <a:t>結果</a:t>
            </a:r>
            <a:endParaRPr kumimoji="1" lang="ja-JP" altLang="en-US" sz="3600" b="1" u="sng" dirty="0"/>
          </a:p>
        </p:txBody>
      </p:sp>
      <p:sp>
        <p:nvSpPr>
          <p:cNvPr id="7" name="テキスト ボックス 6"/>
          <p:cNvSpPr txBox="1"/>
          <p:nvPr/>
        </p:nvSpPr>
        <p:spPr>
          <a:xfrm>
            <a:off x="591314" y="840234"/>
            <a:ext cx="2592288" cy="584775"/>
          </a:xfrm>
          <a:prstGeom prst="rect">
            <a:avLst/>
          </a:prstGeom>
          <a:noFill/>
        </p:spPr>
        <p:txBody>
          <a:bodyPr wrap="square" rtlCol="0">
            <a:spAutoFit/>
          </a:bodyPr>
          <a:lstStyle/>
          <a:p>
            <a:r>
              <a:rPr kumimoji="1" lang="ja-JP" altLang="en-US" sz="3200" dirty="0" smtClean="0"/>
              <a:t>散布図</a:t>
            </a:r>
            <a:r>
              <a:rPr kumimoji="1" lang="en-US" altLang="ja-JP" sz="3200" dirty="0" smtClean="0"/>
              <a:t>(21</a:t>
            </a:r>
            <a:r>
              <a:rPr lang="ja-JP" altLang="en-US" sz="3200" dirty="0" smtClean="0"/>
              <a:t>件</a:t>
            </a:r>
            <a:r>
              <a:rPr kumimoji="1" lang="en-US" altLang="ja-JP" sz="3200" dirty="0" smtClean="0"/>
              <a:t>)</a:t>
            </a:r>
            <a:endParaRPr kumimoji="1" lang="ja-JP" altLang="en-US" sz="3200" dirty="0"/>
          </a:p>
        </p:txBody>
      </p:sp>
      <p:sp>
        <p:nvSpPr>
          <p:cNvPr id="9" name="テキスト ボックス 8"/>
          <p:cNvSpPr txBox="1"/>
          <p:nvPr/>
        </p:nvSpPr>
        <p:spPr>
          <a:xfrm>
            <a:off x="589206" y="5661248"/>
            <a:ext cx="2920812" cy="1107996"/>
          </a:xfrm>
          <a:prstGeom prst="rect">
            <a:avLst/>
          </a:prstGeom>
          <a:noFill/>
        </p:spPr>
        <p:txBody>
          <a:bodyPr wrap="square" rtlCol="0">
            <a:spAutoFit/>
          </a:bodyPr>
          <a:lstStyle/>
          <a:p>
            <a:r>
              <a:rPr lang="en-US" altLang="ja-JP" sz="2400" dirty="0"/>
              <a:t>y = 1.3418x - 2.6459</a:t>
            </a:r>
            <a:br>
              <a:rPr lang="en-US" altLang="ja-JP" sz="2400" dirty="0"/>
            </a:br>
            <a:r>
              <a:rPr lang="en-US" altLang="ja-JP" sz="2400" dirty="0"/>
              <a:t>R² = 0.5669</a:t>
            </a:r>
          </a:p>
          <a:p>
            <a:endParaRPr kumimoji="1" lang="ja-JP" altLang="en-US" dirty="0"/>
          </a:p>
        </p:txBody>
      </p:sp>
      <p:graphicFrame>
        <p:nvGraphicFramePr>
          <p:cNvPr id="8" name="グラフ 7"/>
          <p:cNvGraphicFramePr>
            <a:graphicFrameLocks/>
          </p:cNvGraphicFramePr>
          <p:nvPr>
            <p:extLst>
              <p:ext uri="{D42A27DB-BD31-4B8C-83A1-F6EECF244321}">
                <p14:modId xmlns:p14="http://schemas.microsoft.com/office/powerpoint/2010/main" val="3743662877"/>
              </p:ext>
            </p:extLst>
          </p:nvPr>
        </p:nvGraphicFramePr>
        <p:xfrm>
          <a:off x="591314" y="1746566"/>
          <a:ext cx="7293054" cy="39146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529584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23</a:t>
            </a:fld>
            <a:endParaRPr kumimoji="1" lang="ja-JP" altLang="en-US" dirty="0"/>
          </a:p>
        </p:txBody>
      </p:sp>
      <p:sp>
        <p:nvSpPr>
          <p:cNvPr id="6" name="テキスト ボックス 5"/>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研究</a:t>
            </a:r>
            <a:r>
              <a:rPr lang="ja-JP" altLang="en-US" sz="3600" b="1" u="sng" dirty="0"/>
              <a:t>結果</a:t>
            </a:r>
            <a:endParaRPr kumimoji="1" lang="ja-JP" altLang="en-US" sz="3600" b="1" u="sng" dirty="0"/>
          </a:p>
        </p:txBody>
      </p:sp>
      <p:sp>
        <p:nvSpPr>
          <p:cNvPr id="7" name="テキスト ボックス 6"/>
          <p:cNvSpPr txBox="1"/>
          <p:nvPr/>
        </p:nvSpPr>
        <p:spPr>
          <a:xfrm>
            <a:off x="591314" y="840234"/>
            <a:ext cx="2592288" cy="584775"/>
          </a:xfrm>
          <a:prstGeom prst="rect">
            <a:avLst/>
          </a:prstGeom>
          <a:noFill/>
        </p:spPr>
        <p:txBody>
          <a:bodyPr wrap="square" rtlCol="0">
            <a:spAutoFit/>
          </a:bodyPr>
          <a:lstStyle/>
          <a:p>
            <a:r>
              <a:rPr kumimoji="1" lang="ja-JP" altLang="en-US" sz="3200" dirty="0" smtClean="0"/>
              <a:t>散布図</a:t>
            </a:r>
            <a:r>
              <a:rPr kumimoji="1" lang="en-US" altLang="ja-JP" sz="3200" dirty="0" smtClean="0"/>
              <a:t>(21</a:t>
            </a:r>
            <a:r>
              <a:rPr lang="ja-JP" altLang="en-US" sz="3200" dirty="0" smtClean="0"/>
              <a:t>件</a:t>
            </a:r>
            <a:r>
              <a:rPr kumimoji="1" lang="en-US" altLang="ja-JP" sz="3200" dirty="0" smtClean="0"/>
              <a:t>)</a:t>
            </a:r>
            <a:endParaRPr kumimoji="1" lang="ja-JP" altLang="en-US" sz="3200" dirty="0"/>
          </a:p>
        </p:txBody>
      </p:sp>
      <p:sp>
        <p:nvSpPr>
          <p:cNvPr id="9" name="テキスト ボックス 8"/>
          <p:cNvSpPr txBox="1"/>
          <p:nvPr/>
        </p:nvSpPr>
        <p:spPr>
          <a:xfrm>
            <a:off x="591314" y="5661248"/>
            <a:ext cx="2920812" cy="1107996"/>
          </a:xfrm>
          <a:prstGeom prst="rect">
            <a:avLst/>
          </a:prstGeom>
          <a:noFill/>
        </p:spPr>
        <p:txBody>
          <a:bodyPr wrap="square" rtlCol="0">
            <a:spAutoFit/>
          </a:bodyPr>
          <a:lstStyle/>
          <a:p>
            <a:r>
              <a:rPr lang="en-US" altLang="ja-JP" sz="2400" dirty="0"/>
              <a:t>y = 0.9826x + 0.0515</a:t>
            </a:r>
            <a:br>
              <a:rPr lang="en-US" altLang="ja-JP" sz="2400" dirty="0"/>
            </a:br>
            <a:r>
              <a:rPr lang="en-US" altLang="ja-JP" sz="2400" dirty="0"/>
              <a:t>R² = 0.7516</a:t>
            </a:r>
          </a:p>
          <a:p>
            <a:endParaRPr kumimoji="1" lang="ja-JP" altLang="en-US" dirty="0"/>
          </a:p>
        </p:txBody>
      </p:sp>
      <p:graphicFrame>
        <p:nvGraphicFramePr>
          <p:cNvPr id="8" name="グラフ 7"/>
          <p:cNvGraphicFramePr>
            <a:graphicFrameLocks/>
          </p:cNvGraphicFramePr>
          <p:nvPr>
            <p:extLst>
              <p:ext uri="{D42A27DB-BD31-4B8C-83A1-F6EECF244321}">
                <p14:modId xmlns:p14="http://schemas.microsoft.com/office/powerpoint/2010/main" val="3734963406"/>
              </p:ext>
            </p:extLst>
          </p:nvPr>
        </p:nvGraphicFramePr>
        <p:xfrm>
          <a:off x="591314" y="1628800"/>
          <a:ext cx="7437070" cy="40324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058130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24</a:t>
            </a:fld>
            <a:endParaRPr kumimoji="1" lang="ja-JP" altLang="en-US" dirty="0"/>
          </a:p>
        </p:txBody>
      </p:sp>
      <p:sp>
        <p:nvSpPr>
          <p:cNvPr id="6" name="テキスト ボックス 5"/>
          <p:cNvSpPr txBox="1"/>
          <p:nvPr/>
        </p:nvSpPr>
        <p:spPr>
          <a:xfrm>
            <a:off x="467544" y="995284"/>
            <a:ext cx="7304856" cy="1446550"/>
          </a:xfrm>
          <a:prstGeom prst="rect">
            <a:avLst/>
          </a:prstGeom>
          <a:noFill/>
        </p:spPr>
        <p:txBody>
          <a:bodyPr wrap="square" rtlCol="0">
            <a:spAutoFit/>
          </a:bodyPr>
          <a:lstStyle/>
          <a:p>
            <a:endParaRPr kumimoji="1" lang="en-US" altLang="ja-JP" sz="3200" dirty="0" smtClean="0"/>
          </a:p>
          <a:p>
            <a:pPr marL="285750" indent="-285750">
              <a:buFont typeface="Arial" panose="020B0604020202020204" pitchFamily="34" charset="0"/>
              <a:buChar char="•"/>
            </a:pPr>
            <a:endParaRPr lang="en-US" altLang="ja-JP" sz="2800" dirty="0" smtClean="0"/>
          </a:p>
          <a:p>
            <a:pPr marL="285750" indent="-285750">
              <a:buFont typeface="Arial" panose="020B0604020202020204" pitchFamily="34" charset="0"/>
              <a:buChar char="•"/>
            </a:pPr>
            <a:endParaRPr lang="en-US" altLang="ja-JP" sz="2800" dirty="0" smtClean="0"/>
          </a:p>
        </p:txBody>
      </p:sp>
      <p:sp>
        <p:nvSpPr>
          <p:cNvPr id="7" name="正方形/長方形 6"/>
          <p:cNvSpPr/>
          <p:nvPr/>
        </p:nvSpPr>
        <p:spPr>
          <a:xfrm>
            <a:off x="325140" y="1437774"/>
            <a:ext cx="7956376" cy="5632311"/>
          </a:xfrm>
          <a:prstGeom prst="rect">
            <a:avLst/>
          </a:prstGeom>
        </p:spPr>
        <p:txBody>
          <a:bodyPr wrap="square">
            <a:spAutoFit/>
          </a:bodyPr>
          <a:lstStyle/>
          <a:p>
            <a:r>
              <a:rPr lang="en-US" altLang="ja-JP" sz="2400" dirty="0" smtClean="0"/>
              <a:t>21</a:t>
            </a:r>
            <a:r>
              <a:rPr lang="ja-JP" altLang="en-US" sz="2400" dirty="0" smtClean="0"/>
              <a:t>件の</a:t>
            </a:r>
            <a:r>
              <a:rPr lang="ja-JP" altLang="en-US" sz="2400" dirty="0"/>
              <a:t>データを調査した．</a:t>
            </a:r>
            <a:endParaRPr lang="en-US" altLang="ja-JP" sz="2400" dirty="0"/>
          </a:p>
          <a:p>
            <a:r>
              <a:rPr lang="ja-JP" altLang="en-US" sz="2400" dirty="0" smtClean="0"/>
              <a:t>合計</a:t>
            </a:r>
            <a:r>
              <a:rPr lang="ja-JP" altLang="en-US" sz="2400" dirty="0"/>
              <a:t>のレビュー数</a:t>
            </a:r>
            <a:r>
              <a:rPr lang="ja-JP" altLang="en-US" sz="2400" dirty="0" smtClean="0"/>
              <a:t>は</a:t>
            </a:r>
            <a:r>
              <a:rPr lang="en-US" altLang="ja-JP" sz="2400" dirty="0" smtClean="0"/>
              <a:t>927</a:t>
            </a:r>
            <a:r>
              <a:rPr lang="ja-JP" altLang="en-US" sz="2400" dirty="0" smtClean="0"/>
              <a:t>件</a:t>
            </a:r>
            <a:r>
              <a:rPr lang="ja-JP" altLang="en-US" sz="2400" dirty="0"/>
              <a:t>で</a:t>
            </a:r>
            <a:r>
              <a:rPr lang="ja-JP" altLang="en-US" sz="2400" dirty="0" smtClean="0"/>
              <a:t>あった．</a:t>
            </a:r>
            <a:endParaRPr lang="en-US" altLang="ja-JP" sz="2400" dirty="0" smtClean="0"/>
          </a:p>
          <a:p>
            <a:endParaRPr lang="en-US" altLang="ja-JP" sz="2400" dirty="0"/>
          </a:p>
          <a:p>
            <a:r>
              <a:rPr lang="ja-JP" altLang="en-US" sz="2400" dirty="0"/>
              <a:t>平均評価と購入者のみ重み付き平均</a:t>
            </a:r>
            <a:r>
              <a:rPr lang="ja-JP" altLang="en-US" sz="2400" dirty="0" smtClean="0"/>
              <a:t>評価の相関関係が</a:t>
            </a:r>
            <a:r>
              <a:rPr lang="en-US" altLang="ja-JP" sz="2400" dirty="0" smtClean="0"/>
              <a:t>0.2</a:t>
            </a:r>
            <a:r>
              <a:rPr lang="ja-JP" altLang="en-US" sz="2400" dirty="0" smtClean="0"/>
              <a:t>であり相関がないことが分かる．</a:t>
            </a:r>
            <a:endParaRPr lang="en-US" altLang="ja-JP" sz="2400" dirty="0" smtClean="0"/>
          </a:p>
          <a:p>
            <a:endParaRPr lang="en-US" altLang="ja-JP" sz="2400" dirty="0" smtClean="0"/>
          </a:p>
          <a:p>
            <a:r>
              <a:rPr lang="ja-JP" altLang="en-US" sz="2400" dirty="0"/>
              <a:t>重み付き平均評価と購入者のみ重み付き平均</a:t>
            </a:r>
            <a:r>
              <a:rPr lang="ja-JP" altLang="en-US" sz="2400" dirty="0" smtClean="0"/>
              <a:t>の相関があ</a:t>
            </a:r>
            <a:r>
              <a:rPr lang="ja-JP" altLang="en-US" sz="2400" dirty="0"/>
              <a:t>り</a:t>
            </a:r>
            <a:r>
              <a:rPr lang="ja-JP" altLang="en-US" sz="2400" dirty="0" smtClean="0"/>
              <a:t>，購入者と非購入者の間では差がないことが分かった．</a:t>
            </a:r>
            <a:endParaRPr lang="en-US" altLang="ja-JP" sz="2400" dirty="0"/>
          </a:p>
          <a:p>
            <a:endParaRPr lang="en-US" altLang="ja-JP" sz="2400" dirty="0" smtClean="0"/>
          </a:p>
          <a:p>
            <a:endParaRPr lang="en-US" altLang="ja-JP" sz="2400" dirty="0" smtClean="0"/>
          </a:p>
          <a:p>
            <a:endParaRPr lang="en-US" altLang="ja-JP" sz="2400" dirty="0" smtClean="0"/>
          </a:p>
          <a:p>
            <a:endParaRPr lang="en-US" altLang="ja-JP" sz="2400" dirty="0"/>
          </a:p>
          <a:p>
            <a:endParaRPr lang="en-US" altLang="ja-JP" sz="2400" dirty="0"/>
          </a:p>
          <a:p>
            <a:endParaRPr lang="en-US" altLang="ja-JP" sz="2400" dirty="0" smtClean="0"/>
          </a:p>
          <a:p>
            <a:endParaRPr lang="ja-JP" altLang="en-US" sz="2400" dirty="0"/>
          </a:p>
        </p:txBody>
      </p:sp>
      <p:sp>
        <p:nvSpPr>
          <p:cNvPr id="8" name="テキスト ボックス 7"/>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研究</a:t>
            </a:r>
            <a:r>
              <a:rPr lang="ja-JP" altLang="en-US" sz="3600" b="1" u="sng" dirty="0"/>
              <a:t>結果</a:t>
            </a:r>
            <a:endParaRPr kumimoji="1" lang="ja-JP" altLang="en-US" sz="3600" b="1" u="sng" dirty="0"/>
          </a:p>
        </p:txBody>
      </p:sp>
    </p:spTree>
    <p:extLst>
      <p:ext uri="{BB962C8B-B14F-4D97-AF65-F5344CB8AC3E}">
        <p14:creationId xmlns:p14="http://schemas.microsoft.com/office/powerpoint/2010/main" val="898511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25</a:t>
            </a:fld>
            <a:endParaRPr kumimoji="1" lang="ja-JP" altLang="en-US" dirty="0"/>
          </a:p>
        </p:txBody>
      </p:sp>
      <p:sp>
        <p:nvSpPr>
          <p:cNvPr id="4" name="テキスト ボックス 3"/>
          <p:cNvSpPr txBox="1"/>
          <p:nvPr/>
        </p:nvSpPr>
        <p:spPr>
          <a:xfrm>
            <a:off x="0" y="348953"/>
            <a:ext cx="8820472" cy="646331"/>
          </a:xfrm>
          <a:prstGeom prst="rect">
            <a:avLst/>
          </a:prstGeom>
          <a:noFill/>
        </p:spPr>
        <p:txBody>
          <a:bodyPr wrap="square" rtlCol="0">
            <a:spAutoFit/>
          </a:bodyPr>
          <a:lstStyle/>
          <a:p>
            <a:pPr algn="ctr"/>
            <a:r>
              <a:rPr lang="ja-JP" altLang="en-US" sz="3600" b="1" u="sng" dirty="0"/>
              <a:t>考察</a:t>
            </a:r>
            <a:endParaRPr kumimoji="1" lang="ja-JP" altLang="en-US" sz="3600" b="1" u="sng" dirty="0"/>
          </a:p>
        </p:txBody>
      </p:sp>
      <p:sp>
        <p:nvSpPr>
          <p:cNvPr id="7" name="正方形/長方形 6"/>
          <p:cNvSpPr/>
          <p:nvPr/>
        </p:nvSpPr>
        <p:spPr>
          <a:xfrm>
            <a:off x="325140" y="1437774"/>
            <a:ext cx="7956376" cy="1938992"/>
          </a:xfrm>
          <a:prstGeom prst="rect">
            <a:avLst/>
          </a:prstGeom>
        </p:spPr>
        <p:txBody>
          <a:bodyPr wrap="square">
            <a:spAutoFit/>
          </a:bodyPr>
          <a:lstStyle/>
          <a:p>
            <a:pPr marL="342900" indent="-342900">
              <a:buFont typeface="Arial" panose="020B0604020202020204" pitchFamily="34" charset="0"/>
              <a:buChar char="•"/>
            </a:pPr>
            <a:r>
              <a:rPr lang="ja-JP" altLang="en-US" sz="2400" dirty="0" smtClean="0"/>
              <a:t>今回しらべたデータが</a:t>
            </a:r>
            <a:r>
              <a:rPr lang="ja-JP" altLang="en-US" sz="2400" dirty="0"/>
              <a:t>「</a:t>
            </a:r>
            <a:r>
              <a:rPr lang="en-US" altLang="ja-JP" sz="2400" dirty="0"/>
              <a:t> 2003</a:t>
            </a:r>
            <a:r>
              <a:rPr lang="ja-JP" altLang="en-US" sz="2400" dirty="0"/>
              <a:t>年」 の間で「アニメ映画」の</a:t>
            </a:r>
            <a:r>
              <a:rPr lang="ja-JP" altLang="en-US" sz="2400" dirty="0" smtClean="0"/>
              <a:t>もののレビューデータしか抽出できていない．</a:t>
            </a:r>
            <a:endParaRPr lang="en-US" altLang="ja-JP" sz="2400" dirty="0" smtClean="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smtClean="0"/>
              <a:t>さら</a:t>
            </a:r>
            <a:r>
              <a:rPr lang="ja-JP" altLang="en-US" sz="2400" dirty="0"/>
              <a:t>に</a:t>
            </a:r>
            <a:r>
              <a:rPr lang="ja-JP" altLang="en-US" sz="2400" dirty="0" smtClean="0"/>
              <a:t>販売している商品ジャンル，販売年代ごとにわけることで異なる結果が出力されることが推測される</a:t>
            </a:r>
            <a:endParaRPr lang="ja-JP" altLang="en-US" sz="2400" dirty="0"/>
          </a:p>
        </p:txBody>
      </p:sp>
      <p:sp>
        <p:nvSpPr>
          <p:cNvPr id="2" name="正方形/長方形 1"/>
          <p:cNvSpPr/>
          <p:nvPr/>
        </p:nvSpPr>
        <p:spPr>
          <a:xfrm>
            <a:off x="467544" y="4221088"/>
            <a:ext cx="3456384" cy="576064"/>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年代</a:t>
            </a:r>
            <a:endParaRPr kumimoji="1" lang="ja-JP" altLang="en-US" dirty="0">
              <a:solidFill>
                <a:schemeClr val="tx1"/>
              </a:solidFill>
            </a:endParaRPr>
          </a:p>
        </p:txBody>
      </p:sp>
      <p:sp>
        <p:nvSpPr>
          <p:cNvPr id="8" name="正方形/長方形 7"/>
          <p:cNvSpPr/>
          <p:nvPr/>
        </p:nvSpPr>
        <p:spPr>
          <a:xfrm>
            <a:off x="1655676" y="5641474"/>
            <a:ext cx="1080120" cy="31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2003</a:t>
            </a:r>
            <a:r>
              <a:rPr lang="ja-JP" altLang="en-US" dirty="0" smtClean="0"/>
              <a:t>年</a:t>
            </a:r>
            <a:endParaRPr kumimoji="1" lang="ja-JP" altLang="en-US" dirty="0"/>
          </a:p>
        </p:txBody>
      </p:sp>
      <p:sp>
        <p:nvSpPr>
          <p:cNvPr id="11" name="正方形/長方形 10"/>
          <p:cNvSpPr/>
          <p:nvPr/>
        </p:nvSpPr>
        <p:spPr>
          <a:xfrm>
            <a:off x="2843808" y="5641474"/>
            <a:ext cx="1080120" cy="31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2010</a:t>
            </a:r>
            <a:r>
              <a:rPr lang="ja-JP" altLang="en-US" dirty="0" smtClean="0"/>
              <a:t>年</a:t>
            </a:r>
            <a:endParaRPr kumimoji="1" lang="ja-JP" altLang="en-US" dirty="0"/>
          </a:p>
        </p:txBody>
      </p:sp>
      <p:sp>
        <p:nvSpPr>
          <p:cNvPr id="12" name="正方形/長方形 11"/>
          <p:cNvSpPr/>
          <p:nvPr/>
        </p:nvSpPr>
        <p:spPr>
          <a:xfrm>
            <a:off x="467544" y="5641474"/>
            <a:ext cx="1080120" cy="31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2000</a:t>
            </a:r>
            <a:r>
              <a:rPr lang="ja-JP" altLang="en-US" dirty="0" smtClean="0"/>
              <a:t>年</a:t>
            </a:r>
            <a:endParaRPr kumimoji="1" lang="ja-JP" altLang="en-US" dirty="0"/>
          </a:p>
        </p:txBody>
      </p:sp>
      <p:sp>
        <p:nvSpPr>
          <p:cNvPr id="14" name="正方形/長方形 13"/>
          <p:cNvSpPr/>
          <p:nvPr/>
        </p:nvSpPr>
        <p:spPr>
          <a:xfrm>
            <a:off x="4316016" y="4221088"/>
            <a:ext cx="3456384" cy="576064"/>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ジャンル</a:t>
            </a:r>
            <a:endParaRPr kumimoji="1" lang="ja-JP" altLang="en-US" dirty="0">
              <a:solidFill>
                <a:schemeClr val="tx1"/>
              </a:solidFill>
            </a:endParaRPr>
          </a:p>
        </p:txBody>
      </p:sp>
      <p:sp>
        <p:nvSpPr>
          <p:cNvPr id="15" name="正方形/長方形 14"/>
          <p:cNvSpPr/>
          <p:nvPr/>
        </p:nvSpPr>
        <p:spPr>
          <a:xfrm>
            <a:off x="5504148" y="5641474"/>
            <a:ext cx="1080120" cy="31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映画</a:t>
            </a:r>
            <a:endParaRPr kumimoji="1" lang="ja-JP" altLang="en-US" dirty="0"/>
          </a:p>
        </p:txBody>
      </p:sp>
      <p:sp>
        <p:nvSpPr>
          <p:cNvPr id="16" name="正方形/長方形 15"/>
          <p:cNvSpPr/>
          <p:nvPr/>
        </p:nvSpPr>
        <p:spPr>
          <a:xfrm>
            <a:off x="6692280" y="5641474"/>
            <a:ext cx="1080120" cy="31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家電</a:t>
            </a:r>
            <a:endParaRPr kumimoji="1" lang="ja-JP" altLang="en-US" dirty="0"/>
          </a:p>
        </p:txBody>
      </p:sp>
      <p:sp>
        <p:nvSpPr>
          <p:cNvPr id="17" name="正方形/長方形 16"/>
          <p:cNvSpPr/>
          <p:nvPr/>
        </p:nvSpPr>
        <p:spPr>
          <a:xfrm>
            <a:off x="4316016" y="5641474"/>
            <a:ext cx="1080120" cy="31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書籍</a:t>
            </a:r>
            <a:endParaRPr kumimoji="1" lang="ja-JP" altLang="en-US" dirty="0"/>
          </a:p>
        </p:txBody>
      </p:sp>
      <p:cxnSp>
        <p:nvCxnSpPr>
          <p:cNvPr id="18" name="直線コネクタ 17"/>
          <p:cNvCxnSpPr>
            <a:stCxn id="12" idx="0"/>
          </p:cNvCxnSpPr>
          <p:nvPr/>
        </p:nvCxnSpPr>
        <p:spPr>
          <a:xfrm flipV="1">
            <a:off x="1007604" y="4797152"/>
            <a:ext cx="108012" cy="844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8" idx="0"/>
            <a:endCxn id="2" idx="2"/>
          </p:cNvCxnSpPr>
          <p:nvPr/>
        </p:nvCxnSpPr>
        <p:spPr>
          <a:xfrm flipV="1">
            <a:off x="2195736" y="4797152"/>
            <a:ext cx="0" cy="844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1" idx="0"/>
          </p:cNvCxnSpPr>
          <p:nvPr/>
        </p:nvCxnSpPr>
        <p:spPr>
          <a:xfrm flipH="1" flipV="1">
            <a:off x="3275856" y="4797152"/>
            <a:ext cx="108012" cy="844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4896035" y="4797152"/>
            <a:ext cx="108012" cy="844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6084167" y="4797152"/>
            <a:ext cx="0" cy="844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H="1" flipV="1">
            <a:off x="7164287" y="4797152"/>
            <a:ext cx="108012" cy="844322"/>
          </a:xfrm>
          <a:prstGeom prst="line">
            <a:avLst/>
          </a:prstGeom>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2483768" y="6366964"/>
            <a:ext cx="3240360" cy="4309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異</a:t>
            </a:r>
            <a:r>
              <a:rPr lang="ja-JP" altLang="en-US" dirty="0" smtClean="0">
                <a:solidFill>
                  <a:schemeClr val="tx1"/>
                </a:solidFill>
              </a:rPr>
              <a:t>なる出力結果</a:t>
            </a:r>
            <a:endParaRPr kumimoji="1" lang="ja-JP" altLang="en-US" dirty="0">
              <a:solidFill>
                <a:schemeClr val="tx1"/>
              </a:solidFill>
            </a:endParaRPr>
          </a:p>
        </p:txBody>
      </p:sp>
      <p:cxnSp>
        <p:nvCxnSpPr>
          <p:cNvPr id="30" name="直線コネクタ 29"/>
          <p:cNvCxnSpPr>
            <a:stCxn id="11" idx="2"/>
          </p:cNvCxnSpPr>
          <p:nvPr/>
        </p:nvCxnSpPr>
        <p:spPr>
          <a:xfrm>
            <a:off x="3383868" y="5953574"/>
            <a:ext cx="212068" cy="413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17" idx="2"/>
          </p:cNvCxnSpPr>
          <p:nvPr/>
        </p:nvCxnSpPr>
        <p:spPr>
          <a:xfrm flipH="1">
            <a:off x="4716016" y="5953574"/>
            <a:ext cx="140060" cy="4133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5547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26</a:t>
            </a:fld>
            <a:endParaRPr kumimoji="1" lang="ja-JP" altLang="en-US" dirty="0"/>
          </a:p>
        </p:txBody>
      </p:sp>
      <p:sp>
        <p:nvSpPr>
          <p:cNvPr id="4" name="テキスト ボックス 3"/>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まと</a:t>
            </a:r>
            <a:r>
              <a:rPr lang="ja-JP" altLang="en-US" sz="3600" b="1" u="sng" dirty="0"/>
              <a:t>め</a:t>
            </a:r>
            <a:endParaRPr kumimoji="1" lang="ja-JP" altLang="en-US" sz="3600" b="1" u="sng" dirty="0"/>
          </a:p>
        </p:txBody>
      </p:sp>
      <p:sp>
        <p:nvSpPr>
          <p:cNvPr id="7" name="正方形/長方形 6"/>
          <p:cNvSpPr/>
          <p:nvPr/>
        </p:nvSpPr>
        <p:spPr>
          <a:xfrm>
            <a:off x="467544" y="1437774"/>
            <a:ext cx="7813972" cy="1200329"/>
          </a:xfrm>
          <a:prstGeom prst="rect">
            <a:avLst/>
          </a:prstGeom>
        </p:spPr>
        <p:txBody>
          <a:bodyPr wrap="square">
            <a:spAutoFit/>
          </a:bodyPr>
          <a:lstStyle/>
          <a:p>
            <a:pPr marL="342900" indent="-342900">
              <a:buFont typeface="Arial" panose="020B0604020202020204" pitchFamily="34" charset="0"/>
              <a:buChar char="•"/>
            </a:pPr>
            <a:endParaRPr lang="en-US" altLang="ja-JP" sz="2400" dirty="0"/>
          </a:p>
          <a:p>
            <a:r>
              <a:rPr lang="ja-JP" altLang="en-US" sz="2400" dirty="0" smtClean="0"/>
              <a:t>オンラインショッピングサイトのレビューには参考にならないレビューも存在する．</a:t>
            </a:r>
            <a:endParaRPr lang="en-US" altLang="ja-JP" sz="2400" dirty="0"/>
          </a:p>
        </p:txBody>
      </p:sp>
      <p:sp>
        <p:nvSpPr>
          <p:cNvPr id="2" name="下矢印 1"/>
          <p:cNvSpPr/>
          <p:nvPr/>
        </p:nvSpPr>
        <p:spPr>
          <a:xfrm>
            <a:off x="2987824" y="2659025"/>
            <a:ext cx="2088232"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67544" y="3367718"/>
            <a:ext cx="7813972" cy="830997"/>
          </a:xfrm>
          <a:prstGeom prst="rect">
            <a:avLst/>
          </a:prstGeom>
        </p:spPr>
        <p:txBody>
          <a:bodyPr wrap="square">
            <a:spAutoFit/>
          </a:bodyPr>
          <a:lstStyle/>
          <a:p>
            <a:r>
              <a:rPr lang="ja-JP" altLang="en-US" sz="2400" dirty="0" smtClean="0"/>
              <a:t>レビューを読んだ人物に「参考になった」</a:t>
            </a:r>
            <a:r>
              <a:rPr lang="ja-JP" altLang="en-US" sz="2400" dirty="0" err="1" smtClean="0"/>
              <a:t>か</a:t>
            </a:r>
            <a:r>
              <a:rPr lang="ja-JP" altLang="en-US" sz="2400" dirty="0" smtClean="0"/>
              <a:t>判断させるシステムを利用し信頼度を上げようと図った．</a:t>
            </a:r>
            <a:endParaRPr lang="en-US" altLang="ja-JP" sz="2400" dirty="0"/>
          </a:p>
        </p:txBody>
      </p:sp>
      <p:sp>
        <p:nvSpPr>
          <p:cNvPr id="8" name="下矢印 7"/>
          <p:cNvSpPr/>
          <p:nvPr/>
        </p:nvSpPr>
        <p:spPr>
          <a:xfrm>
            <a:off x="2987824" y="4219637"/>
            <a:ext cx="2088232"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67544" y="4939717"/>
            <a:ext cx="7813972" cy="1200329"/>
          </a:xfrm>
          <a:prstGeom prst="rect">
            <a:avLst/>
          </a:prstGeom>
        </p:spPr>
        <p:txBody>
          <a:bodyPr wrap="square">
            <a:spAutoFit/>
          </a:bodyPr>
          <a:lstStyle/>
          <a:p>
            <a:r>
              <a:rPr lang="ja-JP" altLang="en-US" sz="2400" dirty="0" smtClean="0"/>
              <a:t>しかし，そのシステムを追加した重み付き評価は相関が高く</a:t>
            </a:r>
            <a:endParaRPr lang="en-US" altLang="ja-JP" sz="2400" dirty="0" smtClean="0"/>
          </a:p>
          <a:p>
            <a:r>
              <a:rPr lang="ja-JP" altLang="en-US" sz="2400" dirty="0" smtClean="0"/>
              <a:t>平均評価にそのシステムを利用しても変化が低いことが分かった．</a:t>
            </a:r>
            <a:endParaRPr lang="en-US" altLang="ja-JP" sz="2400" dirty="0"/>
          </a:p>
        </p:txBody>
      </p:sp>
    </p:spTree>
    <p:extLst>
      <p:ext uri="{BB962C8B-B14F-4D97-AF65-F5344CB8AC3E}">
        <p14:creationId xmlns:p14="http://schemas.microsoft.com/office/powerpoint/2010/main" val="8315328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70720" y="-99392"/>
            <a:ext cx="4898504" cy="1090355"/>
          </a:xfrm>
        </p:spPr>
        <p:txBody>
          <a:bodyPr>
            <a:normAutofit/>
          </a:bodyPr>
          <a:lstStyle/>
          <a:p>
            <a:pPr algn="ctr"/>
            <a:r>
              <a:rPr kumimoji="1" lang="ja-JP" altLang="en-US" sz="3600" b="1" u="sng" dirty="0" smtClean="0"/>
              <a:t>目次</a:t>
            </a:r>
            <a:endParaRPr kumimoji="1" lang="ja-JP" altLang="en-US" sz="3600" b="1" u="sng" dirty="0"/>
          </a:p>
        </p:txBody>
      </p:sp>
      <p:sp>
        <p:nvSpPr>
          <p:cNvPr id="4" name="スライド番号プレースホルダー 3"/>
          <p:cNvSpPr>
            <a:spLocks noGrp="1"/>
          </p:cNvSpPr>
          <p:nvPr>
            <p:ph type="sldNum" sz="quarter" idx="11"/>
          </p:nvPr>
        </p:nvSpPr>
        <p:spPr/>
        <p:txBody>
          <a:bodyPr/>
          <a:lstStyle/>
          <a:p>
            <a:fld id="{E00335F1-3F40-4BF0-898D-F6D15F346D60}" type="slidenum">
              <a:rPr kumimoji="1" lang="ja-JP" altLang="en-US" sz="1400" smtClean="0">
                <a:solidFill>
                  <a:schemeClr val="tx1"/>
                </a:solidFill>
              </a:rPr>
              <a:t>27</a:t>
            </a:fld>
            <a:endParaRPr kumimoji="1" lang="ja-JP" altLang="en-US" sz="1400" dirty="0">
              <a:solidFill>
                <a:schemeClr val="tx1"/>
              </a:solidFill>
            </a:endParaRPr>
          </a:p>
        </p:txBody>
      </p:sp>
      <p:sp>
        <p:nvSpPr>
          <p:cNvPr id="5" name="テキスト ボックス 4"/>
          <p:cNvSpPr txBox="1"/>
          <p:nvPr/>
        </p:nvSpPr>
        <p:spPr>
          <a:xfrm>
            <a:off x="1043608" y="722280"/>
            <a:ext cx="6552728" cy="5386090"/>
          </a:xfrm>
          <a:prstGeom prst="rect">
            <a:avLst/>
          </a:prstGeom>
          <a:noFill/>
        </p:spPr>
        <p:txBody>
          <a:bodyPr wrap="square" rtlCol="0">
            <a:spAutoFit/>
          </a:bodyPr>
          <a:lstStyle/>
          <a:p>
            <a:r>
              <a:rPr lang="ja-JP" altLang="en-US" sz="2800" b="1" dirty="0" smtClean="0"/>
              <a:t>　</a:t>
            </a:r>
            <a:r>
              <a:rPr lang="ja-JP" altLang="en-US" sz="2800" b="1" dirty="0"/>
              <a:t>　</a:t>
            </a:r>
            <a:endParaRPr lang="en-US" altLang="ja-JP" sz="3200" b="1" dirty="0" smtClean="0">
              <a:effectLst>
                <a:outerShdw blurRad="38100" dist="38100" dir="2700000" algn="tl">
                  <a:srgbClr val="000000">
                    <a:alpha val="43137"/>
                  </a:srgbClr>
                </a:outerShdw>
              </a:effectLst>
            </a:endParaRPr>
          </a:p>
          <a:p>
            <a:r>
              <a:rPr lang="en-US" altLang="ja-JP" sz="3200" b="1" dirty="0"/>
              <a:t>	</a:t>
            </a:r>
            <a:r>
              <a:rPr lang="ja-JP" altLang="en-US" sz="2800" b="1" dirty="0" smtClean="0"/>
              <a:t>１．研究背景</a:t>
            </a:r>
            <a:endParaRPr lang="en-US" altLang="ja-JP" sz="2800" b="1" dirty="0" smtClean="0"/>
          </a:p>
          <a:p>
            <a:r>
              <a:rPr lang="en-US" altLang="ja-JP" sz="2800" b="1" dirty="0"/>
              <a:t>	</a:t>
            </a:r>
            <a:r>
              <a:rPr lang="en-US" altLang="ja-JP" sz="2800" b="1" dirty="0" smtClean="0"/>
              <a:t>	</a:t>
            </a:r>
            <a:r>
              <a:rPr lang="ja-JP" altLang="en-US" sz="2800" b="1" dirty="0" smtClean="0"/>
              <a:t>実例紹介</a:t>
            </a:r>
            <a:endParaRPr lang="en-US" altLang="ja-JP" sz="2800" b="1" dirty="0" smtClean="0"/>
          </a:p>
          <a:p>
            <a:r>
              <a:rPr lang="en-US" altLang="ja-JP" sz="2800" b="1" dirty="0" smtClean="0"/>
              <a:t>	</a:t>
            </a:r>
            <a:r>
              <a:rPr lang="ja-JP" altLang="en-US" sz="2800" b="1" dirty="0" smtClean="0"/>
              <a:t>２．</a:t>
            </a:r>
            <a:r>
              <a:rPr lang="ja-JP" altLang="en-US" sz="2800" b="1" dirty="0"/>
              <a:t>序論</a:t>
            </a:r>
            <a:endParaRPr lang="en-US" altLang="ja-JP" sz="2800" b="1" dirty="0" smtClean="0"/>
          </a:p>
          <a:p>
            <a:r>
              <a:rPr lang="en-US" altLang="ja-JP" sz="2800" b="1" dirty="0" smtClean="0"/>
              <a:t>	</a:t>
            </a:r>
            <a:r>
              <a:rPr lang="ja-JP" altLang="en-US" sz="2800" b="1" dirty="0" smtClean="0"/>
              <a:t>３．研究目的</a:t>
            </a:r>
            <a:endParaRPr lang="en-US" altLang="ja-JP" sz="2400" b="1" i="1" dirty="0" smtClean="0"/>
          </a:p>
          <a:p>
            <a:r>
              <a:rPr lang="en-US" altLang="ja-JP" sz="2400" b="1" dirty="0"/>
              <a:t>	</a:t>
            </a:r>
            <a:r>
              <a:rPr lang="ja-JP" altLang="en-US" sz="2800" b="1" dirty="0" smtClean="0"/>
              <a:t>４．研究方法</a:t>
            </a:r>
            <a:endParaRPr lang="en-US" altLang="ja-JP" sz="2800" b="1" dirty="0" smtClean="0"/>
          </a:p>
          <a:p>
            <a:r>
              <a:rPr lang="en-US" altLang="ja-JP" sz="2800" b="1" dirty="0"/>
              <a:t>	</a:t>
            </a:r>
            <a:r>
              <a:rPr lang="en-US" altLang="ja-JP" sz="2800" b="1" dirty="0" smtClean="0"/>
              <a:t>	</a:t>
            </a:r>
            <a:r>
              <a:rPr lang="ja-JP" altLang="en-US" sz="2800" b="1" dirty="0" smtClean="0"/>
              <a:t>計算方法</a:t>
            </a:r>
            <a:endParaRPr lang="en-US" altLang="ja-JP" sz="2800" b="1" dirty="0" smtClean="0"/>
          </a:p>
          <a:p>
            <a:r>
              <a:rPr lang="en-US" altLang="ja-JP" sz="2800" b="1" dirty="0" smtClean="0"/>
              <a:t>		</a:t>
            </a:r>
            <a:r>
              <a:rPr lang="ja-JP" altLang="en-US" sz="2800" b="1" dirty="0"/>
              <a:t>クローラ</a:t>
            </a:r>
            <a:r>
              <a:rPr lang="ja-JP" altLang="en-US" sz="2800" b="1" dirty="0" smtClean="0"/>
              <a:t>ーを利用</a:t>
            </a:r>
            <a:endParaRPr lang="en-US" altLang="ja-JP" sz="2800" b="1" dirty="0" smtClean="0"/>
          </a:p>
          <a:p>
            <a:r>
              <a:rPr lang="en-US" altLang="ja-JP" sz="2800" b="1" dirty="0"/>
              <a:t>	</a:t>
            </a:r>
            <a:r>
              <a:rPr lang="en-US" altLang="ja-JP" sz="2800" b="1" dirty="0" smtClean="0"/>
              <a:t>	</a:t>
            </a:r>
            <a:r>
              <a:rPr lang="ja-JP" altLang="en-US" sz="2800" b="1" dirty="0" smtClean="0"/>
              <a:t>手動で採取，統計</a:t>
            </a:r>
            <a:endParaRPr lang="en-US" altLang="ja-JP" sz="3200" b="1" dirty="0" smtClean="0">
              <a:effectLst>
                <a:outerShdw blurRad="38100" dist="38100" dir="2700000" algn="tl">
                  <a:srgbClr val="000000">
                    <a:alpha val="43137"/>
                  </a:srgbClr>
                </a:outerShdw>
              </a:effectLst>
            </a:endParaRPr>
          </a:p>
          <a:p>
            <a:r>
              <a:rPr lang="en-US" altLang="ja-JP" sz="2400" b="1" dirty="0" smtClean="0"/>
              <a:t>	</a:t>
            </a:r>
            <a:r>
              <a:rPr lang="ja-JP" altLang="en-US" sz="2800" b="1" dirty="0" smtClean="0"/>
              <a:t>５．結果</a:t>
            </a:r>
            <a:endParaRPr lang="en-US" altLang="ja-JP" sz="2800" b="1" dirty="0" smtClean="0"/>
          </a:p>
          <a:p>
            <a:r>
              <a:rPr lang="en-US" altLang="ja-JP" sz="2800" b="1" dirty="0" smtClean="0"/>
              <a:t>	</a:t>
            </a:r>
            <a:r>
              <a:rPr lang="ja-JP" altLang="en-US" sz="2800" b="1" dirty="0" smtClean="0"/>
              <a:t>６</a:t>
            </a:r>
            <a:r>
              <a:rPr kumimoji="1" lang="ja-JP" altLang="en-US" sz="2800" b="1" dirty="0" smtClean="0"/>
              <a:t>．</a:t>
            </a:r>
            <a:r>
              <a:rPr lang="ja-JP" altLang="en-US" sz="2800" b="1" dirty="0" smtClean="0"/>
              <a:t>考察</a:t>
            </a:r>
            <a:endParaRPr lang="en-US" altLang="ja-JP" sz="2800" b="1" dirty="0"/>
          </a:p>
          <a:p>
            <a:endParaRPr lang="en-US" altLang="ja-JP" sz="2800" dirty="0" smtClean="0"/>
          </a:p>
        </p:txBody>
      </p:sp>
    </p:spTree>
    <p:extLst>
      <p:ext uri="{BB962C8B-B14F-4D97-AF65-F5344CB8AC3E}">
        <p14:creationId xmlns:p14="http://schemas.microsoft.com/office/powerpoint/2010/main" val="4567293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28</a:t>
            </a:fld>
            <a:endParaRPr kumimoji="1" lang="ja-JP" altLang="en-US" dirty="0"/>
          </a:p>
        </p:txBody>
      </p:sp>
      <p:sp>
        <p:nvSpPr>
          <p:cNvPr id="26" name="テキスト ボックス 25"/>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計算</a:t>
            </a:r>
            <a:r>
              <a:rPr lang="ja-JP" altLang="en-US" sz="3600" b="1" u="sng" dirty="0"/>
              <a:t>方法</a:t>
            </a:r>
            <a:endParaRPr kumimoji="1" lang="ja-JP" altLang="en-US" sz="3600" b="1" u="sng" dirty="0"/>
          </a:p>
        </p:txBody>
      </p:sp>
      <mc:AlternateContent xmlns:mc="http://schemas.openxmlformats.org/markup-compatibility/2006" xmlns:a14="http://schemas.microsoft.com/office/drawing/2010/main">
        <mc:Choice Requires="a14">
          <p:sp>
            <p:nvSpPr>
              <p:cNvPr id="30" name="テキスト ボックス 29"/>
              <p:cNvSpPr txBox="1"/>
              <p:nvPr/>
            </p:nvSpPr>
            <p:spPr>
              <a:xfrm>
                <a:off x="531449" y="2239758"/>
                <a:ext cx="8055923" cy="14582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pt-BR" altLang="ja-JP" sz="2400" i="1" smtClean="0">
                              <a:latin typeface="Cambria Math" panose="02040503050406030204" pitchFamily="18" charset="0"/>
                              <a:ea typeface="Cambria Math" panose="02040503050406030204" pitchFamily="18" charset="0"/>
                            </a:rPr>
                          </m:ctrlPr>
                        </m:naryPr>
                        <m:sub>
                          <m:r>
                            <m:rPr>
                              <m:brk m:alnAt="23"/>
                            </m:rPr>
                            <a:rPr kumimoji="1" lang="en-US" altLang="ja-JP" sz="2400" b="0" i="1" smtClean="0">
                              <a:latin typeface="Cambria Math" panose="02040503050406030204" pitchFamily="18" charset="0"/>
                              <a:ea typeface="Cambria Math" panose="02040503050406030204" pitchFamily="18" charset="0"/>
                            </a:rPr>
                            <m:t>𝑘</m:t>
                          </m:r>
                          <m:r>
                            <a:rPr kumimoji="1" lang="en-US" altLang="ja-JP" sz="2400" b="0" i="1" smtClean="0">
                              <a:latin typeface="Cambria Math" panose="02040503050406030204" pitchFamily="18" charset="0"/>
                              <a:ea typeface="Cambria Math" panose="02040503050406030204" pitchFamily="18" charset="0"/>
                            </a:rPr>
                            <m:t>=1</m:t>
                          </m:r>
                        </m:sub>
                        <m:sup>
                          <m:r>
                            <a:rPr kumimoji="1" lang="en-US" altLang="ja-JP" sz="2400" b="0" i="1" smtClean="0">
                              <a:latin typeface="Cambria Math" panose="02040503050406030204" pitchFamily="18" charset="0"/>
                              <a:ea typeface="Cambria Math" panose="02040503050406030204" pitchFamily="18" charset="0"/>
                            </a:rPr>
                            <m:t>𝑛</m:t>
                          </m:r>
                        </m:sup>
                        <m:e>
                          <m:r>
                            <a:rPr kumimoji="1" lang="en-US" altLang="ja-JP" sz="2400" b="0" i="1" smtClean="0">
                              <a:latin typeface="Cambria Math" panose="02040503050406030204" pitchFamily="18" charset="0"/>
                              <a:ea typeface="Cambria Math" panose="02040503050406030204" pitchFamily="18" charset="0"/>
                            </a:rPr>
                            <m:t>𝑘</m:t>
                          </m:r>
                        </m:e>
                      </m:nary>
                      <m:r>
                        <a:rPr kumimoji="1" lang="pt-BR" altLang="ja-JP" sz="2400" i="1" smtClean="0">
                          <a:latin typeface="Cambria Math" panose="02040503050406030204" pitchFamily="18" charset="0"/>
                          <a:ea typeface="Cambria Math" panose="02040503050406030204" pitchFamily="18" charset="0"/>
                        </a:rPr>
                        <m:t>=</m:t>
                      </m:r>
                      <m:f>
                        <m:fPr>
                          <m:ctrlPr>
                            <a:rPr lang="pt-BR"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5</m:t>
                          </m:r>
                          <m:r>
                            <a:rPr lang="ja-JP" altLang="en-US" sz="2400" i="1">
                              <a:latin typeface="Cambria Math" panose="02040503050406030204" pitchFamily="18" charset="0"/>
                              <a:ea typeface="Cambria Math" panose="02040503050406030204" pitchFamily="18" charset="0"/>
                            </a:rPr>
                            <m:t>段階評価</m:t>
                          </m:r>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m:rPr>
                                  <m:nor/>
                                </m:rPr>
                                <a:rPr lang="ja-JP" altLang="en-US" sz="2400" dirty="0"/>
                                <m:t>「参考になった」と回答した人数 </m:t>
                              </m:r>
                            </m:num>
                            <m:den>
                              <m:r>
                                <m:rPr>
                                  <m:nor/>
                                </m:rPr>
                                <a:rPr lang="ja-JP" altLang="en-US" sz="2400" dirty="0"/>
                                <m:t>参考になる・ならないの判断をした人数 </m:t>
                              </m:r>
                            </m:den>
                          </m:f>
                        </m:num>
                        <m:den>
                          <m:f>
                            <m:fPr>
                              <m:ctrlPr>
                                <a:rPr lang="pt-BR" altLang="ja-JP" sz="2400" i="1">
                                  <a:latin typeface="Cambria Math" panose="02040503050406030204" pitchFamily="18" charset="0"/>
                                  <a:ea typeface="Cambria Math" panose="02040503050406030204" pitchFamily="18" charset="0"/>
                                </a:rPr>
                              </m:ctrlPr>
                            </m:fPr>
                            <m:num>
                              <m:r>
                                <m:rPr>
                                  <m:nor/>
                                </m:rPr>
                                <a:rPr lang="ja-JP" altLang="en-US" sz="2400" dirty="0"/>
                                <m:t>「参考になった」と回答した人数 </m:t>
                              </m:r>
                            </m:num>
                            <m:den>
                              <m:r>
                                <m:rPr>
                                  <m:nor/>
                                </m:rPr>
                                <a:rPr lang="ja-JP" altLang="en-US" sz="2400" dirty="0"/>
                                <m:t>参考になる・ならないの判断をした人数 </m:t>
                              </m:r>
                            </m:den>
                          </m:f>
                        </m:den>
                      </m:f>
                    </m:oMath>
                  </m:oMathPara>
                </a14:m>
                <a:endParaRPr kumimoji="1" lang="ja-JP" altLang="en-US" sz="2400" dirty="0"/>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531449" y="2239758"/>
                <a:ext cx="8055923" cy="1458284"/>
              </a:xfrm>
              <a:prstGeom prst="rect">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08846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3</a:t>
            </a:fld>
            <a:endParaRPr kumimoji="1" lang="ja-JP" altLang="en-US" dirty="0"/>
          </a:p>
        </p:txBody>
      </p:sp>
      <p:sp>
        <p:nvSpPr>
          <p:cNvPr id="5" name="テキスト ボックス 4"/>
          <p:cNvSpPr txBox="1"/>
          <p:nvPr/>
        </p:nvSpPr>
        <p:spPr>
          <a:xfrm>
            <a:off x="4067944" y="407761"/>
            <a:ext cx="4792836" cy="646331"/>
          </a:xfrm>
          <a:prstGeom prst="rect">
            <a:avLst/>
          </a:prstGeom>
          <a:noFill/>
        </p:spPr>
        <p:txBody>
          <a:bodyPr wrap="square" rtlCol="0">
            <a:spAutoFit/>
          </a:bodyPr>
          <a:lstStyle/>
          <a:p>
            <a:pPr algn="ctr"/>
            <a:r>
              <a:rPr kumimoji="1" lang="ja-JP" altLang="en-US" sz="3600" b="1" u="sng" dirty="0" smtClean="0"/>
              <a:t>オンラインショッピング</a:t>
            </a:r>
            <a:endParaRPr kumimoji="1" lang="ja-JP" altLang="en-US" sz="3600" b="1" u="sng" dirty="0"/>
          </a:p>
        </p:txBody>
      </p:sp>
      <p:sp>
        <p:nvSpPr>
          <p:cNvPr id="2" name="テキスト ボックス 1"/>
          <p:cNvSpPr txBox="1"/>
          <p:nvPr/>
        </p:nvSpPr>
        <p:spPr>
          <a:xfrm>
            <a:off x="4067944" y="2037036"/>
            <a:ext cx="4896544" cy="4154984"/>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smtClean="0"/>
              <a:t>インターネットに接続できる環境が必要である</a:t>
            </a:r>
            <a:endParaRPr lang="en-US" altLang="ja-JP" sz="2400" dirty="0" smtClean="0"/>
          </a:p>
          <a:p>
            <a:pPr marL="285750" indent="-285750">
              <a:buFont typeface="Arial" panose="020B0604020202020204" pitchFamily="34" charset="0"/>
              <a:buChar char="•"/>
            </a:pPr>
            <a:endParaRPr lang="en-US" altLang="ja-JP" sz="2400" dirty="0" smtClean="0"/>
          </a:p>
          <a:p>
            <a:pPr marL="285750" indent="-285750">
              <a:buFont typeface="Arial" panose="020B0604020202020204" pitchFamily="34" charset="0"/>
              <a:buChar char="•"/>
            </a:pPr>
            <a:r>
              <a:rPr lang="ja-JP" altLang="en-US" sz="2400" dirty="0" smtClean="0"/>
              <a:t>主な支払い方法はクレジットカード，代</a:t>
            </a:r>
            <a:r>
              <a:rPr lang="ja-JP" altLang="en-US" sz="2400" dirty="0"/>
              <a:t>引きによる</a:t>
            </a:r>
            <a:r>
              <a:rPr lang="ja-JP" altLang="en-US" sz="2400" dirty="0" smtClean="0"/>
              <a:t>着払い</a:t>
            </a:r>
            <a:endParaRPr lang="en-US" altLang="ja-JP" sz="2400" dirty="0" smtClean="0"/>
          </a:p>
          <a:p>
            <a:pPr marL="285750" indent="-285750">
              <a:buFont typeface="Arial" panose="020B0604020202020204" pitchFamily="34" charset="0"/>
              <a:buChar char="•"/>
            </a:pPr>
            <a:endParaRPr lang="en-US" altLang="ja-JP" sz="2400" dirty="0" smtClean="0"/>
          </a:p>
          <a:p>
            <a:pPr marL="285750" indent="-285750">
              <a:buFont typeface="Arial" panose="020B0604020202020204" pitchFamily="34" charset="0"/>
              <a:buChar char="•"/>
            </a:pPr>
            <a:r>
              <a:rPr lang="ja-JP" altLang="en-US" sz="2400" dirty="0" smtClean="0"/>
              <a:t>商品を販売するための店舗を持つ必要がない</a:t>
            </a:r>
            <a:endParaRPr lang="en-US" altLang="ja-JP" sz="2400" dirty="0" smtClean="0"/>
          </a:p>
          <a:p>
            <a:pPr marL="285750" indent="-285750">
              <a:buFont typeface="Arial" panose="020B0604020202020204" pitchFamily="34" charset="0"/>
              <a:buChar char="•"/>
            </a:pPr>
            <a:endParaRPr lang="en-US" altLang="ja-JP" sz="2400" dirty="0" smtClean="0"/>
          </a:p>
          <a:p>
            <a:pPr marL="285750" indent="-285750">
              <a:buFont typeface="Arial" panose="020B0604020202020204" pitchFamily="34" charset="0"/>
              <a:buChar char="•"/>
            </a:pPr>
            <a:r>
              <a:rPr lang="ja-JP" altLang="en-US" sz="2400" dirty="0" smtClean="0"/>
              <a:t>利用者は，</a:t>
            </a:r>
            <a:r>
              <a:rPr lang="en-US" altLang="ja-JP" sz="2400" dirty="0" smtClean="0"/>
              <a:t>24</a:t>
            </a:r>
            <a:r>
              <a:rPr lang="ja-JP" altLang="en-US" sz="2400" dirty="0" smtClean="0"/>
              <a:t>時間いつでも買い物</a:t>
            </a:r>
            <a:r>
              <a:rPr lang="ja-JP" altLang="en-US" sz="2400" dirty="0"/>
              <a:t>が</a:t>
            </a:r>
            <a:r>
              <a:rPr lang="ja-JP" altLang="en-US" sz="2400" dirty="0" smtClean="0"/>
              <a:t>できる</a:t>
            </a:r>
            <a:endParaRPr kumimoji="1" lang="ja-JP" altLang="en-US" sz="2400" dirty="0"/>
          </a:p>
        </p:txBody>
      </p:sp>
      <p:sp>
        <p:nvSpPr>
          <p:cNvPr id="8" name="テキスト ボックス 7"/>
          <p:cNvSpPr txBox="1"/>
          <p:nvPr/>
        </p:nvSpPr>
        <p:spPr>
          <a:xfrm>
            <a:off x="179512" y="407761"/>
            <a:ext cx="3761060" cy="646331"/>
          </a:xfrm>
          <a:prstGeom prst="rect">
            <a:avLst/>
          </a:prstGeom>
          <a:noFill/>
        </p:spPr>
        <p:txBody>
          <a:bodyPr wrap="square" rtlCol="0">
            <a:spAutoFit/>
          </a:bodyPr>
          <a:lstStyle/>
          <a:p>
            <a:pPr algn="ctr"/>
            <a:r>
              <a:rPr kumimoji="1" lang="ja-JP" altLang="en-US" sz="3600" b="1" u="sng" dirty="0" smtClean="0"/>
              <a:t>リアルショッピング</a:t>
            </a:r>
            <a:endParaRPr kumimoji="1" lang="ja-JP" altLang="en-US" sz="3600" b="1" u="sng" dirty="0"/>
          </a:p>
        </p:txBody>
      </p:sp>
      <p:sp>
        <p:nvSpPr>
          <p:cNvPr id="9" name="テキスト ボックス 8"/>
          <p:cNvSpPr txBox="1"/>
          <p:nvPr/>
        </p:nvSpPr>
        <p:spPr>
          <a:xfrm>
            <a:off x="51272" y="2037036"/>
            <a:ext cx="3889300" cy="4154984"/>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smtClean="0"/>
              <a:t>販売する店舗に足を運ぶ必要がある</a:t>
            </a:r>
            <a:endParaRPr lang="en-US" altLang="ja-JP" sz="2400" dirty="0" smtClean="0"/>
          </a:p>
          <a:p>
            <a:pPr marL="285750" indent="-285750">
              <a:buFont typeface="Arial" panose="020B0604020202020204" pitchFamily="34" charset="0"/>
              <a:buChar char="•"/>
            </a:pPr>
            <a:endParaRPr lang="en-US" altLang="ja-JP" sz="2400" dirty="0" smtClean="0"/>
          </a:p>
          <a:p>
            <a:pPr marL="285750" indent="-285750">
              <a:buFont typeface="Arial" panose="020B0604020202020204" pitchFamily="34" charset="0"/>
              <a:buChar char="•"/>
            </a:pPr>
            <a:r>
              <a:rPr lang="ja-JP" altLang="en-US" sz="2400" dirty="0" smtClean="0"/>
              <a:t>支払方法はクレジットカード，現金払い</a:t>
            </a:r>
            <a:endParaRPr lang="en-US" altLang="ja-JP" sz="2400" dirty="0" smtClean="0"/>
          </a:p>
          <a:p>
            <a:pPr marL="285750" indent="-285750">
              <a:buFont typeface="Arial" panose="020B0604020202020204" pitchFamily="34" charset="0"/>
              <a:buChar char="•"/>
            </a:pPr>
            <a:endParaRPr lang="en-US" altLang="ja-JP" sz="2400" dirty="0" smtClean="0"/>
          </a:p>
          <a:p>
            <a:pPr marL="285750" indent="-285750">
              <a:buFont typeface="Arial" panose="020B0604020202020204" pitchFamily="34" charset="0"/>
              <a:buChar char="•"/>
            </a:pPr>
            <a:r>
              <a:rPr lang="ja-JP" altLang="en-US" sz="2400" dirty="0" smtClean="0"/>
              <a:t>商品を販売するための店舗が必要</a:t>
            </a:r>
            <a:endParaRPr lang="en-US" altLang="ja-JP" sz="2400" dirty="0" smtClean="0"/>
          </a:p>
          <a:p>
            <a:pPr marL="285750" indent="-285750">
              <a:buFont typeface="Arial" panose="020B0604020202020204" pitchFamily="34" charset="0"/>
              <a:buChar char="•"/>
            </a:pPr>
            <a:endParaRPr lang="en-US" altLang="ja-JP" sz="2400" dirty="0" smtClean="0"/>
          </a:p>
          <a:p>
            <a:pPr marL="285750" indent="-285750">
              <a:buFont typeface="Arial" panose="020B0604020202020204" pitchFamily="34" charset="0"/>
              <a:buChar char="•"/>
            </a:pPr>
            <a:r>
              <a:rPr lang="ja-JP" altLang="en-US" sz="2400" dirty="0" smtClean="0"/>
              <a:t>利用者は，営業時間内で買い物</a:t>
            </a:r>
            <a:r>
              <a:rPr lang="ja-JP" altLang="en-US" sz="2400" dirty="0"/>
              <a:t>が</a:t>
            </a:r>
            <a:r>
              <a:rPr lang="ja-JP" altLang="en-US" sz="2400" dirty="0" smtClean="0"/>
              <a:t>できる</a:t>
            </a:r>
            <a:endParaRPr kumimoji="1" lang="ja-JP" altLang="en-US" sz="2400" dirty="0"/>
          </a:p>
        </p:txBody>
      </p:sp>
    </p:spTree>
    <p:extLst>
      <p:ext uri="{BB962C8B-B14F-4D97-AF65-F5344CB8AC3E}">
        <p14:creationId xmlns:p14="http://schemas.microsoft.com/office/powerpoint/2010/main" val="525507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オンラインショッピングサイトの起源</a:t>
            </a:r>
            <a:endParaRPr lang="ja-JP" altLang="en-US" sz="3600" b="1" u="sng" dirty="0"/>
          </a:p>
        </p:txBody>
      </p:sp>
      <p:sp>
        <p:nvSpPr>
          <p:cNvPr id="2" name="スライド番号プレースホルダー 1"/>
          <p:cNvSpPr>
            <a:spLocks noGrp="1"/>
          </p:cNvSpPr>
          <p:nvPr>
            <p:ph type="sldNum" sz="quarter" idx="11"/>
          </p:nvPr>
        </p:nvSpPr>
        <p:spPr/>
        <p:txBody>
          <a:bodyPr/>
          <a:lstStyle/>
          <a:p>
            <a:fld id="{E00335F1-3F40-4BF0-898D-F6D15F346D60}" type="slidenum">
              <a:rPr kumimoji="1" lang="ja-JP" altLang="en-US" smtClean="0">
                <a:solidFill>
                  <a:schemeClr val="tx1"/>
                </a:solidFill>
              </a:rPr>
              <a:t>4</a:t>
            </a:fld>
            <a:endParaRPr kumimoji="1" lang="ja-JP" altLang="en-US" dirty="0">
              <a:solidFill>
                <a:schemeClr val="tx1"/>
              </a:solidFill>
            </a:endParaRPr>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1859" y="3064046"/>
            <a:ext cx="3810000" cy="1395984"/>
          </a:xfrm>
          <a:prstGeom prst="rect">
            <a:avLst/>
          </a:prstGeom>
        </p:spPr>
      </p:pic>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428" y="4336048"/>
            <a:ext cx="3477431" cy="1755080"/>
          </a:xfrm>
          <a:prstGeom prst="rect">
            <a:avLst/>
          </a:prstGeom>
        </p:spPr>
      </p:pic>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5807" y="4647812"/>
            <a:ext cx="3292651" cy="2043714"/>
          </a:xfrm>
          <a:prstGeom prst="rect">
            <a:avLst/>
          </a:prstGeom>
        </p:spPr>
      </p:pic>
      <p:sp>
        <p:nvSpPr>
          <p:cNvPr id="7" name="正方形/長方形 6"/>
          <p:cNvSpPr/>
          <p:nvPr/>
        </p:nvSpPr>
        <p:spPr>
          <a:xfrm>
            <a:off x="5454818" y="6402892"/>
            <a:ext cx="2880320" cy="461665"/>
          </a:xfrm>
          <a:prstGeom prst="rect">
            <a:avLst/>
          </a:prstGeom>
        </p:spPr>
        <p:txBody>
          <a:bodyPr wrap="square">
            <a:spAutoFit/>
          </a:bodyPr>
          <a:lstStyle/>
          <a:p>
            <a:r>
              <a:rPr lang="en-US" altLang="ja-JP" sz="2400" dirty="0" smtClean="0"/>
              <a:t>1997</a:t>
            </a:r>
            <a:r>
              <a:rPr lang="ja-JP" altLang="en-US" sz="2400" dirty="0" smtClean="0"/>
              <a:t>年オープン</a:t>
            </a:r>
            <a:endParaRPr lang="ja-JP" altLang="en-US" sz="2400" dirty="0"/>
          </a:p>
        </p:txBody>
      </p:sp>
      <p:sp>
        <p:nvSpPr>
          <p:cNvPr id="10" name="正方形/長方形 9"/>
          <p:cNvSpPr/>
          <p:nvPr/>
        </p:nvSpPr>
        <p:spPr>
          <a:xfrm>
            <a:off x="1870572" y="6091128"/>
            <a:ext cx="2880320" cy="461665"/>
          </a:xfrm>
          <a:prstGeom prst="rect">
            <a:avLst/>
          </a:prstGeom>
        </p:spPr>
        <p:txBody>
          <a:bodyPr wrap="square">
            <a:spAutoFit/>
          </a:bodyPr>
          <a:lstStyle/>
          <a:p>
            <a:r>
              <a:rPr lang="en-US" altLang="ja-JP" sz="2400" dirty="0" smtClean="0"/>
              <a:t>1999</a:t>
            </a:r>
            <a:r>
              <a:rPr lang="ja-JP" altLang="en-US" sz="2400" dirty="0" smtClean="0"/>
              <a:t>年オープン</a:t>
            </a:r>
            <a:endParaRPr lang="ja-JP" altLang="en-US" sz="2400" dirty="0"/>
          </a:p>
        </p:txBody>
      </p:sp>
      <p:sp>
        <p:nvSpPr>
          <p:cNvPr id="12" name="正方形/長方形 11"/>
          <p:cNvSpPr/>
          <p:nvPr/>
        </p:nvSpPr>
        <p:spPr>
          <a:xfrm>
            <a:off x="5286518" y="4315713"/>
            <a:ext cx="2880320" cy="461665"/>
          </a:xfrm>
          <a:prstGeom prst="rect">
            <a:avLst/>
          </a:prstGeom>
        </p:spPr>
        <p:txBody>
          <a:bodyPr wrap="square">
            <a:spAutoFit/>
          </a:bodyPr>
          <a:lstStyle/>
          <a:p>
            <a:r>
              <a:rPr lang="en-US" altLang="ja-JP" sz="2400" dirty="0" smtClean="0"/>
              <a:t>2000</a:t>
            </a:r>
            <a:r>
              <a:rPr lang="ja-JP" altLang="en-US" sz="2400" dirty="0" smtClean="0"/>
              <a:t>年オープン</a:t>
            </a:r>
            <a:endParaRPr lang="ja-JP" altLang="en-US" sz="2400" dirty="0"/>
          </a:p>
        </p:txBody>
      </p:sp>
      <p:sp>
        <p:nvSpPr>
          <p:cNvPr id="13" name="正方形/長方形 12"/>
          <p:cNvSpPr/>
          <p:nvPr/>
        </p:nvSpPr>
        <p:spPr>
          <a:xfrm>
            <a:off x="1403648" y="1465336"/>
            <a:ext cx="7200800" cy="1200329"/>
          </a:xfrm>
          <a:prstGeom prst="rect">
            <a:avLst/>
          </a:prstGeom>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インターネットを利用した電子商取引</a:t>
            </a:r>
            <a:r>
              <a:rPr lang="ja-JP" altLang="en-US" sz="2400" dirty="0" smtClean="0">
                <a:latin typeface="ＭＳ ゴシック" panose="020B0609070205080204" pitchFamily="49" charset="-128"/>
                <a:ea typeface="ＭＳ ゴシック" panose="020B0609070205080204" pitchFamily="49" charset="-128"/>
              </a:rPr>
              <a:t>は</a:t>
            </a:r>
            <a:endParaRPr lang="en-US" altLang="ja-JP" sz="2400" dirty="0" smtClean="0">
              <a:latin typeface="ＭＳ ゴシック" panose="020B0609070205080204" pitchFamily="49" charset="-128"/>
              <a:ea typeface="ＭＳ ゴシック" panose="020B0609070205080204" pitchFamily="49" charset="-128"/>
            </a:endParaRPr>
          </a:p>
          <a:p>
            <a:r>
              <a:rPr lang="en-US" altLang="ja-JP" sz="2400" dirty="0" smtClean="0">
                <a:latin typeface="ＭＳ ゴシック" panose="020B0609070205080204" pitchFamily="49" charset="-128"/>
                <a:ea typeface="ＭＳ ゴシック" panose="020B0609070205080204" pitchFamily="49" charset="-128"/>
              </a:rPr>
              <a:t>1994 </a:t>
            </a:r>
            <a:r>
              <a:rPr lang="ja-JP" altLang="en-US" sz="2400" dirty="0" smtClean="0">
                <a:latin typeface="ＭＳ ゴシック" panose="020B0609070205080204" pitchFamily="49" charset="-128"/>
                <a:ea typeface="ＭＳ ゴシック" panose="020B0609070205080204" pitchFamily="49" charset="-128"/>
              </a:rPr>
              <a:t>年に</a:t>
            </a:r>
            <a:r>
              <a:rPr lang="ja-JP" altLang="en-US" sz="2400" dirty="0">
                <a:latin typeface="ＭＳ ゴシック" panose="020B0609070205080204" pitchFamily="49" charset="-128"/>
                <a:ea typeface="ＭＳ ゴシック" panose="020B0609070205080204" pitchFamily="49" charset="-128"/>
              </a:rPr>
              <a:t>米国のピザハットが</a:t>
            </a:r>
            <a:r>
              <a:rPr lang="ja-JP" altLang="en-US" sz="2400" dirty="0" smtClean="0">
                <a:latin typeface="ＭＳ ゴシック" panose="020B0609070205080204" pitchFamily="49" charset="-128"/>
                <a:ea typeface="ＭＳ ゴシック" panose="020B0609070205080204" pitchFamily="49" charset="-128"/>
              </a:rPr>
              <a:t>行った</a:t>
            </a:r>
            <a:endParaRPr lang="en-US" altLang="ja-JP"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（参照</a:t>
            </a:r>
            <a:r>
              <a:rPr lang="en-US" altLang="ja-JP" sz="2400" dirty="0" smtClean="0">
                <a:latin typeface="ＭＳ ゴシック" panose="020B0609070205080204" pitchFamily="49" charset="-128"/>
                <a:ea typeface="ＭＳ ゴシック" panose="020B0609070205080204" pitchFamily="49" charset="-128"/>
              </a:rPr>
              <a:t>:E</a:t>
            </a:r>
            <a:r>
              <a:rPr lang="ja-JP" altLang="en-US" sz="2400" dirty="0" smtClean="0">
                <a:latin typeface="ＭＳ ゴシック" panose="020B0609070205080204" pitchFamily="49" charset="-128"/>
                <a:ea typeface="ＭＳ ゴシック" panose="020B0609070205080204" pitchFamily="49" charset="-128"/>
              </a:rPr>
              <a:t>ビジネス</a:t>
            </a:r>
            <a:r>
              <a:rPr lang="ja-JP" altLang="en-US" sz="2400" dirty="0">
                <a:latin typeface="ＭＳ ゴシック" panose="020B0609070205080204" pitchFamily="49" charset="-128"/>
                <a:ea typeface="ＭＳ ゴシック" panose="020B0609070205080204" pitchFamily="49" charset="-128"/>
              </a:rPr>
              <a:t>の理論と</a:t>
            </a:r>
            <a:r>
              <a:rPr lang="ja-JP" altLang="en-US" sz="2400" dirty="0" smtClean="0">
                <a:latin typeface="ＭＳ ゴシック" panose="020B0609070205080204" pitchFamily="49" charset="-128"/>
                <a:ea typeface="ＭＳ ゴシック" panose="020B0609070205080204" pitchFamily="49" charset="-128"/>
              </a:rPr>
              <a:t>応用）</a:t>
            </a:r>
            <a:endParaRPr lang="ja-JP" alt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1167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348953"/>
            <a:ext cx="8820472" cy="646331"/>
          </a:xfrm>
          <a:prstGeom prst="rect">
            <a:avLst/>
          </a:prstGeom>
          <a:noFill/>
        </p:spPr>
        <p:txBody>
          <a:bodyPr wrap="square" rtlCol="0">
            <a:spAutoFit/>
          </a:bodyPr>
          <a:lstStyle/>
          <a:p>
            <a:pPr algn="ctr"/>
            <a:r>
              <a:rPr kumimoji="1" lang="ja-JP" altLang="en-US" sz="3600" b="1" u="sng" dirty="0" smtClean="0"/>
              <a:t>オンラインショッピングの規模</a:t>
            </a:r>
            <a:endParaRPr kumimoji="1" lang="ja-JP" altLang="en-US" sz="3600" b="1" u="sng" dirty="0"/>
          </a:p>
        </p:txBody>
      </p:sp>
      <p:sp>
        <p:nvSpPr>
          <p:cNvPr id="2" name="スライド番号プレースホルダー 1"/>
          <p:cNvSpPr>
            <a:spLocks noGrp="1"/>
          </p:cNvSpPr>
          <p:nvPr>
            <p:ph type="sldNum" sz="quarter" idx="11"/>
          </p:nvPr>
        </p:nvSpPr>
        <p:spPr/>
        <p:txBody>
          <a:bodyPr/>
          <a:lstStyle/>
          <a:p>
            <a:fld id="{E00335F1-3F40-4BF0-898D-F6D15F346D60}" type="slidenum">
              <a:rPr kumimoji="1" lang="ja-JP" altLang="en-US" smtClean="0">
                <a:solidFill>
                  <a:schemeClr val="tx1"/>
                </a:solidFill>
              </a:rPr>
              <a:t>5</a:t>
            </a:fld>
            <a:endParaRPr kumimoji="1" lang="ja-JP" altLang="en-US" dirty="0">
              <a:solidFill>
                <a:schemeClr val="tx1"/>
              </a:solidFill>
            </a:endParaRPr>
          </a:p>
        </p:txBody>
      </p:sp>
      <p:sp>
        <p:nvSpPr>
          <p:cNvPr id="9" name="正方形/長方形 8"/>
          <p:cNvSpPr/>
          <p:nvPr/>
        </p:nvSpPr>
        <p:spPr>
          <a:xfrm>
            <a:off x="675308" y="1863930"/>
            <a:ext cx="7097092" cy="1323439"/>
          </a:xfrm>
          <a:prstGeom prst="rect">
            <a:avLst/>
          </a:prstGeom>
        </p:spPr>
        <p:txBody>
          <a:bodyPr wrap="square">
            <a:spAutoFit/>
          </a:bodyPr>
          <a:lstStyle/>
          <a:p>
            <a:r>
              <a:rPr lang="en-US" altLang="ja-JP" sz="2400" dirty="0" smtClean="0"/>
              <a:t>2014</a:t>
            </a:r>
            <a:r>
              <a:rPr lang="ja-JP" altLang="en-US" sz="2400" dirty="0" smtClean="0"/>
              <a:t>年</a:t>
            </a:r>
            <a:r>
              <a:rPr lang="en-US" altLang="ja-JP" sz="2400" dirty="0" smtClean="0"/>
              <a:t>(</a:t>
            </a:r>
            <a:r>
              <a:rPr lang="ja-JP" altLang="en-US" sz="2400" dirty="0" smtClean="0"/>
              <a:t>平成 </a:t>
            </a:r>
            <a:r>
              <a:rPr lang="en-US" altLang="ja-JP" sz="2400" dirty="0" smtClean="0"/>
              <a:t>26 </a:t>
            </a:r>
            <a:r>
              <a:rPr lang="ja-JP" altLang="en-US" sz="2400" dirty="0" smtClean="0"/>
              <a:t>年</a:t>
            </a:r>
            <a:r>
              <a:rPr lang="en-US" altLang="ja-JP" sz="2400" dirty="0" smtClean="0"/>
              <a:t>)</a:t>
            </a:r>
            <a:r>
              <a:rPr lang="ja-JP" altLang="en-US" sz="2400" dirty="0" smtClean="0"/>
              <a:t>の日本国内の </a:t>
            </a:r>
            <a:r>
              <a:rPr lang="en-US" altLang="ja-JP" sz="2400" dirty="0" err="1" smtClean="0"/>
              <a:t>BtoC</a:t>
            </a:r>
            <a:r>
              <a:rPr lang="en-US" altLang="ja-JP" sz="2400" dirty="0" smtClean="0"/>
              <a:t>-EC</a:t>
            </a:r>
            <a:r>
              <a:rPr lang="ja-JP" altLang="en-US" sz="2400" dirty="0" smtClean="0"/>
              <a:t>市場規模</a:t>
            </a:r>
            <a:endParaRPr lang="en-US" altLang="ja-JP" sz="2400" dirty="0" smtClean="0"/>
          </a:p>
          <a:p>
            <a:r>
              <a:rPr lang="ja-JP" altLang="en-US" sz="2400" dirty="0" smtClean="0"/>
              <a:t>（消費者向け電子商取引）</a:t>
            </a:r>
            <a:endParaRPr lang="en-US" altLang="ja-JP" sz="2400" dirty="0" smtClean="0"/>
          </a:p>
          <a:p>
            <a:r>
              <a:rPr lang="en-US" altLang="ja-JP" sz="3200" dirty="0" smtClean="0"/>
              <a:t>12.8 </a:t>
            </a:r>
            <a:r>
              <a:rPr lang="ja-JP" altLang="en-US" sz="3200" dirty="0" smtClean="0"/>
              <a:t>兆円</a:t>
            </a:r>
            <a:endParaRPr lang="ja-JP" altLang="en-US" sz="3200" dirty="0"/>
          </a:p>
        </p:txBody>
      </p:sp>
      <p:sp>
        <p:nvSpPr>
          <p:cNvPr id="12" name="テキスト ボックス 11"/>
          <p:cNvSpPr txBox="1"/>
          <p:nvPr/>
        </p:nvSpPr>
        <p:spPr>
          <a:xfrm>
            <a:off x="3059832" y="3197489"/>
            <a:ext cx="4367200" cy="369332"/>
          </a:xfrm>
          <a:prstGeom prst="rect">
            <a:avLst/>
          </a:prstGeom>
          <a:noFill/>
        </p:spPr>
        <p:txBody>
          <a:bodyPr wrap="square" rtlCol="0">
            <a:spAutoFit/>
          </a:bodyPr>
          <a:lstStyle/>
          <a:p>
            <a:pPr algn="r"/>
            <a:r>
              <a:rPr lang="ja-JP" altLang="en-US" dirty="0" smtClean="0"/>
              <a:t>参照</a:t>
            </a:r>
            <a:r>
              <a:rPr lang="en-US" altLang="ja-JP" dirty="0" smtClean="0"/>
              <a:t>:</a:t>
            </a:r>
            <a:r>
              <a:rPr kumimoji="1" lang="ja-JP" altLang="en-US" dirty="0" smtClean="0"/>
              <a:t>「</a:t>
            </a:r>
            <a:r>
              <a:rPr lang="ja-JP" altLang="en-US" dirty="0" smtClean="0"/>
              <a:t>経済</a:t>
            </a:r>
            <a:r>
              <a:rPr lang="ja-JP" altLang="en-US" dirty="0"/>
              <a:t>産業省</a:t>
            </a:r>
            <a:r>
              <a:rPr kumimoji="1" lang="ja-JP" altLang="en-US" dirty="0" smtClean="0"/>
              <a:t>」</a:t>
            </a:r>
            <a:endParaRPr kumimoji="1" lang="ja-JP" altLang="en-US" dirty="0"/>
          </a:p>
        </p:txBody>
      </p:sp>
      <p:sp>
        <p:nvSpPr>
          <p:cNvPr id="3" name="テキスト ボックス 2"/>
          <p:cNvSpPr txBox="1"/>
          <p:nvPr/>
        </p:nvSpPr>
        <p:spPr>
          <a:xfrm>
            <a:off x="675308" y="4365104"/>
            <a:ext cx="6655382" cy="584775"/>
          </a:xfrm>
          <a:prstGeom prst="rect">
            <a:avLst/>
          </a:prstGeom>
          <a:noFill/>
        </p:spPr>
        <p:txBody>
          <a:bodyPr wrap="square" rtlCol="0">
            <a:spAutoFit/>
          </a:bodyPr>
          <a:lstStyle/>
          <a:p>
            <a:r>
              <a:rPr lang="ja-JP" altLang="en-US" sz="3200" dirty="0" smtClean="0"/>
              <a:t>業界で分類した市場規模</a:t>
            </a:r>
            <a:endParaRPr kumimoji="1" lang="ja-JP" altLang="en-US" sz="3200" dirty="0"/>
          </a:p>
        </p:txBody>
      </p:sp>
      <p:sp>
        <p:nvSpPr>
          <p:cNvPr id="4" name="テキスト ボックス 3"/>
          <p:cNvSpPr txBox="1"/>
          <p:nvPr/>
        </p:nvSpPr>
        <p:spPr>
          <a:xfrm>
            <a:off x="675308" y="5200471"/>
            <a:ext cx="5492762" cy="120032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smtClean="0"/>
              <a:t>建設：</a:t>
            </a:r>
            <a:r>
              <a:rPr lang="en-US" altLang="ja-JP" sz="2400" dirty="0" smtClean="0"/>
              <a:t>15.1</a:t>
            </a:r>
            <a:r>
              <a:rPr lang="ja-JP" altLang="en-US" sz="2400" dirty="0" smtClean="0"/>
              <a:t>兆円</a:t>
            </a:r>
            <a:endParaRPr lang="en-US" altLang="ja-JP" sz="2400" dirty="0" smtClean="0"/>
          </a:p>
          <a:p>
            <a:pPr marL="342900" indent="-342900">
              <a:buFont typeface="Arial" panose="020B0604020202020204" pitchFamily="34" charset="0"/>
              <a:buChar char="•"/>
            </a:pPr>
            <a:r>
              <a:rPr lang="ja-JP" altLang="en-US" sz="2400" dirty="0" smtClean="0"/>
              <a:t>鉄道：</a:t>
            </a:r>
            <a:r>
              <a:rPr lang="en-US" altLang="ja-JP" sz="2400" dirty="0" smtClean="0"/>
              <a:t>14.1</a:t>
            </a:r>
            <a:r>
              <a:rPr lang="ja-JP" altLang="en-US" sz="2400" dirty="0" smtClean="0"/>
              <a:t>兆円</a:t>
            </a:r>
          </a:p>
          <a:p>
            <a:pPr marL="342900" indent="-342900">
              <a:buFont typeface="Arial" panose="020B0604020202020204" pitchFamily="34" charset="0"/>
              <a:buChar char="•"/>
            </a:pPr>
            <a:r>
              <a:rPr lang="ja-JP" altLang="en-US" sz="2400" dirty="0" smtClean="0"/>
              <a:t>不動産：</a:t>
            </a:r>
            <a:r>
              <a:rPr lang="en-US" altLang="ja-JP" sz="2400" dirty="0" smtClean="0"/>
              <a:t>10.8</a:t>
            </a:r>
            <a:r>
              <a:rPr lang="ja-JP" altLang="en-US" sz="2400" dirty="0" smtClean="0"/>
              <a:t>兆円</a:t>
            </a:r>
            <a:endParaRPr kumimoji="1" lang="ja-JP" altLang="en-US" sz="2400" dirty="0"/>
          </a:p>
        </p:txBody>
      </p:sp>
      <p:sp>
        <p:nvSpPr>
          <p:cNvPr id="13" name="テキスト ボックス 12"/>
          <p:cNvSpPr txBox="1"/>
          <p:nvPr/>
        </p:nvSpPr>
        <p:spPr>
          <a:xfrm>
            <a:off x="3077840" y="6292334"/>
            <a:ext cx="4367200" cy="369332"/>
          </a:xfrm>
          <a:prstGeom prst="rect">
            <a:avLst/>
          </a:prstGeom>
          <a:noFill/>
        </p:spPr>
        <p:txBody>
          <a:bodyPr wrap="square" rtlCol="0">
            <a:spAutoFit/>
          </a:bodyPr>
          <a:lstStyle/>
          <a:p>
            <a:pPr algn="r"/>
            <a:r>
              <a:rPr lang="ja-JP" altLang="en-US" dirty="0" smtClean="0"/>
              <a:t>参照</a:t>
            </a:r>
            <a:r>
              <a:rPr lang="en-US" altLang="ja-JP" dirty="0" smtClean="0"/>
              <a:t>:</a:t>
            </a:r>
            <a:r>
              <a:rPr kumimoji="1" lang="ja-JP" altLang="en-US" dirty="0" smtClean="0"/>
              <a:t>「</a:t>
            </a:r>
            <a:r>
              <a:rPr lang="ja-JP" altLang="en-US" dirty="0"/>
              <a:t>業界</a:t>
            </a:r>
            <a:r>
              <a:rPr lang="ja-JP" altLang="en-US" dirty="0" smtClean="0"/>
              <a:t>動向</a:t>
            </a:r>
            <a:r>
              <a:rPr lang="en-US" altLang="ja-JP" dirty="0" smtClean="0"/>
              <a:t>SEARCH.COM</a:t>
            </a:r>
            <a:r>
              <a:rPr kumimoji="1" lang="ja-JP" altLang="en-US" dirty="0" smtClean="0"/>
              <a:t>」</a:t>
            </a:r>
            <a:endParaRPr kumimoji="1" lang="ja-JP" altLang="en-US" dirty="0"/>
          </a:p>
        </p:txBody>
      </p:sp>
    </p:spTree>
    <p:extLst>
      <p:ext uri="{BB962C8B-B14F-4D97-AF65-F5344CB8AC3E}">
        <p14:creationId xmlns:p14="http://schemas.microsoft.com/office/powerpoint/2010/main" val="4280040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348953"/>
            <a:ext cx="8820472" cy="646331"/>
          </a:xfrm>
          <a:prstGeom prst="rect">
            <a:avLst/>
          </a:prstGeom>
          <a:noFill/>
        </p:spPr>
        <p:txBody>
          <a:bodyPr wrap="square" rtlCol="0">
            <a:spAutoFit/>
          </a:bodyPr>
          <a:lstStyle/>
          <a:p>
            <a:pPr algn="ctr"/>
            <a:r>
              <a:rPr kumimoji="1" lang="ja-JP" altLang="en-US" sz="3600" b="1" u="sng" dirty="0" smtClean="0"/>
              <a:t>オンラインショッピングの規模</a:t>
            </a:r>
            <a:endParaRPr kumimoji="1" lang="ja-JP" altLang="en-US" sz="3600" b="1" u="sng" dirty="0"/>
          </a:p>
        </p:txBody>
      </p:sp>
      <p:sp>
        <p:nvSpPr>
          <p:cNvPr id="2" name="スライド番号プレースホルダー 1"/>
          <p:cNvSpPr>
            <a:spLocks noGrp="1"/>
          </p:cNvSpPr>
          <p:nvPr>
            <p:ph type="sldNum" sz="quarter" idx="11"/>
          </p:nvPr>
        </p:nvSpPr>
        <p:spPr/>
        <p:txBody>
          <a:bodyPr/>
          <a:lstStyle/>
          <a:p>
            <a:fld id="{E00335F1-3F40-4BF0-898D-F6D15F346D60}" type="slidenum">
              <a:rPr kumimoji="1" lang="ja-JP" altLang="en-US" smtClean="0">
                <a:solidFill>
                  <a:schemeClr val="tx1"/>
                </a:solidFill>
              </a:rPr>
              <a:t>6</a:t>
            </a:fld>
            <a:endParaRPr kumimoji="1" lang="ja-JP" altLang="en-US" dirty="0">
              <a:solidFill>
                <a:schemeClr val="tx1"/>
              </a:solidFill>
            </a:endParaRPr>
          </a:p>
        </p:txBody>
      </p:sp>
      <p:sp>
        <p:nvSpPr>
          <p:cNvPr id="7" name="正方形/長方形 6"/>
          <p:cNvSpPr/>
          <p:nvPr/>
        </p:nvSpPr>
        <p:spPr>
          <a:xfrm>
            <a:off x="1517440" y="5157192"/>
            <a:ext cx="4572000" cy="584775"/>
          </a:xfrm>
          <a:prstGeom prst="rect">
            <a:avLst/>
          </a:prstGeom>
        </p:spPr>
        <p:txBody>
          <a:bodyPr>
            <a:spAutoFit/>
          </a:bodyPr>
          <a:lstStyle/>
          <a:p>
            <a:r>
              <a:rPr lang="en-US" altLang="ja-JP" sz="3200" dirty="0" smtClean="0"/>
              <a:t>2014 </a:t>
            </a:r>
            <a:r>
              <a:rPr lang="ja-JP" altLang="en-US" sz="3200" dirty="0" smtClean="0"/>
              <a:t>年</a:t>
            </a:r>
            <a:r>
              <a:rPr lang="ja-JP" altLang="en-US" sz="3200" dirty="0"/>
              <a:t>：</a:t>
            </a:r>
            <a:r>
              <a:rPr lang="en-US" altLang="ja-JP" sz="3200" dirty="0" smtClean="0"/>
              <a:t>3.7 </a:t>
            </a:r>
            <a:r>
              <a:rPr lang="ja-JP" altLang="en-US" sz="3200" dirty="0" smtClean="0"/>
              <a:t>％</a:t>
            </a:r>
            <a:endParaRPr lang="ja-JP" altLang="en-US" sz="3200" dirty="0"/>
          </a:p>
        </p:txBody>
      </p:sp>
      <p:sp>
        <p:nvSpPr>
          <p:cNvPr id="8" name="正方形/長方形 7"/>
          <p:cNvSpPr/>
          <p:nvPr/>
        </p:nvSpPr>
        <p:spPr>
          <a:xfrm>
            <a:off x="1517440" y="1580087"/>
            <a:ext cx="5328592" cy="523220"/>
          </a:xfrm>
          <a:prstGeom prst="rect">
            <a:avLst/>
          </a:prstGeom>
        </p:spPr>
        <p:txBody>
          <a:bodyPr wrap="square">
            <a:spAutoFit/>
          </a:bodyPr>
          <a:lstStyle/>
          <a:p>
            <a:r>
              <a:rPr lang="ja-JP" altLang="en-US" sz="2800" dirty="0" smtClean="0"/>
              <a:t>商取引における電子取引の割合</a:t>
            </a:r>
            <a:endParaRPr lang="en-US" altLang="ja-JP" sz="2800" dirty="0" smtClean="0"/>
          </a:p>
        </p:txBody>
      </p:sp>
      <p:sp>
        <p:nvSpPr>
          <p:cNvPr id="10" name="下矢印 9"/>
          <p:cNvSpPr/>
          <p:nvPr/>
        </p:nvSpPr>
        <p:spPr>
          <a:xfrm>
            <a:off x="2699792" y="4351103"/>
            <a:ext cx="504056" cy="6425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3203848" y="5923691"/>
            <a:ext cx="4367200" cy="369332"/>
          </a:xfrm>
          <a:prstGeom prst="rect">
            <a:avLst/>
          </a:prstGeom>
          <a:noFill/>
        </p:spPr>
        <p:txBody>
          <a:bodyPr wrap="square" rtlCol="0">
            <a:spAutoFit/>
          </a:bodyPr>
          <a:lstStyle/>
          <a:p>
            <a:pPr algn="r"/>
            <a:r>
              <a:rPr kumimoji="1" lang="ja-JP" altLang="en-US" dirty="0" smtClean="0"/>
              <a:t>「</a:t>
            </a:r>
            <a:r>
              <a:rPr lang="ja-JP" altLang="en-US" dirty="0" smtClean="0"/>
              <a:t>経済</a:t>
            </a:r>
            <a:r>
              <a:rPr lang="ja-JP" altLang="en-US" dirty="0"/>
              <a:t>産業省</a:t>
            </a:r>
            <a:r>
              <a:rPr kumimoji="1" lang="ja-JP" altLang="en-US" dirty="0" smtClean="0"/>
              <a:t>」参照</a:t>
            </a:r>
            <a:endParaRPr kumimoji="1" lang="ja-JP" altLang="en-US" dirty="0"/>
          </a:p>
        </p:txBody>
      </p:sp>
      <p:sp>
        <p:nvSpPr>
          <p:cNvPr id="13" name="正方形/長方形 12"/>
          <p:cNvSpPr/>
          <p:nvPr/>
        </p:nvSpPr>
        <p:spPr>
          <a:xfrm>
            <a:off x="1547664" y="3602773"/>
            <a:ext cx="4572000" cy="584775"/>
          </a:xfrm>
          <a:prstGeom prst="rect">
            <a:avLst/>
          </a:prstGeom>
        </p:spPr>
        <p:txBody>
          <a:bodyPr>
            <a:spAutoFit/>
          </a:bodyPr>
          <a:lstStyle/>
          <a:p>
            <a:r>
              <a:rPr lang="en-US" altLang="ja-JP" sz="3200" dirty="0"/>
              <a:t>2008 </a:t>
            </a:r>
            <a:r>
              <a:rPr lang="ja-JP" altLang="en-US" sz="3200" dirty="0"/>
              <a:t>年：</a:t>
            </a:r>
            <a:r>
              <a:rPr lang="en-US" altLang="ja-JP" sz="3200" dirty="0"/>
              <a:t>1.8</a:t>
            </a:r>
            <a:r>
              <a:rPr lang="ja-JP" altLang="en-US" sz="3200" dirty="0"/>
              <a:t>％</a:t>
            </a:r>
          </a:p>
        </p:txBody>
      </p:sp>
      <p:sp>
        <p:nvSpPr>
          <p:cNvPr id="14" name="正方形/長方形 13"/>
          <p:cNvSpPr/>
          <p:nvPr/>
        </p:nvSpPr>
        <p:spPr>
          <a:xfrm>
            <a:off x="1547664" y="2633129"/>
            <a:ext cx="4572000" cy="584775"/>
          </a:xfrm>
          <a:prstGeom prst="rect">
            <a:avLst/>
          </a:prstGeom>
        </p:spPr>
        <p:txBody>
          <a:bodyPr>
            <a:spAutoFit/>
          </a:bodyPr>
          <a:lstStyle/>
          <a:p>
            <a:r>
              <a:rPr lang="en-US" altLang="ja-JP" sz="3200" dirty="0" smtClean="0"/>
              <a:t>1994 </a:t>
            </a:r>
            <a:r>
              <a:rPr lang="ja-JP" altLang="en-US" sz="3200" dirty="0"/>
              <a:t>年</a:t>
            </a:r>
            <a:r>
              <a:rPr lang="ja-JP" altLang="en-US" sz="3200" dirty="0" smtClean="0"/>
              <a:t>：</a:t>
            </a:r>
            <a:r>
              <a:rPr lang="ja-JP" altLang="en-US" sz="3200" dirty="0"/>
              <a:t>開始</a:t>
            </a:r>
          </a:p>
        </p:txBody>
      </p:sp>
    </p:spTree>
    <p:extLst>
      <p:ext uri="{BB962C8B-B14F-4D97-AF65-F5344CB8AC3E}">
        <p14:creationId xmlns:p14="http://schemas.microsoft.com/office/powerpoint/2010/main" val="2484459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7</a:t>
            </a:fld>
            <a:endParaRPr kumimoji="1" lang="ja-JP" altLang="en-US" dirty="0"/>
          </a:p>
        </p:txBody>
      </p:sp>
      <p:sp>
        <p:nvSpPr>
          <p:cNvPr id="8" name="テキスト ボックス 7"/>
          <p:cNvSpPr txBox="1"/>
          <p:nvPr/>
        </p:nvSpPr>
        <p:spPr>
          <a:xfrm>
            <a:off x="3671900" y="6292334"/>
            <a:ext cx="4367200" cy="369332"/>
          </a:xfrm>
          <a:prstGeom prst="rect">
            <a:avLst/>
          </a:prstGeom>
          <a:noFill/>
        </p:spPr>
        <p:txBody>
          <a:bodyPr wrap="square" rtlCol="0">
            <a:spAutoFit/>
          </a:bodyPr>
          <a:lstStyle/>
          <a:p>
            <a:r>
              <a:rPr kumimoji="1" lang="ja-JP" altLang="en-US" dirty="0" smtClean="0"/>
              <a:t>「総務省統計局」，「ガベージニュース」参照</a:t>
            </a:r>
            <a:endParaRPr kumimoji="1" lang="ja-JP" altLang="en-US" dirty="0"/>
          </a:p>
        </p:txBody>
      </p:sp>
      <p:sp>
        <p:nvSpPr>
          <p:cNvPr id="9" name="テキスト ボックス 8"/>
          <p:cNvSpPr txBox="1"/>
          <p:nvPr/>
        </p:nvSpPr>
        <p:spPr>
          <a:xfrm>
            <a:off x="683568" y="5414251"/>
            <a:ext cx="2808312" cy="523220"/>
          </a:xfrm>
          <a:prstGeom prst="rect">
            <a:avLst/>
          </a:prstGeom>
          <a:noFill/>
        </p:spPr>
        <p:txBody>
          <a:bodyPr wrap="square" rtlCol="0">
            <a:spAutoFit/>
          </a:bodyPr>
          <a:lstStyle/>
          <a:p>
            <a:r>
              <a:rPr kumimoji="1" lang="en-US" altLang="ja-JP" sz="2800" dirty="0" smtClean="0"/>
              <a:t>2002</a:t>
            </a:r>
            <a:r>
              <a:rPr kumimoji="1" lang="ja-JP" altLang="en-US" sz="2800" dirty="0" smtClean="0"/>
              <a:t>年</a:t>
            </a:r>
            <a:endParaRPr kumimoji="1" lang="ja-JP" altLang="en-US" sz="2800" dirty="0"/>
          </a:p>
        </p:txBody>
      </p:sp>
      <p:sp>
        <p:nvSpPr>
          <p:cNvPr id="10" name="テキスト ボックス 9"/>
          <p:cNvSpPr txBox="1"/>
          <p:nvPr/>
        </p:nvSpPr>
        <p:spPr>
          <a:xfrm>
            <a:off x="6156176" y="5414251"/>
            <a:ext cx="2808312" cy="523220"/>
          </a:xfrm>
          <a:prstGeom prst="rect">
            <a:avLst/>
          </a:prstGeom>
          <a:noFill/>
        </p:spPr>
        <p:txBody>
          <a:bodyPr wrap="square" rtlCol="0">
            <a:spAutoFit/>
          </a:bodyPr>
          <a:lstStyle/>
          <a:p>
            <a:r>
              <a:rPr lang="en-US" altLang="ja-JP" sz="2800" dirty="0" smtClean="0"/>
              <a:t>2015</a:t>
            </a:r>
            <a:r>
              <a:rPr lang="ja-JP" altLang="en-US" sz="2800" dirty="0" smtClean="0"/>
              <a:t>年</a:t>
            </a:r>
            <a:endParaRPr kumimoji="1" lang="ja-JP" altLang="en-US" sz="2800" dirty="0"/>
          </a:p>
        </p:txBody>
      </p:sp>
      <p:sp>
        <p:nvSpPr>
          <p:cNvPr id="11" name="テキスト ボックス 10"/>
          <p:cNvSpPr txBox="1"/>
          <p:nvPr/>
        </p:nvSpPr>
        <p:spPr>
          <a:xfrm>
            <a:off x="3671900" y="5414251"/>
            <a:ext cx="2808312" cy="523220"/>
          </a:xfrm>
          <a:prstGeom prst="rect">
            <a:avLst/>
          </a:prstGeom>
          <a:noFill/>
        </p:spPr>
        <p:txBody>
          <a:bodyPr wrap="square" rtlCol="0">
            <a:spAutoFit/>
          </a:bodyPr>
          <a:lstStyle/>
          <a:p>
            <a:r>
              <a:rPr lang="ja-JP" altLang="en-US" sz="2800" dirty="0"/>
              <a:t>～</a:t>
            </a:r>
            <a:endParaRPr kumimoji="1" lang="ja-JP" altLang="en-US" sz="28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7" y="260648"/>
            <a:ext cx="6738063" cy="5147891"/>
          </a:xfrm>
          <a:prstGeom prst="rect">
            <a:avLst/>
          </a:prstGeom>
        </p:spPr>
      </p:pic>
    </p:spTree>
    <p:extLst>
      <p:ext uri="{BB962C8B-B14F-4D97-AF65-F5344CB8AC3E}">
        <p14:creationId xmlns:p14="http://schemas.microsoft.com/office/powerpoint/2010/main" val="1875143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8</a:t>
            </a:fld>
            <a:endParaRPr kumimoji="1" lang="ja-JP" altLang="en-US" dirty="0"/>
          </a:p>
        </p:txBody>
      </p:sp>
      <p:sp>
        <p:nvSpPr>
          <p:cNvPr id="8" name="テキスト ボックス 7"/>
          <p:cNvSpPr txBox="1"/>
          <p:nvPr/>
        </p:nvSpPr>
        <p:spPr>
          <a:xfrm>
            <a:off x="3671900" y="6292334"/>
            <a:ext cx="4367200" cy="369332"/>
          </a:xfrm>
          <a:prstGeom prst="rect">
            <a:avLst/>
          </a:prstGeom>
          <a:noFill/>
        </p:spPr>
        <p:txBody>
          <a:bodyPr wrap="square" rtlCol="0">
            <a:spAutoFit/>
          </a:bodyPr>
          <a:lstStyle/>
          <a:p>
            <a:r>
              <a:rPr kumimoji="1" lang="ja-JP" altLang="en-US" dirty="0" smtClean="0"/>
              <a:t>「総務省統計局」，「ガベージニュース」参照</a:t>
            </a:r>
            <a:endParaRPr kumimoji="1" lang="ja-JP" altLang="en-US" dirty="0"/>
          </a:p>
        </p:txBody>
      </p:sp>
      <p:sp>
        <p:nvSpPr>
          <p:cNvPr id="9" name="テキスト ボックス 8"/>
          <p:cNvSpPr txBox="1"/>
          <p:nvPr/>
        </p:nvSpPr>
        <p:spPr>
          <a:xfrm>
            <a:off x="683568" y="5414251"/>
            <a:ext cx="2808312" cy="523220"/>
          </a:xfrm>
          <a:prstGeom prst="rect">
            <a:avLst/>
          </a:prstGeom>
          <a:noFill/>
        </p:spPr>
        <p:txBody>
          <a:bodyPr wrap="square" rtlCol="0">
            <a:spAutoFit/>
          </a:bodyPr>
          <a:lstStyle/>
          <a:p>
            <a:r>
              <a:rPr kumimoji="1" lang="en-US" altLang="ja-JP" sz="2800" dirty="0" smtClean="0"/>
              <a:t>2002</a:t>
            </a:r>
            <a:r>
              <a:rPr kumimoji="1" lang="ja-JP" altLang="en-US" sz="2800" dirty="0" smtClean="0"/>
              <a:t>年</a:t>
            </a:r>
            <a:endParaRPr kumimoji="1" lang="ja-JP" altLang="en-US" sz="2800" dirty="0"/>
          </a:p>
        </p:txBody>
      </p:sp>
      <p:sp>
        <p:nvSpPr>
          <p:cNvPr id="10" name="テキスト ボックス 9"/>
          <p:cNvSpPr txBox="1"/>
          <p:nvPr/>
        </p:nvSpPr>
        <p:spPr>
          <a:xfrm>
            <a:off x="6156176" y="5414251"/>
            <a:ext cx="2808312" cy="523220"/>
          </a:xfrm>
          <a:prstGeom prst="rect">
            <a:avLst/>
          </a:prstGeom>
          <a:noFill/>
        </p:spPr>
        <p:txBody>
          <a:bodyPr wrap="square" rtlCol="0">
            <a:spAutoFit/>
          </a:bodyPr>
          <a:lstStyle/>
          <a:p>
            <a:r>
              <a:rPr lang="en-US" altLang="ja-JP" sz="2800" dirty="0" smtClean="0"/>
              <a:t>2015</a:t>
            </a:r>
            <a:r>
              <a:rPr lang="ja-JP" altLang="en-US" sz="2800" dirty="0" smtClean="0"/>
              <a:t>年</a:t>
            </a:r>
            <a:endParaRPr kumimoji="1" lang="ja-JP" altLang="en-US" sz="2800" dirty="0"/>
          </a:p>
        </p:txBody>
      </p:sp>
      <p:sp>
        <p:nvSpPr>
          <p:cNvPr id="11" name="テキスト ボックス 10"/>
          <p:cNvSpPr txBox="1"/>
          <p:nvPr/>
        </p:nvSpPr>
        <p:spPr>
          <a:xfrm>
            <a:off x="3671900" y="5414251"/>
            <a:ext cx="2808312" cy="523220"/>
          </a:xfrm>
          <a:prstGeom prst="rect">
            <a:avLst/>
          </a:prstGeom>
          <a:noFill/>
        </p:spPr>
        <p:txBody>
          <a:bodyPr wrap="square" rtlCol="0">
            <a:spAutoFit/>
          </a:bodyPr>
          <a:lstStyle/>
          <a:p>
            <a:r>
              <a:rPr lang="ja-JP" altLang="en-US" sz="2800" dirty="0"/>
              <a:t>～</a:t>
            </a:r>
            <a:endParaRPr kumimoji="1" lang="ja-JP" altLang="en-US" sz="2800"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404664"/>
            <a:ext cx="6768752" cy="5009587"/>
          </a:xfrm>
          <a:prstGeom prst="rect">
            <a:avLst/>
          </a:prstGeom>
        </p:spPr>
      </p:pic>
    </p:spTree>
    <p:extLst>
      <p:ext uri="{BB962C8B-B14F-4D97-AF65-F5344CB8AC3E}">
        <p14:creationId xmlns:p14="http://schemas.microsoft.com/office/powerpoint/2010/main" val="1834732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9</a:t>
            </a:fld>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7655" y="1782134"/>
            <a:ext cx="4966295" cy="2294938"/>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8798" y="5234950"/>
            <a:ext cx="3458058" cy="1543265"/>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009" y="5017740"/>
            <a:ext cx="3643019" cy="1214340"/>
          </a:xfrm>
          <a:prstGeom prst="rect">
            <a:avLst/>
          </a:prstGeom>
        </p:spPr>
      </p:pic>
      <p:pic>
        <p:nvPicPr>
          <p:cNvPr id="10" name="図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5765" y="1770387"/>
            <a:ext cx="2695073" cy="987474"/>
          </a:xfrm>
          <a:prstGeom prst="rect">
            <a:avLst/>
          </a:prstGeom>
        </p:spPr>
      </p:pic>
      <p:pic>
        <p:nvPicPr>
          <p:cNvPr id="11" name="図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9552" y="3990603"/>
            <a:ext cx="1517338" cy="765810"/>
          </a:xfrm>
          <a:prstGeom prst="rect">
            <a:avLst/>
          </a:prstGeom>
        </p:spPr>
      </p:pic>
      <p:pic>
        <p:nvPicPr>
          <p:cNvPr id="12" name="図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29028" y="4242637"/>
            <a:ext cx="1598727" cy="992313"/>
          </a:xfrm>
          <a:prstGeom prst="rect">
            <a:avLst/>
          </a:prstGeom>
        </p:spPr>
      </p:pic>
      <p:sp>
        <p:nvSpPr>
          <p:cNvPr id="13" name="テキスト ボックス 12"/>
          <p:cNvSpPr txBox="1"/>
          <p:nvPr/>
        </p:nvSpPr>
        <p:spPr>
          <a:xfrm>
            <a:off x="0" y="348953"/>
            <a:ext cx="8820472" cy="646331"/>
          </a:xfrm>
          <a:prstGeom prst="rect">
            <a:avLst/>
          </a:prstGeom>
          <a:noFill/>
        </p:spPr>
        <p:txBody>
          <a:bodyPr wrap="square" rtlCol="0">
            <a:spAutoFit/>
          </a:bodyPr>
          <a:lstStyle/>
          <a:p>
            <a:pPr algn="ctr"/>
            <a:r>
              <a:rPr kumimoji="1" lang="ja-JP" altLang="en-US" sz="3600" b="1" u="sng" dirty="0" smtClean="0"/>
              <a:t>オンラインショッピングサイトのレビューとは</a:t>
            </a:r>
            <a:endParaRPr kumimoji="1" lang="ja-JP" altLang="en-US" sz="3600" b="1" u="sng" dirty="0"/>
          </a:p>
        </p:txBody>
      </p:sp>
    </p:spTree>
    <p:extLst>
      <p:ext uri="{BB962C8B-B14F-4D97-AF65-F5344CB8AC3E}">
        <p14:creationId xmlns:p14="http://schemas.microsoft.com/office/powerpoint/2010/main" val="3166460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コンポジット">
  <a:themeElements>
    <a:clrScheme name="コンポジット">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コンポジット">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コンポジット">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16715</TotalTime>
  <Words>1990</Words>
  <Application>Microsoft Office PowerPoint</Application>
  <PresentationFormat>画面に合わせる (4:3)</PresentationFormat>
  <Paragraphs>328</Paragraphs>
  <Slides>28</Slides>
  <Notes>23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28</vt:i4>
      </vt:variant>
    </vt:vector>
  </HeadingPairs>
  <TitlesOfParts>
    <vt:vector size="35" baseType="lpstr">
      <vt:lpstr>ＭＳ Ｐゴシック</vt:lpstr>
      <vt:lpstr>ＭＳ ゴシック</vt:lpstr>
      <vt:lpstr>Arial</vt:lpstr>
      <vt:lpstr>Calibri</vt:lpstr>
      <vt:lpstr>Cambria Math</vt:lpstr>
      <vt:lpstr>Wingdings</vt:lpstr>
      <vt:lpstr>コンポジット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目次</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ワイドチョイスプロジェクト</dc:title>
  <dc:creator>member1</dc:creator>
  <cp:lastModifiedBy>saito</cp:lastModifiedBy>
  <cp:revision>231</cp:revision>
  <dcterms:created xsi:type="dcterms:W3CDTF">2013-10-25T04:28:52Z</dcterms:created>
  <dcterms:modified xsi:type="dcterms:W3CDTF">2016-02-05T12:32:10Z</dcterms:modified>
</cp:coreProperties>
</file>