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6800" cy="30279975"/>
  <p:notesSz cx="6858000" cy="91440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B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428" y="160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2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8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00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31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93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0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05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11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16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22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27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33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239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84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62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09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55" indent="0">
              <a:buNone/>
              <a:defRPr sz="6500" b="1"/>
            </a:lvl2pPr>
            <a:lvl3pPr marL="2952110" indent="0">
              <a:buNone/>
              <a:defRPr sz="5800" b="1"/>
            </a:lvl3pPr>
            <a:lvl4pPr marL="4428169" indent="0">
              <a:buNone/>
              <a:defRPr sz="5200" b="1"/>
            </a:lvl4pPr>
            <a:lvl5pPr marL="5904224" indent="0">
              <a:buNone/>
              <a:defRPr sz="5200" b="1"/>
            </a:lvl5pPr>
            <a:lvl6pPr marL="7380279" indent="0">
              <a:buNone/>
              <a:defRPr sz="5200" b="1"/>
            </a:lvl6pPr>
            <a:lvl7pPr marL="8856337" indent="0">
              <a:buNone/>
              <a:defRPr sz="5200" b="1"/>
            </a:lvl7pPr>
            <a:lvl8pPr marL="10332392" indent="0">
              <a:buNone/>
              <a:defRPr sz="5200" b="1"/>
            </a:lvl8pPr>
            <a:lvl9pPr marL="11808447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1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55" indent="0">
              <a:buNone/>
              <a:defRPr sz="6500" b="1"/>
            </a:lvl2pPr>
            <a:lvl3pPr marL="2952110" indent="0">
              <a:buNone/>
              <a:defRPr sz="5800" b="1"/>
            </a:lvl3pPr>
            <a:lvl4pPr marL="4428169" indent="0">
              <a:buNone/>
              <a:defRPr sz="5200" b="1"/>
            </a:lvl4pPr>
            <a:lvl5pPr marL="5904224" indent="0">
              <a:buNone/>
              <a:defRPr sz="5200" b="1"/>
            </a:lvl5pPr>
            <a:lvl6pPr marL="7380279" indent="0">
              <a:buNone/>
              <a:defRPr sz="5200" b="1"/>
            </a:lvl6pPr>
            <a:lvl7pPr marL="8856337" indent="0">
              <a:buNone/>
              <a:defRPr sz="5200" b="1"/>
            </a:lvl7pPr>
            <a:lvl8pPr marL="10332392" indent="0">
              <a:buNone/>
              <a:defRPr sz="5200" b="1"/>
            </a:lvl8pPr>
            <a:lvl9pPr marL="11808447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1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0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86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90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055" indent="0">
              <a:buNone/>
              <a:defRPr sz="3900"/>
            </a:lvl2pPr>
            <a:lvl3pPr marL="2952110" indent="0">
              <a:buNone/>
              <a:defRPr sz="3200"/>
            </a:lvl3pPr>
            <a:lvl4pPr marL="4428169" indent="0">
              <a:buNone/>
              <a:defRPr sz="2900"/>
            </a:lvl4pPr>
            <a:lvl5pPr marL="5904224" indent="0">
              <a:buNone/>
              <a:defRPr sz="2900"/>
            </a:lvl5pPr>
            <a:lvl6pPr marL="7380279" indent="0">
              <a:buNone/>
              <a:defRPr sz="2900"/>
            </a:lvl6pPr>
            <a:lvl7pPr marL="8856337" indent="0">
              <a:buNone/>
              <a:defRPr sz="2900"/>
            </a:lvl7pPr>
            <a:lvl8pPr marL="10332392" indent="0">
              <a:buNone/>
              <a:defRPr sz="2900"/>
            </a:lvl8pPr>
            <a:lvl9pPr marL="11808447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78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055" indent="0">
              <a:buNone/>
              <a:defRPr sz="9000"/>
            </a:lvl2pPr>
            <a:lvl3pPr marL="2952110" indent="0">
              <a:buNone/>
              <a:defRPr sz="7700"/>
            </a:lvl3pPr>
            <a:lvl4pPr marL="4428169" indent="0">
              <a:buNone/>
              <a:defRPr sz="6500"/>
            </a:lvl4pPr>
            <a:lvl5pPr marL="5904224" indent="0">
              <a:buNone/>
              <a:defRPr sz="6500"/>
            </a:lvl5pPr>
            <a:lvl6pPr marL="7380279" indent="0">
              <a:buNone/>
              <a:defRPr sz="6500"/>
            </a:lvl6pPr>
            <a:lvl7pPr marL="8856337" indent="0">
              <a:buNone/>
              <a:defRPr sz="6500"/>
            </a:lvl7pPr>
            <a:lvl8pPr marL="10332392" indent="0">
              <a:buNone/>
              <a:defRPr sz="6500"/>
            </a:lvl8pPr>
            <a:lvl9pPr marL="11808447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055" indent="0">
              <a:buNone/>
              <a:defRPr sz="3900"/>
            </a:lvl2pPr>
            <a:lvl3pPr marL="2952110" indent="0">
              <a:buNone/>
              <a:defRPr sz="3200"/>
            </a:lvl3pPr>
            <a:lvl4pPr marL="4428169" indent="0">
              <a:buNone/>
              <a:defRPr sz="2900"/>
            </a:lvl4pPr>
            <a:lvl5pPr marL="5904224" indent="0">
              <a:buNone/>
              <a:defRPr sz="2900"/>
            </a:lvl5pPr>
            <a:lvl6pPr marL="7380279" indent="0">
              <a:buNone/>
              <a:defRPr sz="2900"/>
            </a:lvl6pPr>
            <a:lvl7pPr marL="8856337" indent="0">
              <a:buNone/>
              <a:defRPr sz="2900"/>
            </a:lvl7pPr>
            <a:lvl8pPr marL="10332392" indent="0">
              <a:buNone/>
              <a:defRPr sz="2900"/>
            </a:lvl8pPr>
            <a:lvl9pPr marL="11808447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41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10" tIns="147606" rIns="295210" bIns="147606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210" tIns="147606" rIns="295210" bIns="147606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10" tIns="147606" rIns="295210" bIns="14760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1B52E-ED88-4851-86E1-3802D3A34B37}" type="datetimeFigureOut">
              <a:rPr kumimoji="1" lang="ja-JP" altLang="en-US" smtClean="0"/>
              <a:t>2014/10/10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10" tIns="147606" rIns="295210" bIns="14760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10" tIns="147606" rIns="295210" bIns="14760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21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2952110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041" indent="-1107041" algn="l" defTabSz="2952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592" indent="-922536" algn="l" defTabSz="295211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139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194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253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308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363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418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476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55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10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169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24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279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337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392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447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04368" y="4842843"/>
            <a:ext cx="18794088" cy="10081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上カーブ リボン 4"/>
          <p:cNvSpPr/>
          <p:nvPr/>
        </p:nvSpPr>
        <p:spPr>
          <a:xfrm>
            <a:off x="972320" y="234331"/>
            <a:ext cx="19946216" cy="2592288"/>
          </a:xfrm>
          <a:prstGeom prst="ellipseRibbon2">
            <a:avLst>
              <a:gd name="adj1" fmla="val 17651"/>
              <a:gd name="adj2" fmla="val 100000"/>
              <a:gd name="adj3" fmla="val 12500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ビッグデータ解析ソフトウェアを用いた</a:t>
            </a:r>
            <a:r>
              <a:rPr lang="en-US" altLang="ja-JP" dirty="0">
                <a:solidFill>
                  <a:schemeClr val="tx1"/>
                </a:solidFill>
              </a:rPr>
              <a:t>GitHub</a:t>
            </a:r>
            <a:r>
              <a:rPr lang="ja-JP" altLang="en-US" dirty="0">
                <a:solidFill>
                  <a:schemeClr val="tx1"/>
                </a:solidFill>
              </a:rPr>
              <a:t>データマイニング</a:t>
            </a:r>
          </a:p>
        </p:txBody>
      </p:sp>
      <p:sp>
        <p:nvSpPr>
          <p:cNvPr id="7" name="対角する 2 つの角を切り取った四角形 6"/>
          <p:cNvSpPr/>
          <p:nvPr/>
        </p:nvSpPr>
        <p:spPr>
          <a:xfrm>
            <a:off x="972320" y="3834731"/>
            <a:ext cx="2880320" cy="1080120"/>
          </a:xfrm>
          <a:prstGeom prst="snip2Diag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背景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3402590" y="7835154"/>
            <a:ext cx="6156684" cy="2088232"/>
            <a:chOff x="4428704" y="3462787"/>
            <a:chExt cx="6156684" cy="2088232"/>
          </a:xfrm>
        </p:grpSpPr>
        <p:sp>
          <p:nvSpPr>
            <p:cNvPr id="3" name="テキスト ボックス 2"/>
            <p:cNvSpPr txBox="1"/>
            <p:nvPr/>
          </p:nvSpPr>
          <p:spPr>
            <a:xfrm>
              <a:off x="4428704" y="3906739"/>
              <a:ext cx="61566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200" b="1" dirty="0" smtClean="0"/>
                <a:t>GitHub</a:t>
              </a:r>
              <a:endParaRPr kumimoji="1" lang="ja-JP" altLang="en-US" sz="7200" b="1" dirty="0"/>
            </a:p>
          </p:txBody>
        </p:sp>
        <p:pic>
          <p:nvPicPr>
            <p:cNvPr id="1026" name="Picture 2" descr="C:\Users\koike\Pictures\48\GitHub-M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4478" y="3462787"/>
              <a:ext cx="2088232" cy="2088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正方形/長方形 1"/>
          <p:cNvSpPr/>
          <p:nvPr/>
        </p:nvSpPr>
        <p:spPr>
          <a:xfrm>
            <a:off x="2916536" y="5479333"/>
            <a:ext cx="7128792" cy="172819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 smtClean="0">
                <a:solidFill>
                  <a:schemeClr val="tx1"/>
                </a:solidFill>
              </a:rPr>
              <a:t>ソフトウェア開発プロジェクトでよく使われるバージョン管理システム</a:t>
            </a:r>
            <a:endParaRPr kumimoji="1" lang="en-US" altLang="ja-JP" sz="3600" dirty="0" smtClean="0">
              <a:solidFill>
                <a:schemeClr val="tx1"/>
              </a:solidFill>
            </a:endParaRPr>
          </a:p>
        </p:txBody>
      </p:sp>
      <p:sp>
        <p:nvSpPr>
          <p:cNvPr id="6" name="フローチャート : 代替処理 5"/>
          <p:cNvSpPr/>
          <p:nvPr/>
        </p:nvSpPr>
        <p:spPr>
          <a:xfrm>
            <a:off x="5508824" y="2682603"/>
            <a:ext cx="10153128" cy="864096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tx1"/>
                </a:solidFill>
              </a:rPr>
              <a:t>PM</a:t>
            </a:r>
            <a:r>
              <a:rPr kumimoji="1" lang="ja-JP" altLang="en-US" sz="4000" dirty="0" smtClean="0">
                <a:solidFill>
                  <a:schemeClr val="tx1"/>
                </a:solidFill>
              </a:rPr>
              <a:t>コース　</a:t>
            </a:r>
            <a:r>
              <a:rPr kumimoji="1" lang="en-US" altLang="ja-JP" sz="4000" dirty="0" smtClean="0">
                <a:solidFill>
                  <a:schemeClr val="tx1"/>
                </a:solidFill>
              </a:rPr>
              <a:t>1142046</a:t>
            </a:r>
            <a:r>
              <a:rPr kumimoji="1" lang="ja-JP" altLang="en-US" sz="4000" dirty="0" smtClean="0">
                <a:solidFill>
                  <a:schemeClr val="tx1"/>
                </a:solidFill>
              </a:rPr>
              <a:t>　小池 由也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フローチャート : 代替処理 3"/>
          <p:cNvSpPr/>
          <p:nvPr/>
        </p:nvSpPr>
        <p:spPr>
          <a:xfrm>
            <a:off x="12133560" y="5107067"/>
            <a:ext cx="7632848" cy="3048143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solidFill>
                  <a:schemeClr val="tx1"/>
                </a:solidFill>
              </a:rPr>
              <a:t>プロジェクト</a:t>
            </a:r>
            <a:r>
              <a:rPr lang="ja-JP" altLang="en-US" sz="4000" dirty="0">
                <a:solidFill>
                  <a:schemeClr val="tx1"/>
                </a:solidFill>
              </a:rPr>
              <a:t>で使われて</a:t>
            </a:r>
            <a:r>
              <a:rPr lang="ja-JP" altLang="en-US" sz="4000" dirty="0" smtClean="0">
                <a:solidFill>
                  <a:schemeClr val="tx1"/>
                </a:solidFill>
              </a:rPr>
              <a:t>いる</a:t>
            </a:r>
            <a:endParaRPr lang="en-US" altLang="ja-JP" sz="4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4000" dirty="0" smtClean="0">
                <a:solidFill>
                  <a:schemeClr val="tx1"/>
                </a:solidFill>
              </a:rPr>
              <a:t>プログラミング</a:t>
            </a:r>
            <a:r>
              <a:rPr lang="ja-JP" altLang="en-US" sz="4000" dirty="0">
                <a:solidFill>
                  <a:schemeClr val="tx1"/>
                </a:solidFill>
              </a:rPr>
              <a:t>言語による</a:t>
            </a:r>
            <a:r>
              <a:rPr lang="ja-JP" altLang="en-US" sz="4000" dirty="0" smtClean="0">
                <a:solidFill>
                  <a:schemeClr val="tx1"/>
                </a:solidFill>
              </a:rPr>
              <a:t>協力者の数の違いを調べれば</a:t>
            </a:r>
            <a:endParaRPr lang="en-US" altLang="ja-JP" sz="4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4000" dirty="0" smtClean="0">
                <a:solidFill>
                  <a:schemeClr val="tx1"/>
                </a:solidFill>
              </a:rPr>
              <a:t>理解</a:t>
            </a:r>
            <a:r>
              <a:rPr lang="ja-JP" altLang="en-US" sz="4000" dirty="0">
                <a:solidFill>
                  <a:schemeClr val="tx1"/>
                </a:solidFill>
              </a:rPr>
              <a:t>が深まる</a:t>
            </a:r>
          </a:p>
        </p:txBody>
      </p:sp>
      <p:sp>
        <p:nvSpPr>
          <p:cNvPr id="9" name="円/楕円 8"/>
          <p:cNvSpPr/>
          <p:nvPr/>
        </p:nvSpPr>
        <p:spPr>
          <a:xfrm>
            <a:off x="1548384" y="10819507"/>
            <a:ext cx="7490240" cy="25202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>
                <a:solidFill>
                  <a:schemeClr val="tx1"/>
                </a:solidFill>
              </a:rPr>
              <a:t>データの収集・処理</a:t>
            </a:r>
            <a:endParaRPr kumimoji="1" lang="en-US" altLang="ja-JP" sz="4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4800" dirty="0">
                <a:solidFill>
                  <a:schemeClr val="tx1"/>
                </a:solidFill>
              </a:rPr>
              <a:t>難しい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9" idx="6"/>
            <a:endCxn id="14" idx="1"/>
          </p:cNvCxnSpPr>
          <p:nvPr/>
        </p:nvCxnSpPr>
        <p:spPr>
          <a:xfrm>
            <a:off x="9038624" y="12079647"/>
            <a:ext cx="35269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 : 代替処理 13"/>
          <p:cNvSpPr/>
          <p:nvPr/>
        </p:nvSpPr>
        <p:spPr>
          <a:xfrm>
            <a:off x="12565608" y="10351455"/>
            <a:ext cx="6840760" cy="3456384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Google 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BigQueary</a:t>
            </a:r>
            <a:endParaRPr lang="en-US" altLang="ja-JP" dirty="0" err="1">
              <a:solidFill>
                <a:schemeClr val="tx1"/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GitHubArchive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これにより解決</a:t>
            </a:r>
          </a:p>
        </p:txBody>
      </p:sp>
      <p:grpSp>
        <p:nvGrpSpPr>
          <p:cNvPr id="20" name="グループ化 19"/>
          <p:cNvGrpSpPr/>
          <p:nvPr/>
        </p:nvGrpSpPr>
        <p:grpSpPr>
          <a:xfrm>
            <a:off x="1404368" y="15896071"/>
            <a:ext cx="18938104" cy="2692457"/>
            <a:chOff x="1404368" y="15896071"/>
            <a:chExt cx="18794088" cy="3636404"/>
          </a:xfrm>
        </p:grpSpPr>
        <p:sp>
          <p:nvSpPr>
            <p:cNvPr id="17" name="正方形/長方形 16"/>
            <p:cNvSpPr/>
            <p:nvPr/>
          </p:nvSpPr>
          <p:spPr>
            <a:xfrm>
              <a:off x="1404368" y="15896071"/>
              <a:ext cx="18794088" cy="36364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1908424" y="16580147"/>
              <a:ext cx="17857984" cy="25922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5400" dirty="0" smtClean="0">
                  <a:solidFill>
                    <a:schemeClr val="tx1"/>
                  </a:solidFill>
                </a:rPr>
                <a:t>プログラミング言語による協力者の発生数の違いを調べる</a:t>
              </a:r>
              <a:endParaRPr kumimoji="1" lang="ja-JP" altLang="en-US" sz="5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対角する 2 つの角を切り取った四角形 17"/>
          <p:cNvSpPr/>
          <p:nvPr/>
        </p:nvSpPr>
        <p:spPr>
          <a:xfrm>
            <a:off x="972320" y="15139987"/>
            <a:ext cx="2880320" cy="1080120"/>
          </a:xfrm>
          <a:prstGeom prst="snip2Diag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目的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対角する 2 つの角を切り取った四角形 21"/>
          <p:cNvSpPr/>
          <p:nvPr/>
        </p:nvSpPr>
        <p:spPr>
          <a:xfrm>
            <a:off x="972320" y="18884403"/>
            <a:ext cx="2880320" cy="1080120"/>
          </a:xfrm>
          <a:prstGeom prst="snip2Diag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solidFill>
                  <a:schemeClr val="tx1"/>
                </a:solidFill>
              </a:rPr>
              <a:t>研究方法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1404368" y="20468579"/>
            <a:ext cx="4536504" cy="15841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solidFill>
                  <a:schemeClr val="tx1"/>
                </a:solidFill>
              </a:rPr>
              <a:t>Google</a:t>
            </a:r>
            <a:r>
              <a:rPr kumimoji="1" lang="ja-JP" altLang="en-US" sz="4400" dirty="0" smtClean="0">
                <a:solidFill>
                  <a:schemeClr val="tx1"/>
                </a:solidFill>
              </a:rPr>
              <a:t>　</a:t>
            </a:r>
            <a:r>
              <a:rPr kumimoji="1" lang="en-US" altLang="ja-JP" sz="4400" dirty="0" err="1" smtClean="0">
                <a:solidFill>
                  <a:schemeClr val="tx1"/>
                </a:solidFill>
              </a:rPr>
              <a:t>BigQueary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 rot="5400000">
            <a:off x="2595587" y="21641797"/>
            <a:ext cx="2154065" cy="3276364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sz="4400" dirty="0" smtClean="0">
                <a:solidFill>
                  <a:schemeClr val="tx1"/>
                </a:solidFill>
              </a:rPr>
              <a:t>集計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24" name="フローチャート : 代替処理 23"/>
          <p:cNvSpPr/>
          <p:nvPr/>
        </p:nvSpPr>
        <p:spPr>
          <a:xfrm>
            <a:off x="1404367" y="24645043"/>
            <a:ext cx="4536504" cy="1584176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solidFill>
                  <a:schemeClr val="tx1"/>
                </a:solidFill>
              </a:rPr>
              <a:t>統計処理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6" name="対角する 2 つの角を切り取った四角形 25"/>
          <p:cNvSpPr/>
          <p:nvPr/>
        </p:nvSpPr>
        <p:spPr>
          <a:xfrm>
            <a:off x="12843322" y="18884403"/>
            <a:ext cx="2880320" cy="1080120"/>
          </a:xfrm>
          <a:prstGeom prst="snip2Diag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>
                <a:solidFill>
                  <a:schemeClr val="tx1"/>
                </a:solidFill>
              </a:rPr>
              <a:t>進捗状況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27" name="対角する 2 つの角を切り取った四角形 26"/>
          <p:cNvSpPr/>
          <p:nvPr/>
        </p:nvSpPr>
        <p:spPr>
          <a:xfrm>
            <a:off x="12349584" y="23517532"/>
            <a:ext cx="3898750" cy="1080120"/>
          </a:xfrm>
          <a:prstGeom prst="snip2Diag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>
                <a:solidFill>
                  <a:schemeClr val="tx1"/>
                </a:solidFill>
              </a:rPr>
              <a:t>今後の予定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6300912" y="19244443"/>
            <a:ext cx="6048672" cy="2520280"/>
          </a:xfrm>
          <a:prstGeom prst="wedgeEllipseCallout">
            <a:avLst>
              <a:gd name="adj1" fmla="val -56737"/>
              <a:gd name="adj2" fmla="val 3377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solidFill>
                  <a:schemeClr val="tx1"/>
                </a:solidFill>
              </a:rPr>
              <a:t>GitHub Archive</a:t>
            </a:r>
            <a:r>
              <a:rPr kumimoji="1" lang="ja-JP" altLang="en-US" sz="4400" dirty="0" smtClean="0">
                <a:solidFill>
                  <a:schemeClr val="tx1"/>
                </a:solidFill>
              </a:rPr>
              <a:t>を利用しデータを集める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804968" y="22829984"/>
            <a:ext cx="482453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GitHub</a:t>
            </a:r>
            <a:r>
              <a:rPr lang="ja-JP" altLang="en-US" b="1" dirty="0"/>
              <a:t> </a:t>
            </a:r>
            <a:r>
              <a:rPr lang="en-US" altLang="ja-JP" b="1" dirty="0" smtClean="0"/>
              <a:t>Archive</a:t>
            </a:r>
            <a:endParaRPr kumimoji="1" lang="ja-JP" altLang="en-US" b="1" dirty="0"/>
          </a:p>
        </p:txBody>
      </p:sp>
      <p:sp>
        <p:nvSpPr>
          <p:cNvPr id="28" name="角丸四角形 27"/>
          <p:cNvSpPr/>
          <p:nvPr/>
        </p:nvSpPr>
        <p:spPr>
          <a:xfrm>
            <a:off x="6843294" y="24107524"/>
            <a:ext cx="4747883" cy="417646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>
                <a:solidFill>
                  <a:schemeClr val="tx1"/>
                </a:solidFill>
              </a:rPr>
              <a:t>プロジェクトの</a:t>
            </a:r>
            <a:endParaRPr kumimoji="1" lang="en-US" altLang="ja-JP" sz="4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4800" dirty="0" smtClean="0">
                <a:solidFill>
                  <a:schemeClr val="tx1"/>
                </a:solidFill>
              </a:rPr>
              <a:t>タイムラインを</a:t>
            </a:r>
            <a:endParaRPr kumimoji="1" lang="en-US" altLang="ja-JP" sz="4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4800" dirty="0" smtClean="0">
                <a:solidFill>
                  <a:schemeClr val="tx1"/>
                </a:solidFill>
              </a:rPr>
              <a:t>記録し</a:t>
            </a:r>
            <a:endParaRPr kumimoji="1" lang="en-US" altLang="ja-JP" sz="4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4800" dirty="0" smtClean="0">
                <a:solidFill>
                  <a:schemeClr val="tx1"/>
                </a:solidFill>
              </a:rPr>
              <a:t>アーカイブ化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5162" y="18741355"/>
            <a:ext cx="4859814" cy="536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12565608" y="20504583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使用頻度の</a:t>
            </a:r>
            <a:r>
              <a:rPr lang="ja-JP" altLang="en-US" sz="2400" dirty="0" smtClean="0"/>
              <a:t>高い</a:t>
            </a:r>
            <a:endParaRPr lang="en-US" altLang="ja-JP" sz="2400" dirty="0" smtClean="0"/>
          </a:p>
          <a:p>
            <a:r>
              <a:rPr lang="ja-JP" altLang="en-US" sz="2400" dirty="0" smtClean="0"/>
              <a:t>プログラミング言語の調査完了</a:t>
            </a:r>
            <a:endParaRPr kumimoji="1" lang="ja-JP" altLang="en-US" sz="2400" dirty="0"/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481850"/>
              </p:ext>
            </p:extLst>
          </p:nvPr>
        </p:nvGraphicFramePr>
        <p:xfrm>
          <a:off x="12566500" y="25149099"/>
          <a:ext cx="8352036" cy="2655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3604"/>
                <a:gridCol w="3888432"/>
              </a:tblGrid>
              <a:tr h="651324">
                <a:tc>
                  <a:txBody>
                    <a:bodyPr/>
                    <a:lstStyle/>
                    <a:p>
                      <a:r>
                        <a:rPr kumimoji="1" lang="ja-JP" altLang="en-US" sz="4000" dirty="0" smtClean="0"/>
                        <a:t>内容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000" dirty="0" smtClean="0"/>
                        <a:t>日付</a:t>
                      </a:r>
                      <a:endParaRPr kumimoji="1" lang="ja-JP" altLang="en-US" sz="4000" dirty="0"/>
                    </a:p>
                  </a:txBody>
                  <a:tcPr/>
                </a:tc>
              </a:tr>
              <a:tr h="651324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/>
                        <a:t>調査結果の可視化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/>
                        <a:t>2014</a:t>
                      </a:r>
                      <a:r>
                        <a:rPr kumimoji="1" lang="ja-JP" altLang="en-US" sz="3200" dirty="0" smtClean="0"/>
                        <a:t>年</a:t>
                      </a:r>
                      <a:r>
                        <a:rPr kumimoji="1" lang="en-US" altLang="ja-JP" sz="3200" dirty="0" smtClean="0"/>
                        <a:t>10</a:t>
                      </a:r>
                      <a:r>
                        <a:rPr kumimoji="1" lang="ja-JP" altLang="en-US" sz="3200" dirty="0" smtClean="0"/>
                        <a:t>月～</a:t>
                      </a:r>
                      <a:endParaRPr kumimoji="1" lang="ja-JP" altLang="en-US" sz="3200" dirty="0"/>
                    </a:p>
                  </a:txBody>
                  <a:tcPr/>
                </a:tc>
              </a:tr>
              <a:tr h="651324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/>
                        <a:t>考察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/>
                        <a:t>2014</a:t>
                      </a:r>
                      <a:r>
                        <a:rPr kumimoji="1" lang="ja-JP" altLang="en-US" sz="3200" dirty="0" smtClean="0"/>
                        <a:t>年</a:t>
                      </a:r>
                      <a:r>
                        <a:rPr kumimoji="1" lang="en-US" altLang="ja-JP" sz="3200" dirty="0" smtClean="0"/>
                        <a:t>11</a:t>
                      </a:r>
                      <a:r>
                        <a:rPr kumimoji="1" lang="ja-JP" altLang="en-US" sz="3200" dirty="0" smtClean="0"/>
                        <a:t>月～</a:t>
                      </a:r>
                      <a:endParaRPr kumimoji="1" lang="ja-JP" altLang="en-US" sz="3200" dirty="0"/>
                    </a:p>
                  </a:txBody>
                  <a:tcPr/>
                </a:tc>
              </a:tr>
              <a:tr h="651324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/>
                        <a:t>執筆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/>
                        <a:t>2014</a:t>
                      </a:r>
                      <a:r>
                        <a:rPr kumimoji="1" lang="ja-JP" altLang="en-US" sz="3200" dirty="0" smtClean="0"/>
                        <a:t>年</a:t>
                      </a:r>
                      <a:r>
                        <a:rPr kumimoji="1" lang="en-US" altLang="ja-JP" sz="3200" dirty="0" smtClean="0"/>
                        <a:t>12</a:t>
                      </a:r>
                      <a:r>
                        <a:rPr kumimoji="1" lang="ja-JP" altLang="en-US" sz="3200" dirty="0" smtClean="0"/>
                        <a:t>月～</a:t>
                      </a:r>
                      <a:endParaRPr kumimoji="1" lang="ja-JP" alt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37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123</Words>
  <Application>Microsoft Office PowerPoint</Application>
  <PresentationFormat>ユーザー設定</PresentationFormat>
  <Paragraphs>37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koike</dc:creator>
  <cp:lastModifiedBy>koike</cp:lastModifiedBy>
  <cp:revision>13</cp:revision>
  <dcterms:created xsi:type="dcterms:W3CDTF">2014-10-08T02:10:16Z</dcterms:created>
  <dcterms:modified xsi:type="dcterms:W3CDTF">2014-10-10T14:47:44Z</dcterms:modified>
</cp:coreProperties>
</file>