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40" r:id="rId1"/>
  </p:sldMasterIdLst>
  <p:notesMasterIdLst>
    <p:notesMasterId r:id="rId3"/>
  </p:notesMasterIdLst>
  <p:sldIdLst>
    <p:sldId id="263" r:id="rId2"/>
  </p:sldIdLst>
  <p:sldSz cx="21386800" cy="30279975"/>
  <p:notesSz cx="6858000" cy="9144000"/>
  <p:defaultTextStyle>
    <a:defPPr>
      <a:defRPr lang="ja-JP"/>
    </a:defPPr>
    <a:lvl1pPr marL="0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5735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1474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7219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2955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78690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4435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0174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5909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137"/>
    <a:srgbClr val="FFA153"/>
    <a:srgbClr val="99FF99"/>
    <a:srgbClr val="B25444"/>
    <a:srgbClr val="FFD1AB"/>
    <a:srgbClr val="FFB679"/>
    <a:srgbClr val="00D05E"/>
    <a:srgbClr val="21FF85"/>
    <a:srgbClr val="005C2A"/>
    <a:srgbClr val="B3F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BE263C-DBD7-4A20-BB59-AAB30ACAA65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淡色スタイル 3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濃色スタイル 2 - アクセント 5/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5BE263C-DBD7-4A20-BB59-AAB30ACAA65A}" styleName="中間スタイル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>
      <p:cViewPr varScale="1">
        <p:scale>
          <a:sx n="26" d="100"/>
          <a:sy n="26" d="100"/>
        </p:scale>
        <p:origin x="552" y="204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ABDDA-217B-40F7-B562-7EFC1E18F5FB}" type="datetimeFigureOut">
              <a:rPr kumimoji="1" lang="ja-JP" altLang="en-US" smtClean="0"/>
              <a:t>2015/10/6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09B3F-F74C-4D1D-A2CC-01CA926D4C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374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1pPr>
    <a:lvl2pPr marL="457071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2pPr>
    <a:lvl3pPr marL="914142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3pPr>
    <a:lvl4pPr marL="1371206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4pPr>
    <a:lvl5pPr marL="1828274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5pPr>
    <a:lvl6pPr marL="2285342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6pPr>
    <a:lvl7pPr marL="2742413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7pPr>
    <a:lvl8pPr marL="3199483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8pPr>
    <a:lvl9pPr marL="3656554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mtClean="0"/>
              <a:t>一見した時点でカスタマーレビューに信頼性がないデータ</a:t>
            </a:r>
            <a:endParaRPr kumimoji="1" lang="en-US" altLang="ja-JP" dirty="0" smtClean="0"/>
          </a:p>
          <a:p>
            <a:r>
              <a:rPr kumimoji="1" lang="ja-JP" altLang="en-US" dirty="0" smtClean="0"/>
              <a:t>別途印刷する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09B3F-F74C-4D1D-A2CC-01CA926D4C3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5552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04010" y="9406429"/>
            <a:ext cx="18178780" cy="649056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5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1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7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3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79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57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16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7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2015/10/6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3042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2015/10/6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5965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505430" y="1212605"/>
            <a:ext cx="4812030" cy="2583610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069340" y="1212605"/>
            <a:ext cx="14079643" cy="2583610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2015/10/6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8712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2015/10/6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299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9410" y="19457699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689410" y="12833952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5949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1897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7852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380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79749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5704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165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760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2015/10/6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570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069340" y="7065334"/>
            <a:ext cx="9445837" cy="19983384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871623" y="7065334"/>
            <a:ext cx="9445837" cy="19983384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2015/10/6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397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0" y="6777950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5949" indent="0">
              <a:buNone/>
              <a:defRPr sz="6500" b="1"/>
            </a:lvl2pPr>
            <a:lvl3pPr marL="2951897" indent="0">
              <a:buNone/>
              <a:defRPr sz="5800" b="1"/>
            </a:lvl3pPr>
            <a:lvl4pPr marL="4427852" indent="0">
              <a:buNone/>
              <a:defRPr sz="5200" b="1"/>
            </a:lvl4pPr>
            <a:lvl5pPr marL="5903801" indent="0">
              <a:buNone/>
              <a:defRPr sz="5200" b="1"/>
            </a:lvl5pPr>
            <a:lvl6pPr marL="7379749" indent="0">
              <a:buNone/>
              <a:defRPr sz="5200" b="1"/>
            </a:lvl6pPr>
            <a:lvl7pPr marL="8855704" indent="0">
              <a:buNone/>
              <a:defRPr sz="5200" b="1"/>
            </a:lvl7pPr>
            <a:lvl8pPr marL="10331653" indent="0">
              <a:buNone/>
              <a:defRPr sz="5200" b="1"/>
            </a:lvl8pPr>
            <a:lvl9pPr marL="11807601" indent="0">
              <a:buNone/>
              <a:defRPr sz="5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69340" y="9602677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64203" y="6777950"/>
            <a:ext cx="9453263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5949" indent="0">
              <a:buNone/>
              <a:defRPr sz="6500" b="1"/>
            </a:lvl2pPr>
            <a:lvl3pPr marL="2951897" indent="0">
              <a:buNone/>
              <a:defRPr sz="5800" b="1"/>
            </a:lvl3pPr>
            <a:lvl4pPr marL="4427852" indent="0">
              <a:buNone/>
              <a:defRPr sz="5200" b="1"/>
            </a:lvl4pPr>
            <a:lvl5pPr marL="5903801" indent="0">
              <a:buNone/>
              <a:defRPr sz="5200" b="1"/>
            </a:lvl5pPr>
            <a:lvl6pPr marL="7379749" indent="0">
              <a:buNone/>
              <a:defRPr sz="5200" b="1"/>
            </a:lvl6pPr>
            <a:lvl7pPr marL="8855704" indent="0">
              <a:buNone/>
              <a:defRPr sz="5200" b="1"/>
            </a:lvl7pPr>
            <a:lvl8pPr marL="10331653" indent="0">
              <a:buNone/>
              <a:defRPr sz="5200" b="1"/>
            </a:lvl8pPr>
            <a:lvl9pPr marL="11807601" indent="0">
              <a:buNone/>
              <a:defRPr sz="5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64203" y="9602677"/>
            <a:ext cx="9453263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2015/10/6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9067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2015/10/6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4544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2015/10/6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236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0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61645" y="1205598"/>
            <a:ext cx="11955815" cy="25843120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4500"/>
            </a:lvl1pPr>
            <a:lvl2pPr marL="1475949" indent="0">
              <a:buNone/>
              <a:defRPr sz="3900"/>
            </a:lvl2pPr>
            <a:lvl3pPr marL="2951897" indent="0">
              <a:buNone/>
              <a:defRPr sz="3200"/>
            </a:lvl3pPr>
            <a:lvl4pPr marL="4427852" indent="0">
              <a:buNone/>
              <a:defRPr sz="2900"/>
            </a:lvl4pPr>
            <a:lvl5pPr marL="5903801" indent="0">
              <a:buNone/>
              <a:defRPr sz="2900"/>
            </a:lvl5pPr>
            <a:lvl6pPr marL="7379749" indent="0">
              <a:buNone/>
              <a:defRPr sz="2900"/>
            </a:lvl6pPr>
            <a:lvl7pPr marL="8855704" indent="0">
              <a:buNone/>
              <a:defRPr sz="2900"/>
            </a:lvl7pPr>
            <a:lvl8pPr marL="10331653" indent="0">
              <a:buNone/>
              <a:defRPr sz="2900"/>
            </a:lvl8pPr>
            <a:lvl9pPr marL="11807601" indent="0">
              <a:buNone/>
              <a:defRPr sz="2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2015/10/6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6908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5949" indent="0">
              <a:buNone/>
              <a:defRPr sz="9000"/>
            </a:lvl2pPr>
            <a:lvl3pPr marL="2951897" indent="0">
              <a:buNone/>
              <a:defRPr sz="7700"/>
            </a:lvl3pPr>
            <a:lvl4pPr marL="4427852" indent="0">
              <a:buNone/>
              <a:defRPr sz="6500"/>
            </a:lvl4pPr>
            <a:lvl5pPr marL="5903801" indent="0">
              <a:buNone/>
              <a:defRPr sz="6500"/>
            </a:lvl5pPr>
            <a:lvl6pPr marL="7379749" indent="0">
              <a:buNone/>
              <a:defRPr sz="6500"/>
            </a:lvl6pPr>
            <a:lvl7pPr marL="8855704" indent="0">
              <a:buNone/>
              <a:defRPr sz="6500"/>
            </a:lvl7pPr>
            <a:lvl8pPr marL="10331653" indent="0">
              <a:buNone/>
              <a:defRPr sz="6500"/>
            </a:lvl8pPr>
            <a:lvl9pPr marL="11807601" indent="0">
              <a:buNone/>
              <a:defRPr sz="6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191962" y="23698288"/>
            <a:ext cx="12832080" cy="3553689"/>
          </a:xfrm>
        </p:spPr>
        <p:txBody>
          <a:bodyPr/>
          <a:lstStyle>
            <a:lvl1pPr marL="0" indent="0">
              <a:buNone/>
              <a:defRPr sz="4500"/>
            </a:lvl1pPr>
            <a:lvl2pPr marL="1475949" indent="0">
              <a:buNone/>
              <a:defRPr sz="3900"/>
            </a:lvl2pPr>
            <a:lvl3pPr marL="2951897" indent="0">
              <a:buNone/>
              <a:defRPr sz="3200"/>
            </a:lvl3pPr>
            <a:lvl4pPr marL="4427852" indent="0">
              <a:buNone/>
              <a:defRPr sz="2900"/>
            </a:lvl4pPr>
            <a:lvl5pPr marL="5903801" indent="0">
              <a:buNone/>
              <a:defRPr sz="2900"/>
            </a:lvl5pPr>
            <a:lvl6pPr marL="7379749" indent="0">
              <a:buNone/>
              <a:defRPr sz="2900"/>
            </a:lvl6pPr>
            <a:lvl7pPr marL="8855704" indent="0">
              <a:buNone/>
              <a:defRPr sz="2900"/>
            </a:lvl7pPr>
            <a:lvl8pPr marL="10331653" indent="0">
              <a:buNone/>
              <a:defRPr sz="2900"/>
            </a:lvl8pPr>
            <a:lvl9pPr marL="11807601" indent="0">
              <a:buNone/>
              <a:defRPr sz="2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2015/10/6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9289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</p:spPr>
        <p:txBody>
          <a:bodyPr vert="horz" lIns="295190" tIns="147597" rIns="295190" bIns="147597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0" y="7065334"/>
            <a:ext cx="19248120" cy="19983384"/>
          </a:xfrm>
          <a:prstGeom prst="rect">
            <a:avLst/>
          </a:prstGeom>
        </p:spPr>
        <p:txBody>
          <a:bodyPr vert="horz" lIns="295190" tIns="147597" rIns="295190" bIns="147597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 vert="horz" lIns="295190" tIns="147597" rIns="295190" bIns="147597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8CB5A-6947-405F-A94A-52FF85729738}" type="datetimeFigureOut">
              <a:rPr kumimoji="1" lang="ja-JP" altLang="en-US" smtClean="0"/>
              <a:pPr/>
              <a:t>2015/10/6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 vert="horz" lIns="295190" tIns="147597" rIns="295190" bIns="147597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 vert="horz" lIns="295190" tIns="147597" rIns="295190" bIns="147597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12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1" r:id="rId1"/>
    <p:sldLayoutId id="2147484342" r:id="rId2"/>
    <p:sldLayoutId id="2147484343" r:id="rId3"/>
    <p:sldLayoutId id="2147484344" r:id="rId4"/>
    <p:sldLayoutId id="2147484345" r:id="rId5"/>
    <p:sldLayoutId id="2147484346" r:id="rId6"/>
    <p:sldLayoutId id="2147484347" r:id="rId7"/>
    <p:sldLayoutId id="2147484348" r:id="rId8"/>
    <p:sldLayoutId id="2147484349" r:id="rId9"/>
    <p:sldLayoutId id="2147484350" r:id="rId10"/>
    <p:sldLayoutId id="2147484351" r:id="rId11"/>
  </p:sldLayoutIdLst>
  <p:txStyles>
    <p:titleStyle>
      <a:lvl1pPr algn="ctr" defTabSz="2951897" rtl="0" eaLnBrk="1" latinLnBrk="0" hangingPunct="1">
        <a:spcBef>
          <a:spcPct val="0"/>
        </a:spcBef>
        <a:buNone/>
        <a:defRPr kumimoji="1"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6963" indent="-1106963" algn="l" defTabSz="295189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420" indent="-922469" algn="l" defTabSz="295189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89875" indent="-737978" algn="l" defTabSz="295189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5823" indent="-737978" algn="l" defTabSz="295189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1778" indent="-737978" algn="l" defTabSz="2951897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7727" indent="-737978" algn="l" defTabSz="295189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3675" indent="-737978" algn="l" defTabSz="295189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69624" indent="-737978" algn="l" defTabSz="295189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5579" indent="-737978" algn="l" defTabSz="295189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2951897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5949" algn="l" defTabSz="2951897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1897" algn="l" defTabSz="2951897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7852" algn="l" defTabSz="2951897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3801" algn="l" defTabSz="2951897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79749" algn="l" defTabSz="2951897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5704" algn="l" defTabSz="2951897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1653" algn="l" defTabSz="2951897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7601" algn="l" defTabSz="2951897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 つの角を切り取った四角形 19"/>
          <p:cNvSpPr/>
          <p:nvPr/>
        </p:nvSpPr>
        <p:spPr>
          <a:xfrm>
            <a:off x="355468" y="23001603"/>
            <a:ext cx="20325177" cy="6722621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3600" dirty="0"/>
          </a:p>
        </p:txBody>
      </p:sp>
      <p:sp>
        <p:nvSpPr>
          <p:cNvPr id="32" name="角丸四角形 31"/>
          <p:cNvSpPr/>
          <p:nvPr/>
        </p:nvSpPr>
        <p:spPr>
          <a:xfrm>
            <a:off x="396256" y="3773685"/>
            <a:ext cx="6984776" cy="1716786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研究背景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690559" y="11584417"/>
            <a:ext cx="129025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b="1" u="sng" dirty="0" smtClean="0">
                <a:solidFill>
                  <a:schemeClr val="accent6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平均評価</a:t>
            </a:r>
            <a:r>
              <a:rPr lang="ja-JP" altLang="en-US" sz="4800" b="1" dirty="0" smtClean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だけでは信用できない！！</a:t>
            </a:r>
            <a:endParaRPr lang="ja-JP" altLang="en-US" sz="4800" b="1" dirty="0">
              <a:solidFill>
                <a:prstClr val="black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graphicFrame>
        <p:nvGraphicFramePr>
          <p:cNvPr id="27" name="表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538458"/>
              </p:ext>
            </p:extLst>
          </p:nvPr>
        </p:nvGraphicFramePr>
        <p:xfrm>
          <a:off x="355469" y="5672519"/>
          <a:ext cx="18402827" cy="4627492"/>
        </p:xfrm>
        <a:graphic>
          <a:graphicData uri="http://schemas.openxmlformats.org/drawingml/2006/table">
            <a:tbl>
              <a:tblPr firstRow="1">
                <a:tableStyleId>{6E25E649-3F16-4E02-A733-19D2CDBF48F0}</a:tableStyleId>
              </a:tblPr>
              <a:tblGrid>
                <a:gridCol w="3151441"/>
                <a:gridCol w="159860"/>
                <a:gridCol w="3097718"/>
                <a:gridCol w="8177384"/>
                <a:gridCol w="3816424"/>
              </a:tblGrid>
              <a:tr h="649961">
                <a:tc grid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4600" kern="100" dirty="0">
                          <a:effectLst/>
                        </a:rPr>
                        <a:t>商品の</a:t>
                      </a:r>
                      <a:r>
                        <a:rPr lang="ja-JP" sz="4600" kern="100" dirty="0" smtClean="0">
                          <a:effectLst/>
                        </a:rPr>
                        <a:t>レビュー</a:t>
                      </a:r>
                      <a:endParaRPr lang="ja-JP" sz="4600" b="1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4000" b="1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8280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4600" kern="100" dirty="0" smtClean="0">
                          <a:effectLst/>
                        </a:rPr>
                        <a:t>評価</a:t>
                      </a:r>
                      <a:endParaRPr lang="en-US" altLang="ja-JP" sz="4600" kern="100" dirty="0" smtClean="0">
                        <a:effectLst/>
                      </a:endParaRPr>
                    </a:p>
                  </a:txBody>
                  <a:tcPr marL="68580" marR="6858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4600" kern="100" dirty="0" smtClean="0">
                          <a:effectLst/>
                        </a:rPr>
                        <a:t>コメント</a:t>
                      </a:r>
                    </a:p>
                  </a:txBody>
                  <a:tcPr marL="68580" marR="6858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4600" kern="100" dirty="0" smtClean="0">
                        <a:effectLst/>
                      </a:endParaRPr>
                    </a:p>
                  </a:txBody>
                  <a:tcPr marL="68580" marR="6858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4600" kern="100" dirty="0" smtClean="0">
                          <a:effectLst/>
                        </a:rPr>
                        <a:t>レビューは参考になりましたか？</a:t>
                      </a:r>
                      <a:endParaRPr lang="en-US" altLang="ja-JP" sz="4600" kern="100" dirty="0" smtClean="0">
                        <a:effectLst/>
                      </a:endParaRPr>
                    </a:p>
                  </a:txBody>
                  <a:tcPr marL="68580" marR="6858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4600" kern="100" dirty="0" smtClean="0">
                          <a:effectLst/>
                        </a:rPr>
                        <a:t>購入済みか？</a:t>
                      </a:r>
                      <a:endParaRPr lang="en-US" altLang="ja-JP" sz="4600" kern="100" dirty="0" smtClean="0">
                        <a:effectLst/>
                      </a:endParaRPr>
                    </a:p>
                  </a:txBody>
                  <a:tcPr marL="68580" marR="6858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594476"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4600" kern="1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レビュー　計　</a:t>
                      </a:r>
                      <a:r>
                        <a:rPr lang="en-US" altLang="ja-JP" sz="4600" kern="1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ja-JP" altLang="en-US" sz="4600" kern="1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件</a:t>
                      </a:r>
                      <a:endParaRPr lang="ja-JP" sz="460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594476"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4600" kern="100" baseline="0" dirty="0">
                          <a:effectLst/>
                        </a:rPr>
                        <a:t>★★★★★</a:t>
                      </a:r>
                      <a:endParaRPr lang="ja-JP" sz="4600" kern="100" baseline="0" dirty="0">
                        <a:solidFill>
                          <a:schemeClr val="accent6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4600" kern="100" dirty="0">
                          <a:effectLst/>
                        </a:rPr>
                        <a:t>おもしろい</a:t>
                      </a:r>
                      <a:endParaRPr lang="ja-JP" sz="4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4600" kern="100" dirty="0">
                          <a:effectLst/>
                        </a:rPr>
                        <a:t>100</a:t>
                      </a:r>
                      <a:r>
                        <a:rPr lang="ja-JP" sz="4600" kern="100" dirty="0">
                          <a:effectLst/>
                        </a:rPr>
                        <a:t>人中</a:t>
                      </a:r>
                      <a:r>
                        <a:rPr lang="en-US" sz="4600" kern="100" dirty="0">
                          <a:effectLst/>
                        </a:rPr>
                        <a:t>89</a:t>
                      </a:r>
                      <a:r>
                        <a:rPr lang="ja-JP" sz="4600" kern="100" dirty="0">
                          <a:effectLst/>
                        </a:rPr>
                        <a:t>人が参考になった</a:t>
                      </a:r>
                      <a:endParaRPr lang="ja-JP" sz="4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46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Amazon</a:t>
                      </a:r>
                      <a:r>
                        <a:rPr lang="ja-JP" altLang="en-US" sz="46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で購入</a:t>
                      </a:r>
                      <a:endParaRPr lang="ja-JP" sz="4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94476"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4600" kern="100" baseline="0" dirty="0">
                          <a:effectLst/>
                        </a:rPr>
                        <a:t>★☆☆☆☆</a:t>
                      </a:r>
                      <a:endParaRPr lang="ja-JP" sz="4600" kern="100" baseline="0" dirty="0">
                        <a:solidFill>
                          <a:schemeClr val="accent6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4600" kern="100" dirty="0">
                          <a:effectLst/>
                        </a:rPr>
                        <a:t>つまらない</a:t>
                      </a:r>
                      <a:endParaRPr lang="ja-JP" sz="4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4600" kern="100" dirty="0">
                          <a:effectLst/>
                        </a:rPr>
                        <a:t>100</a:t>
                      </a:r>
                      <a:r>
                        <a:rPr lang="ja-JP" sz="4600" kern="100" dirty="0" smtClean="0">
                          <a:effectLst/>
                        </a:rPr>
                        <a:t>人中</a:t>
                      </a:r>
                      <a:r>
                        <a:rPr lang="ja-JP" altLang="en-US" sz="4600" kern="100" baseline="0" dirty="0" smtClean="0">
                          <a:effectLst/>
                        </a:rPr>
                        <a:t>  </a:t>
                      </a:r>
                      <a:r>
                        <a:rPr lang="en-US" altLang="ja-JP" sz="4600" kern="100" baseline="0" dirty="0" smtClean="0">
                          <a:effectLst/>
                        </a:rPr>
                        <a:t>8</a:t>
                      </a:r>
                      <a:r>
                        <a:rPr lang="ja-JP" sz="4600" kern="100" dirty="0" smtClean="0">
                          <a:effectLst/>
                        </a:rPr>
                        <a:t>人</a:t>
                      </a:r>
                      <a:r>
                        <a:rPr lang="ja-JP" sz="4600" kern="100" dirty="0">
                          <a:effectLst/>
                        </a:rPr>
                        <a:t>が参考になった</a:t>
                      </a:r>
                      <a:endParaRPr lang="ja-JP" sz="4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0" marB="0"/>
                </a:tc>
              </a:tr>
              <a:tr h="812452"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4600" kern="100" dirty="0" smtClean="0">
                          <a:effectLst/>
                        </a:rPr>
                        <a:t>評価の平均：</a:t>
                      </a:r>
                      <a:r>
                        <a:rPr lang="ja-JP" altLang="en-US" sz="4600" kern="100" baseline="0" dirty="0" smtClean="0">
                          <a:effectLst/>
                        </a:rPr>
                        <a:t>★★★☆☆</a:t>
                      </a:r>
                      <a:endParaRPr lang="ja-JP" sz="4600" kern="100" baseline="0" dirty="0">
                        <a:solidFill>
                          <a:schemeClr val="accent6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角丸四角形 15"/>
          <p:cNvSpPr/>
          <p:nvPr/>
        </p:nvSpPr>
        <p:spPr>
          <a:xfrm>
            <a:off x="396257" y="16117371"/>
            <a:ext cx="5443137" cy="2004996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研究方法</a:t>
            </a:r>
          </a:p>
        </p:txBody>
      </p:sp>
      <p:sp>
        <p:nvSpPr>
          <p:cNvPr id="18" name="角丸四角形 17"/>
          <p:cNvSpPr/>
          <p:nvPr/>
        </p:nvSpPr>
        <p:spPr>
          <a:xfrm>
            <a:off x="399670" y="13211906"/>
            <a:ext cx="4069964" cy="1495833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目的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051467" y="13376502"/>
            <a:ext cx="126789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ja-JP" altLang="en-US" sz="5400" b="1" dirty="0"/>
              <a:t>信頼性が</a:t>
            </a:r>
            <a:r>
              <a:rPr lang="ja-JP" altLang="en-US" sz="5400" b="1" dirty="0" smtClean="0"/>
              <a:t>ある</a:t>
            </a:r>
            <a:endParaRPr lang="en-US" altLang="ja-JP" sz="5400" b="1" dirty="0" smtClean="0"/>
          </a:p>
          <a:p>
            <a:r>
              <a:rPr lang="en-US" altLang="ja-JP" sz="5400" b="1" dirty="0"/>
              <a:t> </a:t>
            </a:r>
            <a:r>
              <a:rPr lang="en-US" altLang="ja-JP" sz="5400" b="1" dirty="0" smtClean="0"/>
              <a:t>           </a:t>
            </a:r>
            <a:r>
              <a:rPr lang="ja-JP" altLang="en-US" sz="5400" b="1" dirty="0" smtClean="0"/>
              <a:t>新たなレビューの方法を作り出す</a:t>
            </a:r>
            <a:endParaRPr lang="en-US" altLang="ja-JP" sz="5400" b="1" dirty="0" smtClean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4691427" y="15130828"/>
            <a:ext cx="130389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6038925" y="16302966"/>
            <a:ext cx="1407833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ja-JP" altLang="en-US" sz="4800" dirty="0" smtClean="0">
                <a:latin typeface="NimbusRomNo9L-ReguItal"/>
              </a:rPr>
              <a:t>大手サイト</a:t>
            </a:r>
            <a:r>
              <a:rPr lang="en-US" altLang="ja-JP" sz="4800" dirty="0" smtClean="0">
                <a:latin typeface="NimbusRomNo9L-ReguItal"/>
              </a:rPr>
              <a:t>Amazon</a:t>
            </a:r>
            <a:r>
              <a:rPr lang="ja-JP" altLang="en-US" sz="4800" dirty="0" smtClean="0">
                <a:latin typeface="NimbusRomNo9L-ReguItal"/>
              </a:rPr>
              <a:t>のデータを利用</a:t>
            </a:r>
            <a:r>
              <a:rPr lang="ja-JP" altLang="en-US" sz="4800" dirty="0" smtClean="0">
                <a:latin typeface="NimbusRomNo9L-ReguItal"/>
              </a:rPr>
              <a:t>して</a:t>
            </a:r>
            <a:endParaRPr lang="en-US" altLang="ja-JP" sz="4800" dirty="0" smtClean="0">
              <a:latin typeface="NimbusRomNo9L-ReguItal"/>
            </a:endParaRPr>
          </a:p>
          <a:p>
            <a:r>
              <a:rPr lang="en-US" altLang="ja-JP" sz="4800" dirty="0" smtClean="0">
                <a:latin typeface="NimbusRomNo9L-ReguItal"/>
              </a:rPr>
              <a:t>Ubuntu</a:t>
            </a:r>
            <a:r>
              <a:rPr lang="ja-JP" altLang="en-US" sz="4800" dirty="0" smtClean="0">
                <a:latin typeface="NimbusRomNo9L-ReguItal"/>
              </a:rPr>
              <a:t>を使いクロームでレビューデータの検証をする</a:t>
            </a:r>
            <a:endParaRPr lang="ja-JP" altLang="en-US" sz="4800" dirty="0"/>
          </a:p>
        </p:txBody>
      </p:sp>
      <p:sp>
        <p:nvSpPr>
          <p:cNvPr id="4" name="1 つの角を丸めた四角形 3"/>
          <p:cNvSpPr/>
          <p:nvPr/>
        </p:nvSpPr>
        <p:spPr>
          <a:xfrm>
            <a:off x="3708622" y="494464"/>
            <a:ext cx="17681945" cy="3204743"/>
          </a:xfrm>
          <a:prstGeom prst="snip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7200" b="1" dirty="0">
                <a:solidFill>
                  <a:schemeClr val="tx1"/>
                </a:solidFill>
              </a:rPr>
              <a:t>オンラインショッピングサイト利用者</a:t>
            </a:r>
            <a:r>
              <a:rPr lang="ja-JP" altLang="en-US" sz="5400" b="1" dirty="0" smtClean="0">
                <a:solidFill>
                  <a:schemeClr val="tx1"/>
                </a:solidFill>
              </a:rPr>
              <a:t>によ</a:t>
            </a:r>
            <a:r>
              <a:rPr lang="ja-JP" altLang="en-US" sz="5400" b="1" dirty="0">
                <a:solidFill>
                  <a:schemeClr val="tx1"/>
                </a:solidFill>
              </a:rPr>
              <a:t>る</a:t>
            </a:r>
            <a:endParaRPr lang="en-US" altLang="ja-JP" sz="5400" b="1" dirty="0">
              <a:solidFill>
                <a:schemeClr val="tx1"/>
              </a:solidFill>
            </a:endParaRPr>
          </a:p>
          <a:p>
            <a:pPr lvl="0"/>
            <a:r>
              <a:rPr lang="en-US" altLang="ja-JP" sz="6000" b="1" dirty="0">
                <a:solidFill>
                  <a:schemeClr val="tx1"/>
                </a:solidFill>
              </a:rPr>
              <a:t> </a:t>
            </a:r>
            <a:r>
              <a:rPr lang="en-US" altLang="ja-JP" sz="6000" b="1" dirty="0" smtClean="0">
                <a:solidFill>
                  <a:schemeClr val="tx1"/>
                </a:solidFill>
              </a:rPr>
              <a:t>                 </a:t>
            </a:r>
            <a:r>
              <a:rPr lang="ja-JP" altLang="en-US" sz="7200" b="1" dirty="0" smtClean="0">
                <a:solidFill>
                  <a:schemeClr val="tx1"/>
                </a:solidFill>
              </a:rPr>
              <a:t>商品</a:t>
            </a:r>
            <a:r>
              <a:rPr lang="ja-JP" altLang="en-US" sz="7200" b="1" dirty="0">
                <a:solidFill>
                  <a:schemeClr val="tx1"/>
                </a:solidFill>
              </a:rPr>
              <a:t>に対するレビューの動向調査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816060" y="3693126"/>
            <a:ext cx="10773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>
                <a:latin typeface="+mn-ea"/>
              </a:rPr>
              <a:t>矢吹研究室　</a:t>
            </a:r>
            <a:r>
              <a:rPr kumimoji="1" lang="en-US" altLang="ja-JP" sz="4800" dirty="0" smtClean="0">
                <a:latin typeface="+mn-ea"/>
              </a:rPr>
              <a:t>1242042 </a:t>
            </a:r>
            <a:r>
              <a:rPr kumimoji="1" lang="ja-JP" altLang="en-US" sz="4800" dirty="0" smtClean="0">
                <a:latin typeface="+mn-ea"/>
              </a:rPr>
              <a:t>齋藤勇也</a:t>
            </a:r>
            <a:endParaRPr kumimoji="1" lang="ja-JP" altLang="en-US" sz="4800" dirty="0">
              <a:latin typeface="+mn-ea"/>
            </a:endParaRPr>
          </a:p>
        </p:txBody>
      </p:sp>
      <p:pic>
        <p:nvPicPr>
          <p:cNvPr id="29" name="図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56" y="608523"/>
            <a:ext cx="2628504" cy="2628504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5051467" y="23245950"/>
            <a:ext cx="4933884" cy="1495833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研究結果</a:t>
            </a:r>
          </a:p>
        </p:txBody>
      </p:sp>
      <p:sp>
        <p:nvSpPr>
          <p:cNvPr id="5" name="対角する 2 つの角を切り取った四角形 4"/>
          <p:cNvSpPr/>
          <p:nvPr/>
        </p:nvSpPr>
        <p:spPr>
          <a:xfrm>
            <a:off x="295835" y="5630470"/>
            <a:ext cx="20288963" cy="7158455"/>
          </a:xfrm>
          <a:prstGeom prst="snip2Diag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対角する 2 つの角を切り取った四角形 27"/>
          <p:cNvSpPr/>
          <p:nvPr/>
        </p:nvSpPr>
        <p:spPr>
          <a:xfrm>
            <a:off x="396256" y="15918580"/>
            <a:ext cx="20288963" cy="6772332"/>
          </a:xfrm>
          <a:prstGeom prst="snip2Diag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対角する 2 つの角を切り取った四角形 29"/>
          <p:cNvSpPr/>
          <p:nvPr/>
        </p:nvSpPr>
        <p:spPr>
          <a:xfrm>
            <a:off x="391682" y="13015759"/>
            <a:ext cx="20288963" cy="2611566"/>
          </a:xfrm>
          <a:prstGeom prst="snip2Diag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810109" y="25081182"/>
            <a:ext cx="9870536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4400" dirty="0" smtClean="0"/>
              <a:t>購入した人，購入していない人の</a:t>
            </a:r>
            <a:endParaRPr lang="en-US" altLang="ja-JP" sz="4400" dirty="0" smtClean="0"/>
          </a:p>
          <a:p>
            <a:r>
              <a:rPr lang="ja-JP" altLang="en-US" sz="4400" dirty="0"/>
              <a:t>　</a:t>
            </a:r>
            <a:r>
              <a:rPr lang="ja-JP" altLang="en-US" sz="4400" dirty="0" smtClean="0"/>
              <a:t>　分類分けでレビューの検証をする．</a:t>
            </a:r>
            <a:endParaRPr lang="en-US" altLang="ja-JP" sz="4400" dirty="0" smtClean="0"/>
          </a:p>
          <a:p>
            <a:endParaRPr lang="en-US" altLang="ja-JP" sz="22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4400" dirty="0" smtClean="0"/>
              <a:t>レビューが参考になった，ならない</a:t>
            </a:r>
            <a:endParaRPr lang="en-US" altLang="ja-JP" sz="4400" dirty="0" smtClean="0"/>
          </a:p>
          <a:p>
            <a:r>
              <a:rPr lang="ja-JP" altLang="en-US" sz="4400" dirty="0" smtClean="0"/>
              <a:t>　　購入した，購入していない　</a:t>
            </a:r>
            <a:r>
              <a:rPr lang="ja-JP" altLang="en-US" sz="4400" dirty="0" err="1" smtClean="0"/>
              <a:t>ような</a:t>
            </a:r>
            <a:endParaRPr lang="en-US" altLang="ja-JP" sz="4400" dirty="0" smtClean="0"/>
          </a:p>
          <a:p>
            <a:r>
              <a:rPr lang="ja-JP" altLang="en-US" sz="4400" dirty="0"/>
              <a:t>　</a:t>
            </a:r>
            <a:r>
              <a:rPr lang="ja-JP" altLang="en-US" sz="4400" dirty="0" smtClean="0"/>
              <a:t>　項目を増やし，それらをまとめて</a:t>
            </a:r>
            <a:endParaRPr lang="en-US" altLang="ja-JP" sz="4400" dirty="0" smtClean="0"/>
          </a:p>
          <a:p>
            <a:r>
              <a:rPr lang="ja-JP" altLang="en-US" sz="4400" dirty="0"/>
              <a:t>　</a:t>
            </a:r>
            <a:r>
              <a:rPr lang="ja-JP" altLang="en-US" sz="4400" dirty="0" smtClean="0"/>
              <a:t>　よりレビューの信頼性を高めていく．</a:t>
            </a:r>
            <a:endParaRPr kumimoji="1" lang="en-US" altLang="ja-JP" sz="4400" dirty="0" smtClean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937" y="24772971"/>
            <a:ext cx="7546633" cy="3883797"/>
          </a:xfrm>
          <a:prstGeom prst="rect">
            <a:avLst/>
          </a:prstGeom>
        </p:spPr>
      </p:pic>
      <p:sp>
        <p:nvSpPr>
          <p:cNvPr id="38" name="角丸四角形 37"/>
          <p:cNvSpPr/>
          <p:nvPr/>
        </p:nvSpPr>
        <p:spPr>
          <a:xfrm>
            <a:off x="10810109" y="23293476"/>
            <a:ext cx="4933884" cy="1495833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今後の予定</a:t>
            </a: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91682" y="28957803"/>
            <a:ext cx="111130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smtClean="0"/>
              <a:t>重み着き平均</a:t>
            </a:r>
            <a:r>
              <a:rPr lang="ja-JP" altLang="en-US" sz="4400" dirty="0" smtClean="0"/>
              <a:t>のほう</a:t>
            </a:r>
            <a:r>
              <a:rPr lang="ja-JP" altLang="en-US" sz="4400" dirty="0" smtClean="0"/>
              <a:t>が約１小さい結果が出た．</a:t>
            </a:r>
            <a:endParaRPr kumimoji="1" lang="en-US" altLang="ja-JP" sz="4400" dirty="0" smtClean="0"/>
          </a:p>
        </p:txBody>
      </p:sp>
      <p:sp>
        <p:nvSpPr>
          <p:cNvPr id="8" name="曲折矢印 7"/>
          <p:cNvSpPr/>
          <p:nvPr/>
        </p:nvSpPr>
        <p:spPr>
          <a:xfrm rot="5400000">
            <a:off x="13825938" y="11014215"/>
            <a:ext cx="12195696" cy="2352567"/>
          </a:xfrm>
          <a:prstGeom prst="bentArrow">
            <a:avLst>
              <a:gd name="adj1" fmla="val 17121"/>
              <a:gd name="adj2" fmla="val 35635"/>
              <a:gd name="adj3" fmla="val 25000"/>
              <a:gd name="adj4" fmla="val 43750"/>
            </a:avLst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1816060" y="18442014"/>
            <a:ext cx="8685661" cy="1938992"/>
          </a:xfrm>
          <a:prstGeom prst="rect">
            <a:avLst/>
          </a:prstGeom>
          <a:noFill/>
          <a:ln w="127000" cmpd="thickThin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4000" dirty="0" smtClean="0">
                <a:solidFill>
                  <a:prstClr val="black"/>
                </a:solidFill>
              </a:rPr>
              <a:t>購入した，購入していない人物で分け</a:t>
            </a:r>
            <a:endParaRPr lang="en-US" altLang="ja-JP" sz="4000" dirty="0" smtClean="0">
              <a:solidFill>
                <a:prstClr val="black"/>
              </a:solidFill>
            </a:endParaRPr>
          </a:p>
          <a:p>
            <a:r>
              <a:rPr lang="ja-JP" altLang="en-US" sz="4000" dirty="0" smtClean="0">
                <a:solidFill>
                  <a:prstClr val="black"/>
                </a:solidFill>
              </a:rPr>
              <a:t>購入した人物のみに絞り込むことで</a:t>
            </a:r>
            <a:endParaRPr lang="en-US" altLang="ja-JP" sz="4000" dirty="0">
              <a:solidFill>
                <a:prstClr val="black"/>
              </a:solidFill>
            </a:endParaRPr>
          </a:p>
          <a:p>
            <a:r>
              <a:rPr lang="ja-JP" altLang="en-US" sz="4000" dirty="0" smtClean="0">
                <a:solidFill>
                  <a:prstClr val="black"/>
                </a:solidFill>
              </a:rPr>
              <a:t>信用できるデータになるのでは</a:t>
            </a:r>
            <a:r>
              <a:rPr lang="en-US" altLang="ja-JP" sz="4000" dirty="0" smtClean="0">
                <a:solidFill>
                  <a:prstClr val="black"/>
                </a:solidFill>
              </a:rPr>
              <a:t>!?</a:t>
            </a:r>
          </a:p>
        </p:txBody>
      </p:sp>
      <p:cxnSp>
        <p:nvCxnSpPr>
          <p:cNvPr id="36" name="直線コネクタ 35"/>
          <p:cNvCxnSpPr/>
          <p:nvPr/>
        </p:nvCxnSpPr>
        <p:spPr>
          <a:xfrm>
            <a:off x="372713" y="18288347"/>
            <a:ext cx="203079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0952" y="20503428"/>
            <a:ext cx="10894282" cy="2082453"/>
          </a:xfrm>
          <a:prstGeom prst="rect">
            <a:avLst/>
          </a:prstGeom>
        </p:spPr>
      </p:pic>
      <p:sp>
        <p:nvSpPr>
          <p:cNvPr id="35" name="正方形/長方形 34"/>
          <p:cNvSpPr/>
          <p:nvPr/>
        </p:nvSpPr>
        <p:spPr>
          <a:xfrm>
            <a:off x="4390254" y="20949370"/>
            <a:ext cx="83617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ja-JP" altLang="en-US" sz="5400" dirty="0" smtClean="0">
                <a:latin typeface="NimbusRomNo9L-ReguItal"/>
              </a:rPr>
              <a:t>計算式：</a:t>
            </a:r>
            <a:endParaRPr lang="en-US" altLang="ja-JP" sz="5400" dirty="0">
              <a:latin typeface="NimbusRomNo9L-ReguItal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710508" y="24224603"/>
            <a:ext cx="3922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2800" dirty="0" smtClean="0"/>
              <a:t>データ計</a:t>
            </a:r>
            <a:r>
              <a:rPr lang="en-US" altLang="ja-JP" sz="2800" dirty="0" smtClean="0"/>
              <a:t>86</a:t>
            </a:r>
            <a:r>
              <a:rPr lang="ja-JP" altLang="en-US" sz="2800" dirty="0" smtClean="0"/>
              <a:t>件</a:t>
            </a:r>
            <a:endParaRPr lang="en-US" altLang="ja-JP" sz="2800" dirty="0" smtClean="0"/>
          </a:p>
        </p:txBody>
      </p:sp>
      <p:sp>
        <p:nvSpPr>
          <p:cNvPr id="39" name="下矢印 38"/>
          <p:cNvSpPr/>
          <p:nvPr/>
        </p:nvSpPr>
        <p:spPr>
          <a:xfrm>
            <a:off x="6725330" y="10559297"/>
            <a:ext cx="5976664" cy="1036792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42" name="下矢印 41"/>
          <p:cNvSpPr/>
          <p:nvPr/>
        </p:nvSpPr>
        <p:spPr>
          <a:xfrm>
            <a:off x="1426038" y="20419563"/>
            <a:ext cx="1934434" cy="372880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640143" y="18442014"/>
            <a:ext cx="8616111" cy="1938992"/>
          </a:xfrm>
          <a:prstGeom prst="rect">
            <a:avLst/>
          </a:prstGeom>
          <a:noFill/>
          <a:ln w="127000" cmpd="thickThin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4000" dirty="0" smtClean="0">
                <a:solidFill>
                  <a:prstClr val="black"/>
                </a:solidFill>
              </a:rPr>
              <a:t>レビューを見た人達の集合値である</a:t>
            </a:r>
            <a:endParaRPr lang="en-US" altLang="ja-JP" sz="4000" dirty="0" smtClean="0">
              <a:solidFill>
                <a:prstClr val="black"/>
              </a:solidFill>
            </a:endParaRPr>
          </a:p>
          <a:p>
            <a:r>
              <a:rPr lang="ja-JP" altLang="en-US" sz="4000" dirty="0" smtClean="0">
                <a:solidFill>
                  <a:prstClr val="black"/>
                </a:solidFill>
              </a:rPr>
              <a:t>参考になった数を使うことで</a:t>
            </a:r>
            <a:endParaRPr lang="en-US" altLang="ja-JP" sz="4000" dirty="0">
              <a:solidFill>
                <a:prstClr val="black"/>
              </a:solidFill>
            </a:endParaRPr>
          </a:p>
          <a:p>
            <a:r>
              <a:rPr lang="ja-JP" altLang="en-US" sz="4000" dirty="0" smtClean="0">
                <a:solidFill>
                  <a:prstClr val="black"/>
                </a:solidFill>
              </a:rPr>
              <a:t>分かりやすく出来るのでは</a:t>
            </a:r>
            <a:r>
              <a:rPr lang="en-US" altLang="ja-JP" sz="4000" dirty="0" smtClean="0">
                <a:solidFill>
                  <a:prstClr val="black"/>
                </a:solidFill>
              </a:rPr>
              <a:t>!?</a:t>
            </a:r>
          </a:p>
        </p:txBody>
      </p:sp>
    </p:spTree>
    <p:extLst>
      <p:ext uri="{BB962C8B-B14F-4D97-AF65-F5344CB8AC3E}">
        <p14:creationId xmlns:p14="http://schemas.microsoft.com/office/powerpoint/2010/main" val="20542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6899</TotalTime>
  <Words>209</Words>
  <Application>Microsoft Office PowerPoint</Application>
  <PresentationFormat>ユーザー設定</PresentationFormat>
  <Paragraphs>46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ＭＳ Ｐゴシック</vt:lpstr>
      <vt:lpstr>ＭＳ ゴシック</vt:lpstr>
      <vt:lpstr>NimbusRomNo9L-ReguItal</vt:lpstr>
      <vt:lpstr>Arial</vt:lpstr>
      <vt:lpstr>Calibri</vt:lpstr>
      <vt:lpstr>Times New Roman</vt:lpstr>
      <vt:lpstr>Office ​​テーマ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shoma</dc:creator>
  <cp:lastModifiedBy>saito</cp:lastModifiedBy>
  <cp:revision>221</cp:revision>
  <dcterms:created xsi:type="dcterms:W3CDTF">2012-09-17T17:26:59Z</dcterms:created>
  <dcterms:modified xsi:type="dcterms:W3CDTF">2015-10-06T09:55:23Z</dcterms:modified>
</cp:coreProperties>
</file>