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4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90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8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5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1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5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54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38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0A59-9AA5-44B2-9C95-CD8BBDB4EB8E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25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吹き出し 38"/>
          <p:cNvSpPr/>
          <p:nvPr/>
        </p:nvSpPr>
        <p:spPr>
          <a:xfrm>
            <a:off x="3150696" y="1420051"/>
            <a:ext cx="3443287" cy="618092"/>
          </a:xfrm>
          <a:prstGeom prst="wedgeRectCallout">
            <a:avLst>
              <a:gd name="adj1" fmla="val -75038"/>
              <a:gd name="adj2" fmla="val -255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特徴が社交的・現実的・人情家・規則の場合、</a:t>
            </a:r>
            <a:r>
              <a:rPr lang="en-US" altLang="ja-JP" sz="2000" u="sng" dirty="0"/>
              <a:t>ESFJ</a:t>
            </a:r>
            <a:r>
              <a:rPr lang="ja-JP" altLang="en-US" dirty="0"/>
              <a:t>と</a:t>
            </a:r>
            <a:r>
              <a:rPr lang="ja-JP" altLang="en-US" dirty="0" smtClean="0"/>
              <a:t>なる</a:t>
            </a:r>
            <a:endParaRPr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495464" y="131046"/>
            <a:ext cx="5871642" cy="76290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プロジェクトで発生するリスクの</a:t>
            </a:r>
            <a:r>
              <a:rPr lang="en-US" altLang="ja-JP" sz="2400" dirty="0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ja-JP" sz="2400" dirty="0" smtClean="0">
                <a:solidFill>
                  <a:schemeClr val="tx1"/>
                </a:solidFill>
                <a:latin typeface="+mj-ea"/>
                <a:ea typeface="+mj-ea"/>
              </a:rPr>
              <a:t>MBTI</a:t>
            </a:r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を用いた事前予測</a:t>
            </a:r>
            <a:endParaRPr lang="en-US" altLang="ja-JP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883212" y="892484"/>
            <a:ext cx="5106307" cy="295370"/>
          </a:xfrm>
        </p:spPr>
        <p:txBody>
          <a:bodyPr>
            <a:noAutofit/>
          </a:bodyPr>
          <a:lstStyle/>
          <a:p>
            <a:pPr algn="ctr"/>
            <a:r>
              <a:rPr lang="ja-JP" altLang="en-US" dirty="0"/>
              <a:t>　矢吹研究室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ja-JP" altLang="en-US" dirty="0" smtClean="0"/>
              <a:t>年</a:t>
            </a:r>
            <a:r>
              <a:rPr lang="ja-JP" altLang="en-US" dirty="0"/>
              <a:t>　</a:t>
            </a:r>
            <a:r>
              <a:rPr lang="en-US" altLang="ja-JP" dirty="0" smtClean="0"/>
              <a:t>1442085</a:t>
            </a:r>
            <a:r>
              <a:rPr lang="ja-JP" altLang="en-US" dirty="0"/>
              <a:t>　</a:t>
            </a:r>
            <a:r>
              <a:rPr lang="ja-JP" altLang="en-US" dirty="0" smtClean="0"/>
              <a:t>中村 真悟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65230" y="1197546"/>
            <a:ext cx="807474" cy="381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15085" y="3649793"/>
            <a:ext cx="1189144" cy="381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5464" y="6624515"/>
            <a:ext cx="1127596" cy="381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5230" y="3649793"/>
            <a:ext cx="807474" cy="381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15085" y="6624515"/>
            <a:ext cx="1455174" cy="381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507062" y="1367431"/>
            <a:ext cx="2543011" cy="1518381"/>
            <a:chOff x="254000" y="1094473"/>
            <a:chExt cx="2341563" cy="1418592"/>
          </a:xfrm>
          <a:noFill/>
        </p:grpSpPr>
        <p:grpSp>
          <p:nvGrpSpPr>
            <p:cNvPr id="13" name="グループ化 12"/>
            <p:cNvGrpSpPr/>
            <p:nvPr/>
          </p:nvGrpSpPr>
          <p:grpSpPr>
            <a:xfrm>
              <a:off x="254000" y="1316171"/>
              <a:ext cx="2341563" cy="1196894"/>
              <a:chOff x="254000" y="1316171"/>
              <a:chExt cx="2341563" cy="1196894"/>
            </a:xfrm>
            <a:grpFill/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54000" y="1316171"/>
                <a:ext cx="2341563" cy="345059"/>
                <a:chOff x="254000" y="1029482"/>
                <a:chExt cx="2667000" cy="503491"/>
              </a:xfrm>
              <a:grpFill/>
            </p:grpSpPr>
            <p:sp>
              <p:nvSpPr>
                <p:cNvPr id="28" name="円/楕円 27"/>
                <p:cNvSpPr/>
                <p:nvPr/>
              </p:nvSpPr>
              <p:spPr>
                <a:xfrm>
                  <a:off x="254000" y="1098975"/>
                  <a:ext cx="1174750" cy="330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内向</a:t>
                  </a:r>
                  <a:r>
                    <a:rPr lang="en-US" altLang="ja-JP" sz="1600" dirty="0" smtClean="0"/>
                    <a:t>:I</a:t>
                  </a:r>
                  <a:endParaRPr kumimoji="1" lang="ja-JP" altLang="en-US" sz="1600" dirty="0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1746250" y="1098975"/>
                  <a:ext cx="1174750" cy="330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外向</a:t>
                  </a:r>
                  <a:r>
                    <a:rPr lang="en-US" altLang="ja-JP" sz="1600" dirty="0" smtClean="0"/>
                    <a:t>:E</a:t>
                  </a:r>
                  <a:endParaRPr kumimoji="1" lang="ja-JP" altLang="en-US" sz="1600" dirty="0"/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1381125" y="1029482"/>
                  <a:ext cx="412750" cy="5034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254000" y="1584775"/>
                <a:ext cx="2341563" cy="345059"/>
                <a:chOff x="254000" y="955499"/>
                <a:chExt cx="2667000" cy="503489"/>
              </a:xfrm>
              <a:grpFill/>
            </p:grpSpPr>
            <p:sp>
              <p:nvSpPr>
                <p:cNvPr id="25" name="円/楕円 24"/>
                <p:cNvSpPr/>
                <p:nvPr/>
              </p:nvSpPr>
              <p:spPr>
                <a:xfrm>
                  <a:off x="254000" y="1038901"/>
                  <a:ext cx="1174750" cy="330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感覚</a:t>
                  </a:r>
                  <a:r>
                    <a:rPr lang="en-US" altLang="ja-JP" sz="1600" dirty="0" smtClean="0"/>
                    <a:t>:S</a:t>
                  </a:r>
                  <a:endParaRPr kumimoji="1" lang="ja-JP" altLang="en-US" sz="1600" dirty="0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1746250" y="1038901"/>
                  <a:ext cx="1174750" cy="330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直感</a:t>
                  </a:r>
                  <a:r>
                    <a:rPr lang="en-US" altLang="ja-JP" sz="1600" dirty="0" smtClean="0"/>
                    <a:t>:N</a:t>
                  </a:r>
                  <a:endParaRPr kumimoji="1" lang="ja-JP" altLang="en-US" sz="1600" dirty="0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381125" y="955499"/>
                  <a:ext cx="412750" cy="5034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254000" y="1886303"/>
                <a:ext cx="2341563" cy="345059"/>
                <a:chOff x="254000" y="954382"/>
                <a:chExt cx="2667000" cy="503494"/>
              </a:xfrm>
              <a:grpFill/>
            </p:grpSpPr>
            <p:sp>
              <p:nvSpPr>
                <p:cNvPr id="22" name="円/楕円 21"/>
                <p:cNvSpPr/>
                <p:nvPr/>
              </p:nvSpPr>
              <p:spPr>
                <a:xfrm>
                  <a:off x="254000" y="1023882"/>
                  <a:ext cx="1174750" cy="330201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思考</a:t>
                  </a:r>
                  <a:r>
                    <a:rPr lang="en-US" altLang="ja-JP" sz="1600" dirty="0" smtClean="0"/>
                    <a:t>:T</a:t>
                  </a:r>
                  <a:endParaRPr kumimoji="1" lang="ja-JP" altLang="en-US" sz="1600" dirty="0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>
                  <a:off x="1746250" y="1023882"/>
                  <a:ext cx="1174750" cy="330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感情</a:t>
                  </a:r>
                  <a:r>
                    <a:rPr lang="en-US" altLang="ja-JP" sz="1600" dirty="0" smtClean="0"/>
                    <a:t>:F</a:t>
                  </a:r>
                  <a:endParaRPr kumimoji="1" lang="ja-JP" altLang="en-US" sz="1600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381125" y="954382"/>
                  <a:ext cx="412750" cy="5034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8" name="グループ化 17"/>
              <p:cNvGrpSpPr/>
              <p:nvPr/>
            </p:nvGrpSpPr>
            <p:grpSpPr>
              <a:xfrm>
                <a:off x="254000" y="2168006"/>
                <a:ext cx="2341563" cy="345059"/>
                <a:chOff x="254000" y="910436"/>
                <a:chExt cx="2667000" cy="503497"/>
              </a:xfrm>
              <a:grpFill/>
            </p:grpSpPr>
            <p:sp>
              <p:nvSpPr>
                <p:cNvPr id="19" name="円/楕円 18"/>
                <p:cNvSpPr/>
                <p:nvPr/>
              </p:nvSpPr>
              <p:spPr>
                <a:xfrm>
                  <a:off x="254000" y="993839"/>
                  <a:ext cx="1174750" cy="330199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規則</a:t>
                  </a:r>
                  <a:r>
                    <a:rPr lang="en-US" altLang="ja-JP" sz="1600" dirty="0" smtClean="0"/>
                    <a:t>:J</a:t>
                  </a:r>
                  <a:endParaRPr kumimoji="1" lang="ja-JP" altLang="en-US" sz="1600" dirty="0"/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1746250" y="993839"/>
                  <a:ext cx="1174750" cy="330199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柔軟</a:t>
                  </a:r>
                  <a:r>
                    <a:rPr lang="en-US" altLang="ja-JP" sz="1600" dirty="0" smtClean="0"/>
                    <a:t>:P</a:t>
                  </a:r>
                  <a:endParaRPr kumimoji="1" lang="ja-JP" altLang="en-US" sz="1600" dirty="0"/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381125" y="910436"/>
                  <a:ext cx="412750" cy="50349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14" name="テキスト ボックス 13"/>
            <p:cNvSpPr txBox="1"/>
            <p:nvPr/>
          </p:nvSpPr>
          <p:spPr>
            <a:xfrm>
              <a:off x="706059" y="1094473"/>
              <a:ext cx="1444626" cy="373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 smtClean="0"/>
                <a:t>MBTI</a:t>
              </a: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410274" y="2882596"/>
            <a:ext cx="6037758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MBTI</a:t>
            </a:r>
            <a:r>
              <a:rPr kumimoji="1" lang="ja-JP" altLang="en-US" dirty="0" smtClean="0"/>
              <a:t>を用いてメンバの相互作用が原因となって起きる事象を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事前に予測したい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50696" y="2169602"/>
            <a:ext cx="334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リスクの事前予測に活かせないか？</a:t>
            </a:r>
            <a:endParaRPr lang="ja-JP" altLang="en-US" sz="16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60770" y="4889047"/>
            <a:ext cx="2029235" cy="381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想定される成果物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59022" y="4009328"/>
            <a:ext cx="283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メンバの</a:t>
            </a:r>
            <a:r>
              <a:rPr lang="en-US" altLang="ja-JP" sz="1600" dirty="0" smtClean="0"/>
              <a:t>MBTI</a:t>
            </a:r>
            <a:r>
              <a:rPr lang="ja-JP" altLang="en-US" sz="1600" dirty="0" smtClean="0"/>
              <a:t>のタイプとプロジェクトのリスクの相関関係を調べる</a:t>
            </a:r>
            <a:endParaRPr lang="ja-JP" altLang="en-US" sz="1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06481" y="5252946"/>
            <a:ext cx="311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MBTI</a:t>
            </a:r>
            <a:r>
              <a:rPr lang="ja-JP" altLang="en-US" sz="1600" dirty="0" smtClean="0"/>
              <a:t>を用いたリスク予測リスト</a:t>
            </a:r>
            <a:endParaRPr lang="en-US" altLang="ja-JP" sz="1600" dirty="0"/>
          </a:p>
          <a:p>
            <a:r>
              <a:rPr lang="ja-JP" altLang="en-US" sz="1600" dirty="0" smtClean="0"/>
              <a:t>イメージ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ja-JP" altLang="en-US" sz="1600" dirty="0"/>
          </a:p>
        </p:txBody>
      </p:sp>
      <p:sp>
        <p:nvSpPr>
          <p:cNvPr id="37" name="下矢印 36"/>
          <p:cNvSpPr/>
          <p:nvPr/>
        </p:nvSpPr>
        <p:spPr>
          <a:xfrm>
            <a:off x="4101571" y="2579721"/>
            <a:ext cx="1443210" cy="19272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代替処理 39"/>
          <p:cNvSpPr/>
          <p:nvPr/>
        </p:nvSpPr>
        <p:spPr>
          <a:xfrm>
            <a:off x="3621538" y="4086605"/>
            <a:ext cx="1622491" cy="795684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ja-JP" altLang="en-US" sz="1600" dirty="0" smtClean="0"/>
              <a:t>グループワーク</a:t>
            </a:r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 smtClean="0"/>
          </a:p>
        </p:txBody>
      </p:sp>
      <p:sp>
        <p:nvSpPr>
          <p:cNvPr id="42" name="フローチャート: 代替処理 41"/>
          <p:cNvSpPr/>
          <p:nvPr/>
        </p:nvSpPr>
        <p:spPr>
          <a:xfrm>
            <a:off x="3754808" y="4373581"/>
            <a:ext cx="1330192" cy="482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性格検査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アンケート</a:t>
            </a:r>
            <a:endParaRPr lang="ja-JP" altLang="en-US" sz="1600" dirty="0"/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74201"/>
              </p:ext>
            </p:extLst>
          </p:nvPr>
        </p:nvGraphicFramePr>
        <p:xfrm>
          <a:off x="549340" y="5809609"/>
          <a:ext cx="2781192" cy="6591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92173"/>
                <a:gridCol w="1689019"/>
              </a:tblGrid>
              <a:tr h="2599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タイプ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想定されるリスク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23916">
                <a:tc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ESTP,ISTP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納期遅れ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フローチャート: 代替処理 46"/>
          <p:cNvSpPr/>
          <p:nvPr/>
        </p:nvSpPr>
        <p:spPr>
          <a:xfrm>
            <a:off x="3619390" y="5694316"/>
            <a:ext cx="1622491" cy="293415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ja-JP" altLang="en-US" sz="1600" dirty="0" smtClean="0"/>
              <a:t>グループワーク</a:t>
            </a:r>
            <a:endParaRPr lang="en-US" altLang="ja-JP" sz="1600" dirty="0"/>
          </a:p>
          <a:p>
            <a:pPr algn="ctr"/>
            <a:endParaRPr lang="en-US" altLang="ja-JP" sz="1600" dirty="0" smtClean="0"/>
          </a:p>
        </p:txBody>
      </p:sp>
      <p:sp>
        <p:nvSpPr>
          <p:cNvPr id="52" name="フローチャート: 代替処理 51"/>
          <p:cNvSpPr/>
          <p:nvPr/>
        </p:nvSpPr>
        <p:spPr>
          <a:xfrm>
            <a:off x="3621538" y="4942045"/>
            <a:ext cx="3045962" cy="305142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タイプとリスクの相関関係の分析</a:t>
            </a:r>
            <a:endParaRPr lang="en-US" altLang="ja-JP" sz="1600" dirty="0" smtClean="0"/>
          </a:p>
        </p:txBody>
      </p:sp>
      <p:sp>
        <p:nvSpPr>
          <p:cNvPr id="53" name="フローチャート: 代替処理 52"/>
          <p:cNvSpPr/>
          <p:nvPr/>
        </p:nvSpPr>
        <p:spPr>
          <a:xfrm>
            <a:off x="3621538" y="5321457"/>
            <a:ext cx="3045962" cy="305142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仮説を立ててグループを決める</a:t>
            </a:r>
            <a:endParaRPr lang="ja-JP" altLang="en-US" sz="1600" dirty="0"/>
          </a:p>
        </p:txBody>
      </p:sp>
      <p:sp>
        <p:nvSpPr>
          <p:cNvPr id="54" name="四角形吹き出し 53"/>
          <p:cNvSpPr/>
          <p:nvPr/>
        </p:nvSpPr>
        <p:spPr>
          <a:xfrm>
            <a:off x="5318760" y="4114595"/>
            <a:ext cx="1348740" cy="729831"/>
          </a:xfrm>
          <a:prstGeom prst="wedgeRectCallout">
            <a:avLst>
              <a:gd name="adj1" fmla="val -58538"/>
              <a:gd name="adj2" fmla="val -4355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PM</a:t>
            </a:r>
            <a:r>
              <a:rPr lang="ja-JP" altLang="en-US" sz="1400" dirty="0" smtClean="0"/>
              <a:t>実験、演習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P</a:t>
            </a:r>
            <a:r>
              <a:rPr lang="ja-JP" altLang="en-US" sz="1400" dirty="0"/>
              <a:t>言語とプログラミング</a:t>
            </a:r>
          </a:p>
        </p:txBody>
      </p:sp>
      <p:sp>
        <p:nvSpPr>
          <p:cNvPr id="55" name="四角形吹き出し 54"/>
          <p:cNvSpPr/>
          <p:nvPr/>
        </p:nvSpPr>
        <p:spPr>
          <a:xfrm>
            <a:off x="5318759" y="5753698"/>
            <a:ext cx="1420252" cy="703251"/>
          </a:xfrm>
          <a:prstGeom prst="wedgeRectCallout">
            <a:avLst>
              <a:gd name="adj1" fmla="val -58538"/>
              <a:gd name="adj2" fmla="val -4355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PM</a:t>
            </a:r>
            <a:r>
              <a:rPr lang="ja-JP" altLang="en-US" sz="1400" dirty="0" smtClean="0"/>
              <a:t>実験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 smtClean="0"/>
              <a:t>データマイニング入門</a:t>
            </a:r>
            <a:endParaRPr lang="ja-JP" altLang="en-US" sz="1400" dirty="0"/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3630244" y="6123650"/>
            <a:ext cx="1611637" cy="305142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仮説の実証</a:t>
            </a:r>
            <a:endParaRPr lang="ja-JP" altLang="en-US" sz="16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625017" y="7093733"/>
            <a:ext cx="3147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データマイニング</a:t>
            </a:r>
            <a:r>
              <a:rPr lang="ja-JP" altLang="en-US" sz="1600" dirty="0" smtClean="0"/>
              <a:t>入門と</a:t>
            </a:r>
            <a:r>
              <a:rPr lang="en-US" altLang="ja-JP" sz="1600" dirty="0" smtClean="0"/>
              <a:t>PM</a:t>
            </a:r>
            <a:r>
              <a:rPr lang="ja-JP" altLang="en-US" sz="1600" dirty="0" smtClean="0"/>
              <a:t>実験で性格検査を行う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仮説を元にグループを分ける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グループワーク後、アンケートを行う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そのデータから仮説を実証する</a:t>
            </a:r>
            <a:endParaRPr lang="en-US" altLang="ja-JP" sz="16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01872" y="7009135"/>
            <a:ext cx="3022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PM</a:t>
            </a:r>
            <a:r>
              <a:rPr lang="ja-JP" altLang="en-US" sz="1600" dirty="0" smtClean="0"/>
              <a:t>実験などのグループからデータを収集した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性格検査とアンケートの結果をアソシエーション分析した</a:t>
            </a:r>
            <a:endParaRPr lang="en-US" altLang="ja-JP" sz="1600" dirty="0"/>
          </a:p>
        </p:txBody>
      </p:sp>
      <p:graphicFrame>
        <p:nvGraphicFramePr>
          <p:cNvPr id="61" name="オブジェクト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03591"/>
              </p:ext>
            </p:extLst>
          </p:nvPr>
        </p:nvGraphicFramePr>
        <p:xfrm>
          <a:off x="355995" y="8055621"/>
          <a:ext cx="3230922" cy="60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3943238" imgH="742750" progId="AcroExch.Document.7">
                  <p:embed/>
                </p:oleObj>
              </mc:Choice>
              <mc:Fallback>
                <p:oleObj name="Acrobat Document" r:id="rId3" imgW="3943238" imgH="74275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995" y="8055621"/>
                        <a:ext cx="3230922" cy="608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9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3703</TotalTime>
  <Words>192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Acrobat Document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26</cp:revision>
  <dcterms:created xsi:type="dcterms:W3CDTF">2017-10-01T02:33:48Z</dcterms:created>
  <dcterms:modified xsi:type="dcterms:W3CDTF">2017-10-03T16:18:27Z</dcterms:modified>
</cp:coreProperties>
</file>