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74" r:id="rId8"/>
    <p:sldId id="275" r:id="rId9"/>
    <p:sldId id="277" r:id="rId10"/>
    <p:sldId id="278" r:id="rId11"/>
    <p:sldId id="279" r:id="rId12"/>
    <p:sldId id="276" r:id="rId13"/>
    <p:sldId id="264" r:id="rId14"/>
    <p:sldId id="270" r:id="rId15"/>
    <p:sldId id="265" r:id="rId16"/>
    <p:sldId id="268" r:id="rId17"/>
    <p:sldId id="269" r:id="rId18"/>
    <p:sldId id="272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6166-0103-4A6A-964B-B0004AA8894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94FF-BA1B-4D79-A955-C3CFEB187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96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6166-0103-4A6A-964B-B0004AA8894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94FF-BA1B-4D79-A955-C3CFEB187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48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6166-0103-4A6A-964B-B0004AA8894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94FF-BA1B-4D79-A955-C3CFEB187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6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6166-0103-4A6A-964B-B0004AA8894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94FF-BA1B-4D79-A955-C3CFEB187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85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6166-0103-4A6A-964B-B0004AA8894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94FF-BA1B-4D79-A955-C3CFEB187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49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6166-0103-4A6A-964B-B0004AA8894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94FF-BA1B-4D79-A955-C3CFEB187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08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6166-0103-4A6A-964B-B0004AA8894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94FF-BA1B-4D79-A955-C3CFEB187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89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6166-0103-4A6A-964B-B0004AA8894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94FF-BA1B-4D79-A955-C3CFEB187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42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6166-0103-4A6A-964B-B0004AA8894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94FF-BA1B-4D79-A955-C3CFEB187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5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6166-0103-4A6A-964B-B0004AA8894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94FF-BA1B-4D79-A955-C3CFEB187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45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6166-0103-4A6A-964B-B0004AA8894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94FF-BA1B-4D79-A955-C3CFEB187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89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6166-0103-4A6A-964B-B0004AA8894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94FF-BA1B-4D79-A955-C3CFEB187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6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>
                <a:effectLst/>
              </a:rPr>
              <a:t>集合知の成功事例としての株価変動についての調査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PM</a:t>
            </a:r>
            <a:r>
              <a:rPr kumimoji="1" lang="ja-JP" altLang="en-US" dirty="0" smtClean="0"/>
              <a:t>学科</a:t>
            </a:r>
            <a:endParaRPr kumimoji="1" lang="en-US" altLang="ja-JP" dirty="0" smtClean="0"/>
          </a:p>
          <a:p>
            <a:r>
              <a:rPr kumimoji="1" lang="ja-JP" altLang="en-US" dirty="0" smtClean="0"/>
              <a:t>矢吹研究室</a:t>
            </a:r>
            <a:endParaRPr kumimoji="1" lang="en-US" altLang="ja-JP" dirty="0" smtClean="0"/>
          </a:p>
          <a:p>
            <a:r>
              <a:rPr kumimoji="1" lang="en-US" altLang="ja-JP" dirty="0" smtClean="0"/>
              <a:t>1242109</a:t>
            </a:r>
          </a:p>
          <a:p>
            <a:r>
              <a:rPr lang="ja-JP" altLang="en-US" dirty="0" smtClean="0"/>
              <a:t>三宅</a:t>
            </a:r>
            <a:r>
              <a:rPr lang="ja-JP" altLang="en-US" dirty="0"/>
              <a:t>琢己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442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関連企業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/>
              <a:t>売主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三井不動産</a:t>
            </a:r>
            <a:endParaRPr lang="en-US" altLang="ja-JP" sz="3200" dirty="0" smtClean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 smtClean="0"/>
              <a:t>元請け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三井住友建設</a:t>
            </a:r>
            <a:endParaRPr lang="en-US" altLang="ja-JP" sz="3200" dirty="0" smtClean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3200" dirty="0" smtClean="0"/>
              <a:t>1</a:t>
            </a:r>
            <a:r>
              <a:rPr lang="ja-JP" altLang="en-US" sz="3200" dirty="0" smtClean="0"/>
              <a:t>次下請け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日立ハイテクノロジーズ</a:t>
            </a:r>
            <a:endParaRPr lang="en-US" altLang="ja-JP" sz="3200" dirty="0" smtClean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3200" dirty="0" smtClean="0"/>
              <a:t>2</a:t>
            </a:r>
            <a:r>
              <a:rPr lang="ja-JP" altLang="en-US" sz="3200" dirty="0" smtClean="0"/>
              <a:t>次下請け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旭化成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9652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関連企業の行為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dirty="0" smtClean="0"/>
              <a:t>売主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三井不動産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</a:t>
            </a:r>
            <a:r>
              <a:rPr kumimoji="1" lang="ja-JP" altLang="en-US" dirty="0" smtClean="0"/>
              <a:t>マンション傾斜を公表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sz="3200" dirty="0" smtClean="0"/>
              <a:t>元請け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三井住友建設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dirty="0" smtClean="0"/>
              <a:t>　　　　　設計より短い杭を発注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sz="3200" dirty="0" smtClean="0"/>
              <a:t>1</a:t>
            </a:r>
            <a:r>
              <a:rPr lang="ja-JP" altLang="en-US" sz="3200" dirty="0" smtClean="0"/>
              <a:t>次下請け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日立ハイテクノロジーズ</a:t>
            </a:r>
            <a:endParaRPr lang="en-US" altLang="ja-JP" sz="3200" dirty="0" smtClean="0"/>
          </a:p>
          <a:p>
            <a:pPr marL="0" indent="0">
              <a:buNone/>
            </a:pPr>
            <a:r>
              <a:rPr kumimoji="1" lang="ja-JP" altLang="en-US" dirty="0" smtClean="0"/>
              <a:t>　　　　　旭化成に下請けを丸投げ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sz="3200" dirty="0" smtClean="0"/>
              <a:t>2</a:t>
            </a:r>
            <a:r>
              <a:rPr lang="ja-JP" altLang="en-US" sz="3200" dirty="0" smtClean="0"/>
              <a:t>次下請け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旭化成</a:t>
            </a:r>
            <a:endParaRPr lang="en-US" altLang="ja-JP" sz="3200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杭打ちデータ改ざん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935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原因企業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900863"/>
            <a:ext cx="10515600" cy="114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以上の</a:t>
            </a:r>
            <a:r>
              <a:rPr kumimoji="1" lang="en-US" altLang="ja-JP" sz="4000" dirty="0" smtClean="0"/>
              <a:t>2</a:t>
            </a:r>
            <a:r>
              <a:rPr kumimoji="1" lang="ja-JP" altLang="en-US" sz="4000" dirty="0" smtClean="0"/>
              <a:t>社の行為が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kumimoji="1" lang="ja-JP" altLang="en-US" sz="4000" dirty="0" smtClean="0"/>
              <a:t>マンション傾斜の原因であった。</a:t>
            </a:r>
            <a:endParaRPr kumimoji="1" lang="ja-JP" altLang="en-US" sz="40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1134980" y="1027906"/>
            <a:ext cx="10515600" cy="3420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3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 smtClean="0"/>
              <a:t>・旭化成建材</a:t>
            </a:r>
            <a:endParaRPr lang="en-US" altLang="ja-JP" sz="3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 smtClean="0"/>
              <a:t>　　杭打ちデータの改ざん</a:t>
            </a:r>
            <a:endParaRPr lang="en-US" altLang="ja-JP" sz="3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 smtClean="0"/>
              <a:t>・三井住友建設</a:t>
            </a:r>
            <a:endParaRPr lang="en-US" altLang="ja-JP" sz="3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 smtClean="0"/>
              <a:t>　　意図的に設計より短い杭を発注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710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</a:t>
            </a:r>
            <a:r>
              <a:rPr kumimoji="1" lang="ja-JP" altLang="en-US" dirty="0" smtClean="0"/>
              <a:t>研究結果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485900" y="2348413"/>
            <a:ext cx="9220199" cy="32502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開発</a:t>
            </a:r>
            <a:r>
              <a:rPr lang="ja-JP" altLang="en-US" sz="4000" b="1" dirty="0" smtClean="0">
                <a:solidFill>
                  <a:schemeClr val="tx1"/>
                </a:solidFill>
              </a:rPr>
              <a:t>したツールより、関連企業</a:t>
            </a:r>
            <a:r>
              <a:rPr lang="en-US" altLang="ja-JP" sz="4000" b="1" dirty="0" smtClean="0">
                <a:solidFill>
                  <a:schemeClr val="tx1"/>
                </a:solidFill>
              </a:rPr>
              <a:t>4</a:t>
            </a:r>
            <a:r>
              <a:rPr lang="ja-JP" altLang="en-US" sz="4000" b="1" dirty="0" smtClean="0">
                <a:solidFill>
                  <a:schemeClr val="tx1"/>
                </a:solidFill>
              </a:rPr>
              <a:t>社の</a:t>
            </a:r>
            <a:endParaRPr lang="en-US" altLang="ja-JP" sz="40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4000" b="1" dirty="0" smtClean="0">
                <a:solidFill>
                  <a:schemeClr val="tx1"/>
                </a:solidFill>
              </a:rPr>
              <a:t>株価</a:t>
            </a:r>
            <a:r>
              <a:rPr lang="en-US" altLang="ja-JP" sz="4000" b="1" dirty="0" smtClean="0">
                <a:solidFill>
                  <a:schemeClr val="tx1"/>
                </a:solidFill>
              </a:rPr>
              <a:t>2015</a:t>
            </a:r>
            <a:r>
              <a:rPr lang="ja-JP" altLang="en-US" sz="4000" b="1" dirty="0" smtClean="0">
                <a:solidFill>
                  <a:schemeClr val="tx1"/>
                </a:solidFill>
              </a:rPr>
              <a:t>年</a:t>
            </a:r>
            <a:r>
              <a:rPr lang="en-US" altLang="ja-JP" sz="4000" b="1" dirty="0" smtClean="0">
                <a:solidFill>
                  <a:schemeClr val="tx1"/>
                </a:solidFill>
              </a:rPr>
              <a:t>10</a:t>
            </a:r>
            <a:r>
              <a:rPr lang="ja-JP" altLang="en-US" sz="4000" b="1" dirty="0" smtClean="0">
                <a:solidFill>
                  <a:schemeClr val="tx1"/>
                </a:solidFill>
              </a:rPr>
              <a:t>月</a:t>
            </a:r>
            <a:r>
              <a:rPr lang="en-US" altLang="ja-JP" sz="4000" b="1" dirty="0" smtClean="0">
                <a:solidFill>
                  <a:schemeClr val="tx1"/>
                </a:solidFill>
              </a:rPr>
              <a:t>1</a:t>
            </a:r>
            <a:r>
              <a:rPr lang="ja-JP" altLang="en-US" sz="4000" b="1" dirty="0" smtClean="0">
                <a:solidFill>
                  <a:schemeClr val="tx1"/>
                </a:solidFill>
              </a:rPr>
              <a:t>日から</a:t>
            </a:r>
            <a:r>
              <a:rPr lang="en-US" altLang="ja-JP" sz="4000" b="1" dirty="0" smtClean="0">
                <a:solidFill>
                  <a:schemeClr val="tx1"/>
                </a:solidFill>
              </a:rPr>
              <a:t>30</a:t>
            </a:r>
            <a:r>
              <a:rPr lang="ja-JP" altLang="en-US" sz="4000" b="1" dirty="0" smtClean="0">
                <a:solidFill>
                  <a:schemeClr val="tx1"/>
                </a:solidFill>
              </a:rPr>
              <a:t>日までを</a:t>
            </a:r>
            <a:r>
              <a:rPr lang="ja-JP" altLang="en-US" sz="4000" b="1" dirty="0" smtClean="0">
                <a:solidFill>
                  <a:schemeClr val="tx1"/>
                </a:solidFill>
              </a:rPr>
              <a:t>取得し</a:t>
            </a:r>
            <a:r>
              <a:rPr lang="ja-JP" altLang="en-US" sz="4000" b="1" dirty="0" smtClean="0">
                <a:solidFill>
                  <a:schemeClr val="tx1"/>
                </a:solidFill>
              </a:rPr>
              <a:t>、その変動</a:t>
            </a:r>
            <a:r>
              <a:rPr lang="ja-JP" altLang="en-US" sz="4000" b="1" dirty="0">
                <a:solidFill>
                  <a:schemeClr val="tx1"/>
                </a:solidFill>
              </a:rPr>
              <a:t>を</a:t>
            </a:r>
            <a:r>
              <a:rPr lang="ja-JP" altLang="en-US" sz="4000" b="1" dirty="0" smtClean="0">
                <a:solidFill>
                  <a:schemeClr val="tx1"/>
                </a:solidFill>
              </a:rPr>
              <a:t>可視化をする。</a:t>
            </a:r>
            <a:endParaRPr lang="en-US" altLang="ja-JP" sz="4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7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60803" y="202867"/>
            <a:ext cx="7185829" cy="984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>
                <a:solidFill>
                  <a:schemeClr val="tx1"/>
                </a:solidFill>
              </a:rPr>
              <a:t>①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三井不動産の株価データとその可視化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620483" y="3097184"/>
            <a:ext cx="3817640" cy="306404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 smtClean="0">
                <a:solidFill>
                  <a:schemeClr val="tx1"/>
                </a:solidFill>
                <a:effectLst/>
              </a:rPr>
              <a:t>三井不動産は</a:t>
            </a:r>
            <a:r>
              <a:rPr lang="en-US" altLang="ja-JP" sz="3200" dirty="0" smtClean="0">
                <a:solidFill>
                  <a:schemeClr val="tx1"/>
                </a:solidFill>
                <a:effectLst/>
              </a:rPr>
              <a:t>13</a:t>
            </a:r>
            <a:r>
              <a:rPr lang="ja-JP" altLang="en-US" sz="3200" dirty="0" smtClean="0">
                <a:solidFill>
                  <a:schemeClr val="tx1"/>
                </a:solidFill>
                <a:effectLst/>
              </a:rPr>
              <a:t>日から下がり始め、</a:t>
            </a:r>
            <a:endParaRPr lang="en-US" altLang="ja-JP" sz="3200" dirty="0" smtClean="0">
              <a:solidFill>
                <a:schemeClr val="tx1"/>
              </a:solidFill>
              <a:effectLst/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  <a:effectLst/>
              </a:rPr>
              <a:t>14</a:t>
            </a:r>
            <a:r>
              <a:rPr lang="ja-JP" altLang="en-US" sz="3200" dirty="0" smtClean="0">
                <a:solidFill>
                  <a:schemeClr val="tx1"/>
                </a:solidFill>
                <a:effectLst/>
              </a:rPr>
              <a:t>日は</a:t>
            </a:r>
            <a:r>
              <a:rPr lang="en-US" altLang="ja-JP" sz="3200" dirty="0" smtClean="0">
                <a:solidFill>
                  <a:schemeClr val="tx1"/>
                </a:solidFill>
                <a:effectLst/>
              </a:rPr>
              <a:t>2%</a:t>
            </a:r>
            <a:r>
              <a:rPr lang="ja-JP" altLang="en-US" sz="3200" dirty="0" smtClean="0">
                <a:solidFill>
                  <a:schemeClr val="tx1"/>
                </a:solidFill>
                <a:effectLst/>
              </a:rPr>
              <a:t>下落した。</a:t>
            </a:r>
            <a:endParaRPr lang="en-US" altLang="ja-JP" sz="3200" dirty="0" smtClean="0">
              <a:solidFill>
                <a:schemeClr val="tx1"/>
              </a:solidFill>
              <a:effectLst/>
            </a:endParaRPr>
          </a:p>
          <a:p>
            <a:endParaRPr lang="en-US" altLang="ja-JP" sz="3200" dirty="0" smtClean="0">
              <a:solidFill>
                <a:schemeClr val="tx1"/>
              </a:solidFill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</a:rPr>
              <a:t>その後上昇と下落を繰り返している。</a:t>
            </a:r>
            <a:endParaRPr lang="ja-JP" altLang="en-US" sz="320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4" y="1342663"/>
            <a:ext cx="6691856" cy="5122305"/>
          </a:xfrm>
          <a:prstGeom prst="rect">
            <a:avLst/>
          </a:prstGeom>
        </p:spPr>
      </p:pic>
      <p:sp>
        <p:nvSpPr>
          <p:cNvPr id="3" name="フローチャート: 結合子 2"/>
          <p:cNvSpPr/>
          <p:nvPr/>
        </p:nvSpPr>
        <p:spPr>
          <a:xfrm>
            <a:off x="4058653" y="2582779"/>
            <a:ext cx="224589" cy="25667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/>
          <p:cNvSpPr/>
          <p:nvPr/>
        </p:nvSpPr>
        <p:spPr>
          <a:xfrm>
            <a:off x="7828547" y="1483894"/>
            <a:ext cx="224589" cy="25667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137459" y="1308823"/>
            <a:ext cx="3300664" cy="606815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は発覚日である</a:t>
            </a:r>
            <a:endParaRPr kumimoji="1" lang="ja-JP" altLang="en-US" sz="2800" dirty="0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7620483" y="2115468"/>
            <a:ext cx="3300664" cy="606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発覚日：</a:t>
            </a:r>
            <a:r>
              <a:rPr lang="en-US" altLang="ja-JP" sz="2800" dirty="0" smtClean="0"/>
              <a:t>10</a:t>
            </a:r>
            <a:r>
              <a:rPr lang="ja-JP" altLang="en-US" sz="2800" dirty="0" smtClean="0"/>
              <a:t>月</a:t>
            </a:r>
            <a:r>
              <a:rPr lang="en-US" altLang="ja-JP" sz="2800" dirty="0" smtClean="0"/>
              <a:t>14</a:t>
            </a:r>
            <a:r>
              <a:rPr lang="ja-JP" altLang="en-US" sz="2800" dirty="0" smtClean="0"/>
              <a:t>日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289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7267074" y="3074814"/>
            <a:ext cx="4219074" cy="292493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 smtClean="0">
                <a:solidFill>
                  <a:schemeClr val="tx1"/>
                </a:solidFill>
                <a:effectLst/>
              </a:rPr>
              <a:t>旭化成は</a:t>
            </a:r>
            <a:r>
              <a:rPr lang="en-US" altLang="ja-JP" sz="3200" dirty="0" smtClean="0">
                <a:solidFill>
                  <a:schemeClr val="tx1"/>
                </a:solidFill>
                <a:effectLst/>
              </a:rPr>
              <a:t>10</a:t>
            </a:r>
            <a:r>
              <a:rPr lang="ja-JP" altLang="en-US" sz="3200" dirty="0" smtClean="0">
                <a:solidFill>
                  <a:schemeClr val="tx1"/>
                </a:solidFill>
                <a:effectLst/>
              </a:rPr>
              <a:t>月</a:t>
            </a:r>
            <a:r>
              <a:rPr lang="en-US" altLang="ja-JP" sz="3200" dirty="0" smtClean="0">
                <a:solidFill>
                  <a:schemeClr val="tx1"/>
                </a:solidFill>
                <a:effectLst/>
              </a:rPr>
              <a:t>14</a:t>
            </a:r>
            <a:r>
              <a:rPr lang="ja-JP" altLang="en-US" sz="3200" dirty="0" smtClean="0">
                <a:solidFill>
                  <a:schemeClr val="tx1"/>
                </a:solidFill>
                <a:effectLst/>
              </a:rPr>
              <a:t>日まで変動はなく、</a:t>
            </a:r>
            <a:endParaRPr lang="en-US" altLang="ja-JP" sz="3200" dirty="0" smtClean="0">
              <a:solidFill>
                <a:schemeClr val="tx1"/>
              </a:solidFill>
              <a:effectLst/>
            </a:endParaRPr>
          </a:p>
          <a:p>
            <a:endParaRPr lang="en-US" altLang="ja-JP" sz="3200" dirty="0" smtClean="0">
              <a:solidFill>
                <a:schemeClr val="tx1"/>
              </a:solidFill>
              <a:effectLst/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  <a:effectLst/>
              </a:rPr>
              <a:t>15</a:t>
            </a:r>
            <a:r>
              <a:rPr lang="ja-JP" altLang="en-US" sz="3200" dirty="0" smtClean="0">
                <a:solidFill>
                  <a:schemeClr val="tx1"/>
                </a:solidFill>
                <a:effectLst/>
              </a:rPr>
              <a:t>日の始値は</a:t>
            </a:r>
            <a:r>
              <a:rPr lang="en-US" altLang="ja-JP" sz="3200" dirty="0" smtClean="0">
                <a:solidFill>
                  <a:schemeClr val="tx1"/>
                </a:solidFill>
                <a:effectLst/>
              </a:rPr>
              <a:t>14</a:t>
            </a:r>
            <a:r>
              <a:rPr lang="ja-JP" altLang="en-US" sz="3200" dirty="0" smtClean="0">
                <a:solidFill>
                  <a:schemeClr val="tx1"/>
                </a:solidFill>
                <a:effectLst/>
              </a:rPr>
              <a:t>日の終値から</a:t>
            </a:r>
            <a:r>
              <a:rPr lang="en-US" altLang="ja-JP" sz="3200" dirty="0" smtClean="0">
                <a:solidFill>
                  <a:schemeClr val="tx1"/>
                </a:solidFill>
                <a:effectLst/>
              </a:rPr>
              <a:t>11.4</a:t>
            </a:r>
            <a:r>
              <a:rPr lang="ja-JP" altLang="en-US" sz="3200" dirty="0" smtClean="0">
                <a:solidFill>
                  <a:schemeClr val="tx1"/>
                </a:solidFill>
                <a:effectLst/>
              </a:rPr>
              <a:t>パーセント下落した。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08548" y="267464"/>
            <a:ext cx="7185829" cy="984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②</a:t>
            </a:r>
            <a:r>
              <a:rPr lang="ja-JP" altLang="en-US" sz="2800" b="1" dirty="0" smtClean="0">
                <a:solidFill>
                  <a:schemeClr val="tx1"/>
                </a:solidFill>
              </a:rPr>
              <a:t>旭化成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の株価データとその可視化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1" y="1591714"/>
            <a:ext cx="6577263" cy="5207504"/>
          </a:xfrm>
          <a:prstGeom prst="rect">
            <a:avLst/>
          </a:prstGeom>
        </p:spPr>
      </p:pic>
      <p:sp>
        <p:nvSpPr>
          <p:cNvPr id="10" name="フローチャート: 結合子 9"/>
          <p:cNvSpPr/>
          <p:nvPr/>
        </p:nvSpPr>
        <p:spPr>
          <a:xfrm>
            <a:off x="3876873" y="2080204"/>
            <a:ext cx="224589" cy="25667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7620483" y="2115468"/>
            <a:ext cx="3300664" cy="606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発覚日：</a:t>
            </a:r>
            <a:r>
              <a:rPr lang="en-US" altLang="ja-JP" sz="2800" dirty="0" smtClean="0"/>
              <a:t>10</a:t>
            </a:r>
            <a:r>
              <a:rPr lang="ja-JP" altLang="en-US" sz="2800" dirty="0" smtClean="0"/>
              <a:t>月</a:t>
            </a:r>
            <a:r>
              <a:rPr lang="en-US" altLang="ja-JP" sz="2800" dirty="0" smtClean="0"/>
              <a:t>14</a:t>
            </a:r>
            <a:r>
              <a:rPr lang="ja-JP" altLang="en-US" sz="2800" dirty="0" smtClean="0"/>
              <a:t>日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62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849979" y="2614652"/>
            <a:ext cx="4523873" cy="304698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200" dirty="0" smtClean="0">
                <a:effectLst/>
              </a:rPr>
              <a:t>三井住友建設は</a:t>
            </a:r>
            <a:r>
              <a:rPr lang="en-US" altLang="ja-JP" sz="3200" dirty="0" smtClean="0">
                <a:effectLst/>
              </a:rPr>
              <a:t>13</a:t>
            </a:r>
            <a:r>
              <a:rPr lang="ja-JP" altLang="en-US" sz="3200" dirty="0" smtClean="0">
                <a:effectLst/>
              </a:rPr>
              <a:t>日終値から</a:t>
            </a:r>
            <a:r>
              <a:rPr lang="en-US" altLang="ja-JP" sz="3200" dirty="0" smtClean="0">
                <a:effectLst/>
              </a:rPr>
              <a:t>14</a:t>
            </a:r>
            <a:r>
              <a:rPr lang="ja-JP" altLang="en-US" sz="3200" dirty="0" smtClean="0">
                <a:effectLst/>
              </a:rPr>
              <a:t>日始値は</a:t>
            </a:r>
            <a:r>
              <a:rPr lang="en-US" altLang="ja-JP" sz="3200" dirty="0" smtClean="0">
                <a:effectLst/>
              </a:rPr>
              <a:t>12</a:t>
            </a:r>
            <a:r>
              <a:rPr lang="en-US" altLang="ja-JP" sz="3200" dirty="0" smtClean="0"/>
              <a:t>%</a:t>
            </a:r>
          </a:p>
          <a:p>
            <a:r>
              <a:rPr lang="ja-JP" altLang="en-US" sz="3200" dirty="0" smtClean="0">
                <a:effectLst/>
              </a:rPr>
              <a:t>下落し、</a:t>
            </a:r>
            <a:r>
              <a:rPr lang="en-US" altLang="ja-JP" sz="3200" dirty="0" smtClean="0">
                <a:effectLst/>
              </a:rPr>
              <a:t>14</a:t>
            </a:r>
            <a:r>
              <a:rPr lang="ja-JP" altLang="en-US" sz="3200" dirty="0" smtClean="0">
                <a:effectLst/>
              </a:rPr>
              <a:t>日始値と終値で</a:t>
            </a:r>
            <a:r>
              <a:rPr lang="en-US" altLang="ja-JP" sz="3200" dirty="0" smtClean="0">
                <a:effectLst/>
              </a:rPr>
              <a:t>30%</a:t>
            </a:r>
            <a:r>
              <a:rPr lang="ja-JP" altLang="en-US" sz="3200" dirty="0" smtClean="0">
                <a:effectLst/>
              </a:rPr>
              <a:t>下落した。</a:t>
            </a:r>
            <a:endParaRPr lang="en-US" altLang="ja-JP" sz="3200" dirty="0" smtClean="0">
              <a:effectLst/>
            </a:endParaRPr>
          </a:p>
          <a:p>
            <a:endParaRPr lang="en-US" altLang="ja-JP" sz="3200" dirty="0" smtClean="0">
              <a:effectLst/>
            </a:endParaRPr>
          </a:p>
          <a:p>
            <a:r>
              <a:rPr lang="ja-JP" altLang="en-US" sz="3200" dirty="0" smtClean="0">
                <a:effectLst/>
              </a:rPr>
              <a:t>その後持ち直さなかった。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52927" y="308649"/>
            <a:ext cx="7185829" cy="683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③</a:t>
            </a:r>
            <a:r>
              <a:rPr lang="ja-JP" altLang="en-US" sz="2800" b="1" dirty="0" smtClean="0">
                <a:solidFill>
                  <a:schemeClr val="tx1"/>
                </a:solidFill>
              </a:rPr>
              <a:t>三井住友建設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の株価データとその可視化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722"/>
            <a:ext cx="6095238" cy="5425120"/>
          </a:xfrm>
          <a:prstGeom prst="rect">
            <a:avLst/>
          </a:prstGeom>
        </p:spPr>
      </p:pic>
      <p:sp>
        <p:nvSpPr>
          <p:cNvPr id="9" name="フローチャート: 結合子 8"/>
          <p:cNvSpPr/>
          <p:nvPr/>
        </p:nvSpPr>
        <p:spPr>
          <a:xfrm>
            <a:off x="4676275" y="4981074"/>
            <a:ext cx="224589" cy="25667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7538756" y="1762541"/>
            <a:ext cx="3300664" cy="606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発覚日：</a:t>
            </a:r>
            <a:r>
              <a:rPr lang="en-US" altLang="ja-JP" sz="2800" dirty="0" smtClean="0"/>
              <a:t>10</a:t>
            </a:r>
            <a:r>
              <a:rPr lang="ja-JP" altLang="en-US" sz="2800" dirty="0" smtClean="0"/>
              <a:t>月</a:t>
            </a:r>
            <a:r>
              <a:rPr lang="en-US" altLang="ja-JP" sz="2800" dirty="0" smtClean="0"/>
              <a:t>24</a:t>
            </a:r>
            <a:r>
              <a:rPr lang="ja-JP" altLang="en-US" sz="2800" dirty="0" smtClean="0"/>
              <a:t>日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860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6674" y="272250"/>
            <a:ext cx="8600923" cy="984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④</a:t>
            </a:r>
            <a:r>
              <a:rPr lang="ja-JP" altLang="en-US" sz="2800" dirty="0" smtClean="0">
                <a:solidFill>
                  <a:schemeClr val="tx1"/>
                </a:solidFill>
              </a:rPr>
              <a:t>日立</a:t>
            </a:r>
            <a:r>
              <a:rPr lang="ja-JP" altLang="en-US" sz="2800" dirty="0">
                <a:solidFill>
                  <a:schemeClr val="tx1"/>
                </a:solidFill>
              </a:rPr>
              <a:t>ハイテクノロジーズ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の株価データとその可視化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074568" y="2799348"/>
            <a:ext cx="4089977" cy="29238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US" altLang="ja-JP" sz="3200" dirty="0" smtClean="0">
              <a:effectLst/>
            </a:endParaRPr>
          </a:p>
          <a:p>
            <a:r>
              <a:rPr lang="ja-JP" altLang="en-US" sz="3200" dirty="0" smtClean="0">
                <a:effectLst/>
              </a:rPr>
              <a:t>日立ハイテクノロジーズはトレンドを乱すことなく、特に変化なしであった。</a:t>
            </a:r>
            <a:endParaRPr lang="en-US" altLang="ja-JP" sz="3200" dirty="0"/>
          </a:p>
          <a:p>
            <a:endParaRPr lang="ja-JP" altLang="en-US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1736619"/>
            <a:ext cx="6112042" cy="4571429"/>
          </a:xfrm>
          <a:prstGeom prst="rect">
            <a:avLst/>
          </a:prstGeom>
        </p:spPr>
      </p:pic>
      <p:sp>
        <p:nvSpPr>
          <p:cNvPr id="10" name="フローチャート: 結合子 9"/>
          <p:cNvSpPr/>
          <p:nvPr/>
        </p:nvSpPr>
        <p:spPr>
          <a:xfrm>
            <a:off x="5366085" y="2671011"/>
            <a:ext cx="224589" cy="25667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7620483" y="2115468"/>
            <a:ext cx="3300664" cy="606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/>
              <a:t>発覚日：</a:t>
            </a:r>
            <a:r>
              <a:rPr lang="en-US" altLang="ja-JP" sz="2800" dirty="0" smtClean="0"/>
              <a:t>10</a:t>
            </a:r>
            <a:r>
              <a:rPr lang="ja-JP" altLang="en-US" sz="2800" dirty="0" smtClean="0"/>
              <a:t>月</a:t>
            </a:r>
            <a:r>
              <a:rPr lang="en-US" altLang="ja-JP" sz="2800" dirty="0" smtClean="0"/>
              <a:t>27</a:t>
            </a:r>
            <a:r>
              <a:rPr lang="ja-JP" altLang="en-US" sz="2800" dirty="0" smtClean="0"/>
              <a:t>日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690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6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2790" y="21304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/>
              <a:t>・株価の取得とそのデータの可視化に成功した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buNone/>
            </a:pPr>
            <a:r>
              <a:rPr kumimoji="1" lang="ja-JP" altLang="en-US" sz="3200" dirty="0" smtClean="0"/>
              <a:t>・横浜マンション傾斜問題の調査</a:t>
            </a:r>
            <a:r>
              <a:rPr lang="ja-JP" altLang="en-US" sz="3200" dirty="0" smtClean="0"/>
              <a:t>では</a:t>
            </a:r>
            <a:r>
              <a:rPr lang="ja-JP" altLang="en-US" sz="3200" dirty="0"/>
              <a:t>株式</a:t>
            </a:r>
            <a:r>
              <a:rPr lang="ja-JP" altLang="en-US" sz="3200" dirty="0" smtClean="0"/>
              <a:t>市場は原因企業　　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  の</a:t>
            </a:r>
            <a:r>
              <a:rPr kumimoji="1" lang="ja-JP" altLang="en-US" sz="3200" dirty="0" smtClean="0"/>
              <a:t>株価を原因発覚前から下落させていた</a:t>
            </a:r>
            <a:endParaRPr kumimoji="1"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kumimoji="1"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77132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69354" y="1955112"/>
            <a:ext cx="10515600" cy="4524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1986</a:t>
            </a:r>
            <a:r>
              <a:rPr lang="ja-JP" altLang="en-US" sz="3600" dirty="0"/>
              <a:t>年チャレンジャー号爆発</a:t>
            </a:r>
          </a:p>
          <a:p>
            <a:endParaRPr lang="ja-JP" altLang="en-US" sz="3600" dirty="0"/>
          </a:p>
          <a:p>
            <a:r>
              <a:rPr lang="ja-JP" altLang="en-US" sz="3600" dirty="0" smtClean="0"/>
              <a:t>・事故直後、関連</a:t>
            </a:r>
            <a:r>
              <a:rPr lang="ja-JP" altLang="en-US" sz="3600" dirty="0"/>
              <a:t>企業</a:t>
            </a:r>
            <a:r>
              <a:rPr lang="en-US" altLang="ja-JP" sz="3600" dirty="0"/>
              <a:t>4</a:t>
            </a:r>
            <a:r>
              <a:rPr lang="ja-JP" altLang="en-US" sz="3600" dirty="0"/>
              <a:t>社の株価急落</a:t>
            </a:r>
          </a:p>
          <a:p>
            <a:endParaRPr lang="ja-JP" altLang="en-US" sz="3600" dirty="0"/>
          </a:p>
          <a:p>
            <a:r>
              <a:rPr lang="ja-JP" altLang="en-US" sz="3600" dirty="0" smtClean="0"/>
              <a:t>・うち</a:t>
            </a:r>
            <a:r>
              <a:rPr lang="en-US" altLang="ja-JP" sz="3600" dirty="0"/>
              <a:t>1</a:t>
            </a:r>
            <a:r>
              <a:rPr lang="ja-JP" altLang="en-US" sz="3600" dirty="0"/>
              <a:t>社だけ</a:t>
            </a:r>
            <a:r>
              <a:rPr lang="ja-JP" altLang="en-US" sz="3600" dirty="0" smtClean="0"/>
              <a:t>持ち直さずその</a:t>
            </a:r>
            <a:r>
              <a:rPr lang="ja-JP" altLang="en-US" sz="3600" dirty="0"/>
              <a:t>まま下落</a:t>
            </a:r>
          </a:p>
          <a:p>
            <a:endParaRPr lang="en-US" altLang="ja-JP" sz="3600" dirty="0" smtClean="0"/>
          </a:p>
          <a:p>
            <a:r>
              <a:rPr lang="ja-JP" altLang="en-US" sz="3600" dirty="0" smtClean="0"/>
              <a:t>・数か月後、マスメディアが持ち直さなかった</a:t>
            </a:r>
            <a:endParaRPr lang="en-US" altLang="ja-JP" sz="3600" dirty="0" smtClean="0"/>
          </a:p>
          <a:p>
            <a:r>
              <a:rPr lang="ja-JP" altLang="en-US" sz="3600" dirty="0" smtClean="0"/>
              <a:t>その</a:t>
            </a:r>
            <a:r>
              <a:rPr lang="en-US" altLang="ja-JP" sz="3600" dirty="0" smtClean="0"/>
              <a:t>1</a:t>
            </a:r>
            <a:r>
              <a:rPr lang="ja-JP" altLang="en-US" sz="3600" dirty="0" smtClean="0"/>
              <a:t>社の部品不良により事故が起きたと公表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59453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2927" y="2338972"/>
            <a:ext cx="11566358" cy="240949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effectLst/>
              </a:rPr>
              <a:t/>
            </a:r>
            <a:br>
              <a:rPr lang="ja-JP" altLang="en-US" sz="3600" dirty="0" smtClean="0">
                <a:effectLst/>
              </a:rPr>
            </a:br>
            <a:r>
              <a:rPr lang="ja-JP" altLang="en-US" sz="4400" b="1" u="sng" dirty="0" smtClean="0">
                <a:effectLst/>
              </a:rPr>
              <a:t>株式市場は賢く、原因企業を特定していたのか、</a:t>
            </a:r>
            <a:endParaRPr lang="en-US" altLang="ja-JP" sz="4400" b="1" u="sng" dirty="0" smtClean="0">
              <a:effectLst/>
            </a:endParaRPr>
          </a:p>
          <a:p>
            <a:pPr marL="0" indent="0">
              <a:buNone/>
            </a:pPr>
            <a:r>
              <a:rPr lang="ja-JP" altLang="en-US" sz="4400" b="1" u="sng" dirty="0" smtClean="0">
                <a:effectLst/>
              </a:rPr>
              <a:t>それとも偶然このようなことが起きたのか。</a:t>
            </a:r>
            <a:endParaRPr kumimoji="1" lang="ja-JP" altLang="en-US" sz="4400" b="1" u="sng" dirty="0"/>
          </a:p>
        </p:txBody>
      </p:sp>
    </p:spTree>
    <p:extLst>
      <p:ext uri="{BB962C8B-B14F-4D97-AF65-F5344CB8AC3E}">
        <p14:creationId xmlns:p14="http://schemas.microsoft.com/office/powerpoint/2010/main" val="198828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91097" y="2284246"/>
            <a:ext cx="10761279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4000" dirty="0"/>
              <a:t>本研究で</a:t>
            </a:r>
            <a:r>
              <a:rPr lang="ja-JP" altLang="en-US" sz="4000" dirty="0" smtClean="0"/>
              <a:t>は</a:t>
            </a:r>
            <a:endParaRPr lang="en-US" altLang="ja-JP" sz="4000" dirty="0" smtClean="0"/>
          </a:p>
          <a:p>
            <a:r>
              <a:rPr lang="ja-JP" altLang="en-US" sz="4000" dirty="0" smtClean="0"/>
              <a:t>株価</a:t>
            </a:r>
            <a:r>
              <a:rPr lang="ja-JP" altLang="en-US" sz="4000" dirty="0"/>
              <a:t>を取得</a:t>
            </a:r>
            <a:r>
              <a:rPr lang="ja-JP" altLang="en-US" sz="4000" dirty="0" smtClean="0"/>
              <a:t>するツール</a:t>
            </a:r>
            <a:r>
              <a:rPr lang="ja-JP" altLang="en-US" sz="4000" dirty="0"/>
              <a:t>の開発</a:t>
            </a:r>
            <a:r>
              <a:rPr lang="ja-JP" altLang="en-US" sz="4000" dirty="0" smtClean="0"/>
              <a:t>を第一目的</a:t>
            </a:r>
            <a:r>
              <a:rPr lang="ja-JP" altLang="en-US" sz="4000" dirty="0"/>
              <a:t>とする</a:t>
            </a:r>
            <a:r>
              <a:rPr lang="ja-JP" altLang="en-US" sz="4000" dirty="0" smtClean="0"/>
              <a:t>。</a:t>
            </a:r>
            <a:endParaRPr lang="en-US" altLang="ja-JP" sz="4000" dirty="0" smtClean="0"/>
          </a:p>
          <a:p>
            <a:endParaRPr lang="en-US" altLang="ja-JP" sz="4000" dirty="0" smtClean="0"/>
          </a:p>
          <a:p>
            <a:r>
              <a:rPr lang="ja-JP" altLang="en-US" sz="4000" dirty="0" smtClean="0"/>
              <a:t>その開発したツールより、背景で述べた調査を</a:t>
            </a:r>
            <a:endParaRPr lang="en-US" altLang="ja-JP" sz="4000" dirty="0" smtClean="0"/>
          </a:p>
          <a:p>
            <a:r>
              <a:rPr lang="ja-JP" altLang="en-US" sz="4000" dirty="0" smtClean="0"/>
              <a:t>進める。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89329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</a:t>
            </a:r>
            <a:r>
              <a:rPr lang="ja-JP" altLang="en-US" dirty="0" smtClean="0"/>
              <a:t>株価取得ツールの開発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51052" y="2925931"/>
            <a:ext cx="11089895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4000" dirty="0" smtClean="0"/>
              <a:t>銘柄・期間を指定して株価を取得しその変動データ</a:t>
            </a:r>
            <a:endParaRPr lang="en-US" altLang="ja-JP" sz="4000" dirty="0" smtClean="0"/>
          </a:p>
          <a:p>
            <a:r>
              <a:rPr lang="ja-JP" altLang="en-US" sz="4000" dirty="0" smtClean="0"/>
              <a:t>をグラフにするツールを矢吹研究室で開発に成功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63272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</a:t>
            </a:r>
            <a:r>
              <a:rPr lang="en-US" altLang="ja-JP" dirty="0"/>
              <a:t>.</a:t>
            </a:r>
            <a:r>
              <a:rPr lang="ja-JP" altLang="en-US" dirty="0" smtClean="0"/>
              <a:t>株価取得と背景の調査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605088"/>
            <a:ext cx="10515600" cy="145356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 dirty="0" smtClean="0"/>
              <a:t>開発したツール</a:t>
            </a:r>
            <a:r>
              <a:rPr lang="ja-JP" altLang="en-US" sz="4400" dirty="0" smtClean="0"/>
              <a:t>を使い、</a:t>
            </a:r>
            <a:endParaRPr lang="en-US" altLang="ja-JP" sz="4400" dirty="0" smtClean="0"/>
          </a:p>
          <a:p>
            <a:pPr marL="0" indent="0" algn="ctr">
              <a:buNone/>
            </a:pPr>
            <a:r>
              <a:rPr kumimoji="1" lang="ja-JP" altLang="en-US" sz="4400" dirty="0" smtClean="0"/>
              <a:t>背景</a:t>
            </a:r>
            <a:r>
              <a:rPr lang="ja-JP" altLang="en-US" sz="4400" dirty="0" smtClean="0"/>
              <a:t>で述べた</a:t>
            </a:r>
            <a:r>
              <a:rPr kumimoji="1" lang="ja-JP" altLang="en-US" sz="4400" dirty="0" smtClean="0"/>
              <a:t>調査</a:t>
            </a:r>
            <a:r>
              <a:rPr kumimoji="1" lang="ja-JP" altLang="en-US" sz="4400" dirty="0" smtClean="0"/>
              <a:t>を進める。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6985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6010" y="1248108"/>
            <a:ext cx="10515600" cy="19763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背景で述べたチャレンジャー号事故と条件の合う事例を調査する。</a:t>
            </a:r>
            <a:endParaRPr lang="en-US" altLang="ja-JP" sz="3600" dirty="0" smtClean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 sz="3600" dirty="0" smtClean="0"/>
              <a:t>その条件は以下の</a:t>
            </a:r>
            <a:r>
              <a:rPr lang="en-US" altLang="ja-JP" sz="3600" dirty="0" smtClean="0"/>
              <a:t>3</a:t>
            </a:r>
            <a:r>
              <a:rPr lang="ja-JP" altLang="en-US" sz="3600" dirty="0" smtClean="0"/>
              <a:t>つである。</a:t>
            </a:r>
            <a:endParaRPr kumimoji="1" lang="en-US" altLang="ja-JP" sz="3600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766010" y="4065085"/>
            <a:ext cx="10515600" cy="24576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4000" u="sng" dirty="0" smtClean="0"/>
              <a:t>調査する事例の条件</a:t>
            </a:r>
            <a:endParaRPr lang="en-US" altLang="ja-JP" sz="4000" u="sng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 smtClean="0"/>
              <a:t>・複数の企業が関わっていること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 smtClean="0"/>
              <a:t>・原因企業が判明するまでに時間がかかっていること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 dirty="0" smtClean="0"/>
              <a:t>・原因企業が株式会社であること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29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条件に当てはまった事例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162510"/>
            <a:ext cx="10515600" cy="260199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 smtClean="0"/>
              <a:t>5</a:t>
            </a:r>
            <a:r>
              <a:rPr lang="ja-JP" altLang="en-US" sz="3600" dirty="0" smtClean="0"/>
              <a:t>件見つけ、</a:t>
            </a:r>
            <a:r>
              <a:rPr lang="en-US" altLang="ja-JP" sz="3600" dirty="0" smtClean="0"/>
              <a:t>4</a:t>
            </a:r>
            <a:r>
              <a:rPr lang="ja-JP" altLang="en-US" sz="3600" dirty="0" smtClean="0"/>
              <a:t>件が海外での出来事であった。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国内</a:t>
            </a:r>
            <a:r>
              <a:rPr lang="ja-JP" altLang="en-US" sz="3600" dirty="0" smtClean="0"/>
              <a:t>の</a:t>
            </a:r>
            <a:r>
              <a:rPr lang="en-US" altLang="ja-JP" sz="3600" dirty="0" smtClean="0"/>
              <a:t>1</a:t>
            </a:r>
            <a:r>
              <a:rPr lang="ja-JP" altLang="en-US" sz="3600" dirty="0" smtClean="0"/>
              <a:t>件である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「横浜マンション傾斜問題」を調査した。</a:t>
            </a:r>
            <a:endParaRPr lang="en-US" altLang="ja-JP" sz="3600" dirty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562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横浜マンション傾斜問題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14</a:t>
            </a:r>
            <a:r>
              <a:rPr kumimoji="1" lang="ja-JP" altLang="en-US" dirty="0" smtClean="0"/>
              <a:t>日　三井不動産がマンション傾斜報告しニュースになり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                           </a:t>
            </a:r>
            <a:r>
              <a:rPr lang="ja-JP" altLang="en-US" dirty="0" smtClean="0"/>
              <a:t>その当日旭化成が杭打ちデータ改ざんを認める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2015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24</a:t>
            </a:r>
            <a:r>
              <a:rPr lang="ja-JP" altLang="en-US" dirty="0" smtClean="0"/>
              <a:t>日　三井住友建設が設計より短い杭を発注したことが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　　　　　</a:t>
            </a:r>
            <a:r>
              <a:rPr kumimoji="1" lang="en-US" altLang="ja-JP" dirty="0" smtClean="0"/>
              <a:t>	</a:t>
            </a:r>
            <a:r>
              <a:rPr lang="ja-JP" altLang="en-US" dirty="0"/>
              <a:t>取材</a:t>
            </a:r>
            <a:r>
              <a:rPr lang="ja-JP" altLang="en-US" dirty="0" smtClean="0"/>
              <a:t>により発覚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27</a:t>
            </a:r>
            <a:r>
              <a:rPr kumimoji="1" lang="ja-JP" altLang="en-US" dirty="0" smtClean="0"/>
              <a:t>日　日立ハイテクノロジーズが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次下請けに入っていた　　　　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　　  　</a:t>
            </a:r>
            <a:r>
              <a:rPr kumimoji="1" lang="ja-JP" altLang="en-US" dirty="0" smtClean="0"/>
              <a:t>ことが発覚 　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6148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14352</TotalTime>
  <Words>537</Words>
  <Application>Microsoft Office PowerPoint</Application>
  <PresentationFormat>ワイド画面</PresentationFormat>
  <Paragraphs>105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Office テーマ</vt:lpstr>
      <vt:lpstr>集合知の成功事例としての株価変動についての調査</vt:lpstr>
      <vt:lpstr>1.研究背景</vt:lpstr>
      <vt:lpstr>PowerPoint プレゼンテーション</vt:lpstr>
      <vt:lpstr>2.研究目的</vt:lpstr>
      <vt:lpstr>3.株価取得ツールの開発</vt:lpstr>
      <vt:lpstr>4.株価取得と背景の調査</vt:lpstr>
      <vt:lpstr>PowerPoint プレゼンテーション</vt:lpstr>
      <vt:lpstr>条件に当てはまった事例</vt:lpstr>
      <vt:lpstr>横浜マンション傾斜問題</vt:lpstr>
      <vt:lpstr>関連企業</vt:lpstr>
      <vt:lpstr>関連企業の行為</vt:lpstr>
      <vt:lpstr>原因企業</vt:lpstr>
      <vt:lpstr>5.研究結果</vt:lpstr>
      <vt:lpstr>は発覚日である</vt:lpstr>
      <vt:lpstr>PowerPoint プレゼンテーション</vt:lpstr>
      <vt:lpstr>PowerPoint プレゼンテーション</vt:lpstr>
      <vt:lpstr>PowerPoint プレゼンテーション</vt:lpstr>
      <vt:lpstr>6.結論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集合知の成功事例としての株価変動についての調査</dc:title>
  <dc:creator>miyake</dc:creator>
  <cp:lastModifiedBy>miyake</cp:lastModifiedBy>
  <cp:revision>53</cp:revision>
  <dcterms:created xsi:type="dcterms:W3CDTF">2016-01-25T06:16:34Z</dcterms:created>
  <dcterms:modified xsi:type="dcterms:W3CDTF">2016-02-12T02:57:21Z</dcterms:modified>
</cp:coreProperties>
</file>