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33" autoAdjust="0"/>
  </p:normalViewPr>
  <p:slideViewPr>
    <p:cSldViewPr snapToGrid="0">
      <p:cViewPr varScale="1">
        <p:scale>
          <a:sx n="25" d="100"/>
          <a:sy n="25" d="100"/>
        </p:scale>
        <p:origin x="30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動画　累積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37</c:v>
                </c:pt>
                <c:pt idx="1">
                  <c:v>1246</c:v>
                </c:pt>
                <c:pt idx="2">
                  <c:v>4190</c:v>
                </c:pt>
                <c:pt idx="3">
                  <c:v>8017</c:v>
                </c:pt>
                <c:pt idx="4">
                  <c:v>13557</c:v>
                </c:pt>
                <c:pt idx="5">
                  <c:v>19942</c:v>
                </c:pt>
                <c:pt idx="6">
                  <c:v>27176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162248"/>
        <c:axId val="249163424"/>
      </c:lineChart>
      <c:catAx>
        <c:axId val="24916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163424"/>
        <c:crosses val="autoZero"/>
        <c:auto val="1"/>
        <c:lblAlgn val="ctr"/>
        <c:lblOffset val="100"/>
        <c:noMultiLvlLbl val="0"/>
      </c:catAx>
      <c:valAx>
        <c:axId val="2491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16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動画　時間別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0378400897926077"/>
          <c:y val="0.17695130171364193"/>
          <c:w val="0.83709903312353406"/>
          <c:h val="0.640248231940277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Sheet1!$B$4:$H$4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37</c:v>
                </c:pt>
                <c:pt idx="1">
                  <c:v>1209</c:v>
                </c:pt>
                <c:pt idx="2">
                  <c:v>2944</c:v>
                </c:pt>
                <c:pt idx="3">
                  <c:v>3827</c:v>
                </c:pt>
                <c:pt idx="4">
                  <c:v>5540</c:v>
                </c:pt>
                <c:pt idx="5">
                  <c:v>6385</c:v>
                </c:pt>
                <c:pt idx="6">
                  <c:v>7234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163032"/>
        <c:axId val="249159896"/>
      </c:barChart>
      <c:catAx>
        <c:axId val="249163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159896"/>
        <c:crosses val="autoZero"/>
        <c:auto val="1"/>
        <c:lblAlgn val="ctr"/>
        <c:lblOffset val="100"/>
        <c:noMultiLvlLbl val="0"/>
      </c:catAx>
      <c:valAx>
        <c:axId val="24915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163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ツイート　累積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Sheet1!$B$6:$H$6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Sheet1!$B$7:$H$7</c:f>
              <c:numCache>
                <c:formatCode>General</c:formatCode>
                <c:ptCount val="7"/>
                <c:pt idx="0">
                  <c:v>2</c:v>
                </c:pt>
                <c:pt idx="1">
                  <c:v>12</c:v>
                </c:pt>
                <c:pt idx="2">
                  <c:v>24</c:v>
                </c:pt>
                <c:pt idx="3">
                  <c:v>44</c:v>
                </c:pt>
                <c:pt idx="4">
                  <c:v>62</c:v>
                </c:pt>
                <c:pt idx="5">
                  <c:v>89</c:v>
                </c:pt>
                <c:pt idx="6">
                  <c:v>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160680"/>
        <c:axId val="249161072"/>
      </c:lineChart>
      <c:catAx>
        <c:axId val="24916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161072"/>
        <c:crosses val="autoZero"/>
        <c:auto val="1"/>
        <c:lblAlgn val="ctr"/>
        <c:lblOffset val="100"/>
        <c:noMultiLvlLbl val="0"/>
      </c:catAx>
      <c:valAx>
        <c:axId val="24916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160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ツイート　時間別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5367115451844967E-2"/>
          <c:y val="0.24829926829110219"/>
          <c:w val="0.87158195401843508"/>
          <c:h val="0.578863399216658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Sheet1!$B$8:$H$8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Sheet1!$B$9:$H$9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12</c:v>
                </c:pt>
                <c:pt idx="3">
                  <c:v>20</c:v>
                </c:pt>
                <c:pt idx="4">
                  <c:v>18</c:v>
                </c:pt>
                <c:pt idx="5">
                  <c:v>27</c:v>
                </c:pt>
                <c:pt idx="6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329208"/>
        <c:axId val="299331952"/>
      </c:barChart>
      <c:catAx>
        <c:axId val="29932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9331952"/>
        <c:crosses val="autoZero"/>
        <c:auto val="1"/>
        <c:lblAlgn val="ctr"/>
        <c:lblOffset val="100"/>
        <c:noMultiLvlLbl val="0"/>
      </c:catAx>
      <c:valAx>
        <c:axId val="29933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932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" y="-304800"/>
            <a:ext cx="21383624" cy="3027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707144"/>
            <a:ext cx="18176081" cy="763734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ニコニコ</a:t>
            </a:r>
            <a:r>
              <a:rPr lang="ja-JP" altLang="en-US" sz="7200" dirty="0"/>
              <a:t>動画のカテゴリ合算毎時総合ランキングの順位と</a:t>
            </a:r>
            <a:r>
              <a:rPr lang="en-US" altLang="ja-JP" sz="7200" dirty="0"/>
              <a:t>Twiiter</a:t>
            </a:r>
            <a:r>
              <a:rPr lang="ja-JP" altLang="en-US" sz="7200" dirty="0"/>
              <a:t>のツイート数の相関性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98993" y="2493836"/>
            <a:ext cx="15859125" cy="1125521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1342073  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杉山喜彦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78202" y="4344541"/>
            <a:ext cx="19490997" cy="3817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endParaRPr lang="ja-JP" altLang="en-US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1491264" y="3124567"/>
            <a:ext cx="2978408" cy="12199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78203" y="9725712"/>
            <a:ext cx="19431002" cy="147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ja-JP" altLang="en-US" dirty="0"/>
              <a:t>ニコニコ動画のカテゴリ合算毎時総合ランキングの順位と</a:t>
            </a:r>
            <a:r>
              <a:rPr lang="en-US" altLang="ja-JP" dirty="0"/>
              <a:t>Twiiter</a:t>
            </a:r>
            <a:r>
              <a:rPr lang="ja-JP" altLang="en-US" dirty="0"/>
              <a:t>のツイート数との相関性があるかを調べる．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487034" y="8505739"/>
            <a:ext cx="2978408" cy="12199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1499727" y="11376908"/>
            <a:ext cx="3249338" cy="12199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78203" y="12612754"/>
            <a:ext cx="9699297" cy="16821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94160" y="12653302"/>
            <a:ext cx="9315045" cy="454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/>
              <a:t>ニコニコ動画のカテゴリ合算毎時総合ランキングから</a:t>
            </a:r>
            <a:r>
              <a:rPr lang="en-US" altLang="ja-JP" dirty="0"/>
              <a:t>1</a:t>
            </a:r>
            <a:r>
              <a:rPr lang="ja-JP" altLang="en-US" dirty="0"/>
              <a:t>時間毎の再生数を記録することができた．</a:t>
            </a:r>
            <a:r>
              <a:rPr lang="en-US" altLang="ja-JP" dirty="0" smtClean="0"/>
              <a:t>Twitter</a:t>
            </a:r>
            <a:r>
              <a:rPr lang="ja-JP" altLang="en-US" dirty="0"/>
              <a:t>のツイート数を収集する</a:t>
            </a:r>
            <a:r>
              <a:rPr lang="en-US" altLang="ja-JP" dirty="0"/>
              <a:t>API</a:t>
            </a:r>
            <a:r>
              <a:rPr lang="ja-JP" altLang="en-US" dirty="0"/>
              <a:t>が使用できるかを確認し，データを収集する．</a:t>
            </a:r>
            <a:endParaRPr lang="en-US" altLang="ja-JP" dirty="0"/>
          </a:p>
        </p:txBody>
      </p:sp>
      <p:sp>
        <p:nvSpPr>
          <p:cNvPr id="27" name="角丸四角形 26"/>
          <p:cNvSpPr/>
          <p:nvPr/>
        </p:nvSpPr>
        <p:spPr>
          <a:xfrm>
            <a:off x="10894160" y="11602647"/>
            <a:ext cx="5968756" cy="10288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現在</a:t>
            </a:r>
            <a:r>
              <a:rPr lang="ja-JP" altLang="en-US" dirty="0" smtClean="0"/>
              <a:t>の進歩状況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0977391" y="19004713"/>
            <a:ext cx="9405691" cy="10429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914400" indent="-914400">
              <a:buFont typeface="+mj-lt"/>
              <a:buAutoNum type="arabicPeriod"/>
            </a:pPr>
            <a:r>
              <a:rPr lang="ja-JP" altLang="en-US" dirty="0"/>
              <a:t>ニコニコ動画</a:t>
            </a:r>
            <a:r>
              <a:rPr lang="ja-JP" altLang="en-US" dirty="0" smtClean="0"/>
              <a:t>のランキング</a:t>
            </a:r>
            <a:r>
              <a:rPr lang="ja-JP" altLang="en-US" dirty="0"/>
              <a:t>の</a:t>
            </a:r>
            <a:r>
              <a:rPr lang="en-US" altLang="ja-JP" dirty="0"/>
              <a:t>101</a:t>
            </a:r>
            <a:r>
              <a:rPr lang="ja-JP" altLang="en-US" dirty="0"/>
              <a:t>位以下のデータを取ることができるかを確認する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ja-JP" dirty="0" smtClean="0"/>
              <a:t>Twiiter</a:t>
            </a:r>
            <a:r>
              <a:rPr lang="ja-JP" altLang="en-US" dirty="0"/>
              <a:t>のツイート数を収集する</a:t>
            </a:r>
            <a:r>
              <a:rPr lang="en-US" altLang="ja-JP" dirty="0"/>
              <a:t>API</a:t>
            </a:r>
            <a:r>
              <a:rPr lang="ja-JP" altLang="en-US" dirty="0"/>
              <a:t>の使用ができるかを確認する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marL="914400" indent="-914400">
              <a:buFont typeface="+mj-lt"/>
              <a:buAutoNum type="arabicPeriod"/>
            </a:pPr>
            <a:r>
              <a:rPr lang="ja-JP" altLang="en-US" dirty="0" smtClean="0"/>
              <a:t>データ</a:t>
            </a:r>
            <a:r>
              <a:rPr lang="ja-JP" altLang="en-US" dirty="0"/>
              <a:t>の収集を行い①，②，③，④の４種類のグラフをそれぞれ</a:t>
            </a:r>
            <a:r>
              <a:rPr lang="en-US" altLang="ja-JP" dirty="0"/>
              <a:t>100</a:t>
            </a:r>
            <a:r>
              <a:rPr lang="ja-JP" altLang="en-US" dirty="0"/>
              <a:t>以上作成して比較を行う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marL="914400" indent="-914400">
              <a:buFont typeface="+mj-lt"/>
              <a:buAutoNum type="arabicPeriod"/>
            </a:pPr>
            <a:r>
              <a:rPr lang="ja-JP" altLang="en-US" dirty="0" smtClean="0"/>
              <a:t>この</a:t>
            </a:r>
            <a:r>
              <a:rPr lang="ja-JP" altLang="en-US" dirty="0"/>
              <a:t>分析結果からニコニコ動画</a:t>
            </a:r>
            <a:r>
              <a:rPr lang="ja-JP" altLang="en-US" dirty="0" smtClean="0"/>
              <a:t>のランキング</a:t>
            </a:r>
            <a:r>
              <a:rPr lang="ja-JP" altLang="en-US" dirty="0"/>
              <a:t>の順位と</a:t>
            </a:r>
            <a:r>
              <a:rPr lang="en-US" altLang="ja-JP" dirty="0"/>
              <a:t>Twiiter</a:t>
            </a:r>
            <a:r>
              <a:rPr lang="ja-JP" altLang="en-US" dirty="0"/>
              <a:t>のツイート数との間に，相関性があるかないかを判断する．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0977391" y="17766884"/>
            <a:ext cx="3905497" cy="12199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今後</a:t>
            </a:r>
            <a:r>
              <a:rPr lang="ja-JP" altLang="en-US" dirty="0" smtClean="0"/>
              <a:t>の計画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8062127" y="5285344"/>
            <a:ext cx="5602761" cy="19235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ランキングを上げるため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028188" y="4459992"/>
            <a:ext cx="5715000" cy="35177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動画</a:t>
            </a:r>
            <a:r>
              <a:rPr lang="ja-JP" altLang="en-US" dirty="0"/>
              <a:t>の説明欄に投稿者の</a:t>
            </a:r>
            <a:r>
              <a:rPr lang="en-US" altLang="ja-JP" dirty="0"/>
              <a:t>Twiiter</a:t>
            </a:r>
            <a:r>
              <a:rPr lang="ja-JP" altLang="en-US" dirty="0"/>
              <a:t>へ行くことができるリンクが貼られていた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4983827" y="4581882"/>
            <a:ext cx="5225378" cy="34232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ニコニコ動画</a:t>
            </a:r>
            <a:r>
              <a:rPr lang="ja-JP" altLang="en-US" dirty="0" smtClean="0"/>
              <a:t>のランキング</a:t>
            </a:r>
            <a:r>
              <a:rPr lang="ja-JP" altLang="en-US" dirty="0"/>
              <a:t>と</a:t>
            </a:r>
            <a:r>
              <a:rPr lang="en-US" altLang="ja-JP" dirty="0"/>
              <a:t>Twiiter</a:t>
            </a:r>
            <a:r>
              <a:rPr lang="ja-JP" altLang="en-US" dirty="0"/>
              <a:t>のツイート数には相関性が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6743188" y="5921950"/>
            <a:ext cx="1318939" cy="816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13707791" y="5921949"/>
            <a:ext cx="1318939" cy="816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951092" y="13153393"/>
            <a:ext cx="4339366" cy="22780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ニコニコ動画</a:t>
            </a:r>
            <a:r>
              <a:rPr lang="ja-JP" altLang="en-US" sz="3600" dirty="0" smtClean="0"/>
              <a:t>のランキング</a:t>
            </a:r>
            <a:r>
              <a:rPr lang="ja-JP" altLang="en-US" sz="3600" dirty="0"/>
              <a:t>の</a:t>
            </a:r>
            <a:r>
              <a:rPr lang="en-US" altLang="ja-JP" sz="3600" dirty="0"/>
              <a:t>1</a:t>
            </a:r>
            <a:r>
              <a:rPr lang="ja-JP" altLang="en-US" sz="3600" dirty="0"/>
              <a:t>位から</a:t>
            </a:r>
            <a:r>
              <a:rPr lang="en-US" altLang="ja-JP" sz="3600" dirty="0"/>
              <a:t>100</a:t>
            </a:r>
            <a:r>
              <a:rPr lang="ja-JP" altLang="en-US" sz="3600" dirty="0"/>
              <a:t>位まで</a:t>
            </a:r>
            <a:r>
              <a:rPr lang="ja-JP" altLang="en-US" sz="3600" dirty="0" smtClean="0"/>
              <a:t>の動画</a:t>
            </a:r>
            <a:r>
              <a:rPr lang="ja-JP" altLang="en-US" sz="3600" dirty="0"/>
              <a:t>の再生数</a:t>
            </a:r>
            <a:r>
              <a:rPr lang="ja-JP" altLang="en-US" sz="3600" dirty="0" smtClean="0"/>
              <a:t>を抜き出す</a:t>
            </a:r>
            <a:endParaRPr kumimoji="1" lang="ja-JP" altLang="en-US" sz="3600" dirty="0"/>
          </a:p>
        </p:txBody>
      </p:sp>
      <p:sp>
        <p:nvSpPr>
          <p:cNvPr id="13" name="角丸四角形 12"/>
          <p:cNvSpPr/>
          <p:nvPr/>
        </p:nvSpPr>
        <p:spPr>
          <a:xfrm>
            <a:off x="1659293" y="15988972"/>
            <a:ext cx="3262031" cy="24656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再生数の累積</a:t>
            </a:r>
            <a:r>
              <a:rPr lang="ja-JP" altLang="en-US" sz="3600" dirty="0"/>
              <a:t>のグラフを作成</a:t>
            </a:r>
            <a:r>
              <a:rPr lang="ja-JP" altLang="en-US" sz="3600" dirty="0" smtClean="0"/>
              <a:t>する</a:t>
            </a:r>
            <a:r>
              <a:rPr lang="ja-JP" altLang="en-US" sz="3600" dirty="0"/>
              <a:t>①</a:t>
            </a:r>
            <a:endParaRPr kumimoji="1" lang="ja-JP" altLang="en-US" sz="3600" dirty="0"/>
          </a:p>
        </p:txBody>
      </p:sp>
      <p:sp>
        <p:nvSpPr>
          <p:cNvPr id="30" name="角丸四角形 29"/>
          <p:cNvSpPr/>
          <p:nvPr/>
        </p:nvSpPr>
        <p:spPr>
          <a:xfrm>
            <a:off x="1728663" y="21930066"/>
            <a:ext cx="3184536" cy="28511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再生数の増加を１時間毎に区切ったグラフを作成</a:t>
            </a:r>
            <a:r>
              <a:rPr lang="ja-JP" altLang="en-US" sz="3600" dirty="0" smtClean="0"/>
              <a:t>する②</a:t>
            </a:r>
            <a:endParaRPr kumimoji="1" lang="ja-JP" altLang="en-US" sz="3600" dirty="0"/>
          </a:p>
        </p:txBody>
      </p:sp>
      <p:sp>
        <p:nvSpPr>
          <p:cNvPr id="31" name="角丸四角形 30"/>
          <p:cNvSpPr/>
          <p:nvPr/>
        </p:nvSpPr>
        <p:spPr>
          <a:xfrm>
            <a:off x="5627851" y="13011220"/>
            <a:ext cx="4561179" cy="24202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Twiiter</a:t>
            </a:r>
            <a:r>
              <a:rPr lang="ja-JP" altLang="en-US" sz="3600" dirty="0" smtClean="0"/>
              <a:t>で動画</a:t>
            </a:r>
            <a:r>
              <a:rPr lang="ja-JP" altLang="en-US" sz="3600" dirty="0"/>
              <a:t>の</a:t>
            </a:r>
            <a:r>
              <a:rPr lang="ja-JP" altLang="en-US" sz="3600" dirty="0" smtClean="0"/>
              <a:t>名前をツイート検索</a:t>
            </a:r>
            <a:r>
              <a:rPr lang="ja-JP" altLang="en-US" sz="3600" dirty="0"/>
              <a:t>し，１時間毎にツイート数を抜き出す</a:t>
            </a:r>
            <a:endParaRPr kumimoji="1" lang="ja-JP" altLang="en-US" sz="3600" dirty="0"/>
          </a:p>
        </p:txBody>
      </p:sp>
      <p:sp>
        <p:nvSpPr>
          <p:cNvPr id="34" name="角丸四角形 33"/>
          <p:cNvSpPr/>
          <p:nvPr/>
        </p:nvSpPr>
        <p:spPr>
          <a:xfrm>
            <a:off x="1028188" y="27405153"/>
            <a:ext cx="9237938" cy="18064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ニコニコ</a:t>
            </a:r>
            <a:r>
              <a:rPr lang="ja-JP" altLang="en-US" sz="3600" dirty="0" smtClean="0"/>
              <a:t>動画</a:t>
            </a:r>
            <a:r>
              <a:rPr lang="ja-JP" altLang="en-US" sz="3600" dirty="0"/>
              <a:t>の</a:t>
            </a:r>
            <a:r>
              <a:rPr lang="ja-JP" altLang="en-US" sz="3600" dirty="0" smtClean="0"/>
              <a:t>ランキングと</a:t>
            </a:r>
            <a:endParaRPr lang="en-US" altLang="ja-JP" sz="3600" dirty="0" smtClean="0"/>
          </a:p>
          <a:p>
            <a:pPr algn="ctr"/>
            <a:r>
              <a:rPr lang="en-US" altLang="ja-JP" sz="3600" dirty="0" smtClean="0"/>
              <a:t>Twiiter</a:t>
            </a:r>
            <a:r>
              <a:rPr lang="ja-JP" altLang="en-US" sz="3600" dirty="0"/>
              <a:t>のツイート数との相関性がある</a:t>
            </a:r>
            <a:r>
              <a:rPr lang="ja-JP" altLang="en-US" sz="3600" dirty="0" smtClean="0"/>
              <a:t>か</a:t>
            </a:r>
            <a:endParaRPr lang="en-US" altLang="ja-JP" sz="3600" dirty="0"/>
          </a:p>
        </p:txBody>
      </p:sp>
      <p:sp>
        <p:nvSpPr>
          <p:cNvPr id="35" name="角丸四角形 34"/>
          <p:cNvSpPr/>
          <p:nvPr/>
        </p:nvSpPr>
        <p:spPr>
          <a:xfrm>
            <a:off x="6164486" y="21889097"/>
            <a:ext cx="3467226" cy="29331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ツイート数の増加を１時間毎に区切ったグラフを作成</a:t>
            </a:r>
            <a:r>
              <a:rPr lang="ja-JP" altLang="en-US" sz="3600" dirty="0" smtClean="0"/>
              <a:t>する④</a:t>
            </a:r>
            <a:endParaRPr lang="ja-JP" altLang="en-US" sz="3600" dirty="0"/>
          </a:p>
        </p:txBody>
      </p:sp>
      <p:sp>
        <p:nvSpPr>
          <p:cNvPr id="36" name="角丸四角形 35"/>
          <p:cNvSpPr/>
          <p:nvPr/>
        </p:nvSpPr>
        <p:spPr>
          <a:xfrm>
            <a:off x="6029379" y="15978422"/>
            <a:ext cx="3467226" cy="25887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ツイート数の累積のグラフを作成</a:t>
            </a:r>
            <a:r>
              <a:rPr lang="ja-JP" altLang="en-US" sz="3600" dirty="0" smtClean="0"/>
              <a:t>する③</a:t>
            </a:r>
            <a:endParaRPr kumimoji="1" lang="ja-JP" altLang="en-US" sz="3600" dirty="0"/>
          </a:p>
        </p:txBody>
      </p:sp>
      <p:graphicFrame>
        <p:nvGraphicFramePr>
          <p:cNvPr id="37" name="グラフ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36494"/>
              </p:ext>
            </p:extLst>
          </p:nvPr>
        </p:nvGraphicFramePr>
        <p:xfrm>
          <a:off x="1602304" y="18960792"/>
          <a:ext cx="3376011" cy="2130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グラフ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830083"/>
              </p:ext>
            </p:extLst>
          </p:nvPr>
        </p:nvGraphicFramePr>
        <p:xfrm>
          <a:off x="1602304" y="24908866"/>
          <a:ext cx="3437254" cy="216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グラフ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638218"/>
              </p:ext>
            </p:extLst>
          </p:nvPr>
        </p:nvGraphicFramePr>
        <p:xfrm>
          <a:off x="6166588" y="19114122"/>
          <a:ext cx="3483703" cy="20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グラフ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655206"/>
              </p:ext>
            </p:extLst>
          </p:nvPr>
        </p:nvGraphicFramePr>
        <p:xfrm>
          <a:off x="6029379" y="24908866"/>
          <a:ext cx="3458299" cy="185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3580</TotalTime>
  <Words>311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ニコニコ動画のカテゴリ合算毎時総合ランキングの順位とTwiiterのツイート数の相関性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sugiyama</cp:lastModifiedBy>
  <cp:revision>78</cp:revision>
  <dcterms:created xsi:type="dcterms:W3CDTF">2014-12-16T10:11:28Z</dcterms:created>
  <dcterms:modified xsi:type="dcterms:W3CDTF">2016-10-07T02:02:18Z</dcterms:modified>
</cp:coreProperties>
</file>