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288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599E-F15B-4283-96AD-171F0F1E0D5E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96F8-BE83-464C-BEA5-AAEA6A3B3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76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599E-F15B-4283-96AD-171F0F1E0D5E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96F8-BE83-464C-BEA5-AAEA6A3B3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46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599E-F15B-4283-96AD-171F0F1E0D5E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96F8-BE83-464C-BEA5-AAEA6A3B3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31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599E-F15B-4283-96AD-171F0F1E0D5E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96F8-BE83-464C-BEA5-AAEA6A3B3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10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599E-F15B-4283-96AD-171F0F1E0D5E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96F8-BE83-464C-BEA5-AAEA6A3B3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70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599E-F15B-4283-96AD-171F0F1E0D5E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96F8-BE83-464C-BEA5-AAEA6A3B3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16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599E-F15B-4283-96AD-171F0F1E0D5E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96F8-BE83-464C-BEA5-AAEA6A3B3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29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599E-F15B-4283-96AD-171F0F1E0D5E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96F8-BE83-464C-BEA5-AAEA6A3B3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50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599E-F15B-4283-96AD-171F0F1E0D5E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96F8-BE83-464C-BEA5-AAEA6A3B3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01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599E-F15B-4283-96AD-171F0F1E0D5E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96F8-BE83-464C-BEA5-AAEA6A3B3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61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599E-F15B-4283-96AD-171F0F1E0D5E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96F8-BE83-464C-BEA5-AAEA6A3B3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3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1599E-F15B-4283-96AD-171F0F1E0D5E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596F8-BE83-464C-BEA5-AAEA6A3B3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53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94316" y="5963389"/>
            <a:ext cx="6600398" cy="1629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97971" y="858391"/>
            <a:ext cx="6596743" cy="3060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05394" y="4175632"/>
            <a:ext cx="3190304" cy="1574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 smtClean="0">
                <a:solidFill>
                  <a:schemeClr val="tx1"/>
                </a:solidFill>
                <a:effectLst/>
              </a:rPr>
              <a:t>本研究の目的は</a:t>
            </a:r>
            <a:r>
              <a:rPr lang="en-US" altLang="ja-JP" sz="1200" dirty="0" smtClean="0">
                <a:solidFill>
                  <a:schemeClr val="tx1"/>
                </a:solidFill>
                <a:effectLst/>
              </a:rPr>
              <a:t>Twitter</a:t>
            </a:r>
            <a:r>
              <a:rPr lang="ja-JP" altLang="en-US" sz="1200" dirty="0" smtClean="0">
                <a:solidFill>
                  <a:schemeClr val="tx1"/>
                </a:solidFill>
                <a:effectLst/>
              </a:rPr>
              <a:t>上で悪ふざけの投稿や犯罪自慢投稿，情報モラル，リテラシーの低いツイートをより多くリツイートしているユーザの特定し，炎上のリスク対策ができるような指標を作成する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08907" y="1052096"/>
            <a:ext cx="6371216" cy="9211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 smtClean="0"/>
              <a:t>ネットサービスが急速な発展をし，ネット上でのコミュニケーションが活発になる一方で，ソーシャルメディアに批判的なコメントが殺到する「ネット炎上」が多発するようになってきている．</a:t>
            </a:r>
            <a:endParaRPr lang="en-US" altLang="ja-JP" sz="1200" dirty="0" smtClean="0"/>
          </a:p>
          <a:p>
            <a:r>
              <a:rPr lang="ja-JP" altLang="en-US" sz="1200" dirty="0" smtClean="0"/>
              <a:t>特に短文の</a:t>
            </a:r>
            <a:r>
              <a:rPr lang="ja-JP" altLang="en-US" sz="1200" dirty="0"/>
              <a:t>投稿</a:t>
            </a:r>
            <a:r>
              <a:rPr lang="ja-JP" altLang="en-US" sz="1200" dirty="0" smtClean="0"/>
              <a:t>を</a:t>
            </a:r>
            <a:r>
              <a:rPr lang="ja-JP" altLang="en-US" sz="1200" dirty="0"/>
              <a:t>共有</a:t>
            </a:r>
            <a:r>
              <a:rPr lang="ja-JP" altLang="en-US" sz="1200" dirty="0" smtClean="0"/>
              <a:t>するウェブ上のサービスである</a:t>
            </a:r>
            <a:r>
              <a:rPr lang="en-US" altLang="ja-JP" sz="1200" dirty="0" smtClean="0"/>
              <a:t>Twitter</a:t>
            </a:r>
            <a:r>
              <a:rPr lang="ja-JP" altLang="en-US" sz="1200" dirty="0" smtClean="0"/>
              <a:t>で日常的に悪質なツイートがされ，それが広まり炎上している．</a:t>
            </a:r>
            <a:endParaRPr lang="ja-JP" altLang="en-US" sz="1200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3681" y="287781"/>
            <a:ext cx="5489708" cy="230670"/>
          </a:xfrm>
        </p:spPr>
        <p:txBody>
          <a:bodyPr>
            <a:noAutofit/>
          </a:bodyPr>
          <a:lstStyle/>
          <a:p>
            <a:r>
              <a:rPr lang="ja-JP" altLang="en-US" sz="2174" dirty="0" smtClean="0"/>
              <a:t>誰が炎上させるのか</a:t>
            </a:r>
            <a:endParaRPr lang="ja-JP" altLang="en-US" sz="2174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03575" y="518451"/>
            <a:ext cx="4789920" cy="339940"/>
          </a:xfrm>
        </p:spPr>
        <p:txBody>
          <a:bodyPr>
            <a:normAutofit lnSpcReduction="10000"/>
          </a:bodyPr>
          <a:lstStyle/>
          <a:p>
            <a:r>
              <a:rPr lang="en-US" altLang="ja-JP" sz="1812" dirty="0">
                <a:latin typeface="+mj-ea"/>
                <a:ea typeface="+mj-ea"/>
              </a:rPr>
              <a:t>PM</a:t>
            </a:r>
            <a:r>
              <a:rPr lang="ja-JP" altLang="en-US" sz="1812" dirty="0">
                <a:latin typeface="+mj-ea"/>
                <a:ea typeface="+mj-ea"/>
              </a:rPr>
              <a:t>コース　矢吹研究室　</a:t>
            </a:r>
            <a:r>
              <a:rPr lang="en-US" altLang="ja-JP" sz="1812" dirty="0" smtClean="0">
                <a:latin typeface="+mj-ea"/>
                <a:ea typeface="+mj-ea"/>
              </a:rPr>
              <a:t>1342069</a:t>
            </a:r>
            <a:r>
              <a:rPr lang="ja-JP" altLang="en-US" sz="1812" dirty="0">
                <a:latin typeface="+mj-ea"/>
                <a:ea typeface="+mj-ea"/>
              </a:rPr>
              <a:t>　下村渉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3487339" y="4165100"/>
            <a:ext cx="3092784" cy="15745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100" dirty="0" smtClean="0">
              <a:solidFill>
                <a:schemeClr val="tx1"/>
              </a:solidFill>
              <a:effectLst/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200" dirty="0" smtClean="0">
                <a:solidFill>
                  <a:schemeClr val="tx1"/>
                </a:solidFill>
                <a:effectLst/>
              </a:rPr>
              <a:t>本研究は</a:t>
            </a:r>
            <a:r>
              <a:rPr lang="en-US" altLang="ja-JP" sz="1200" dirty="0" smtClean="0">
                <a:solidFill>
                  <a:schemeClr val="tx1"/>
                </a:solidFill>
                <a:effectLst/>
              </a:rPr>
              <a:t>Twitter</a:t>
            </a:r>
            <a:r>
              <a:rPr lang="ja-JP" altLang="en-US" sz="1200" dirty="0" smtClean="0">
                <a:solidFill>
                  <a:schemeClr val="tx1"/>
                </a:solidFill>
                <a:effectLst/>
              </a:rPr>
              <a:t>と</a:t>
            </a:r>
            <a:r>
              <a:rPr lang="en-US" altLang="ja-JP" sz="1200" dirty="0" smtClean="0">
                <a:solidFill>
                  <a:schemeClr val="tx1"/>
                </a:solidFill>
                <a:effectLst/>
              </a:rPr>
              <a:t>Streaming API</a:t>
            </a:r>
            <a:r>
              <a:rPr lang="ja-JP" altLang="en-US" sz="1200" dirty="0" smtClean="0">
                <a:solidFill>
                  <a:schemeClr val="tx1"/>
                </a:solidFill>
                <a:effectLst/>
              </a:rPr>
              <a:t>を使用しデータの集計をする．</a:t>
            </a:r>
            <a:endParaRPr lang="en-US" altLang="ja-JP" sz="1200" dirty="0" smtClean="0">
              <a:solidFill>
                <a:schemeClr val="tx1"/>
              </a:solidFill>
              <a:effectLst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ja-JP" sz="1200" dirty="0" smtClean="0">
                <a:solidFill>
                  <a:schemeClr val="tx1"/>
                </a:solidFill>
                <a:effectLst/>
              </a:rPr>
              <a:t>Streaming</a:t>
            </a:r>
            <a:r>
              <a:rPr lang="ja-JP" altLang="en-US" sz="1200" dirty="0" smtClean="0">
                <a:solidFill>
                  <a:schemeClr val="tx1"/>
                </a:solidFill>
                <a:effectLst/>
              </a:rPr>
              <a:t>データから，リツイートだけを取り出し，データベースに格納する．</a:t>
            </a:r>
            <a:endParaRPr lang="en-US" altLang="ja-JP" sz="1200" dirty="0" smtClean="0">
              <a:solidFill>
                <a:schemeClr val="tx1"/>
              </a:solidFill>
              <a:effectLst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200" dirty="0" smtClean="0">
                <a:solidFill>
                  <a:schemeClr val="tx1"/>
                </a:solidFill>
                <a:effectLst/>
              </a:rPr>
              <a:t>リツイートした人，された人のフォロー関係を調べ，データベースに記録する．</a:t>
            </a:r>
          </a:p>
          <a:p>
            <a:r>
              <a:rPr lang="ja-JP" altLang="en-US" sz="1100" dirty="0" smtClean="0">
                <a:solidFill>
                  <a:schemeClr val="tx1"/>
                </a:solidFill>
                <a:effectLst/>
              </a:rPr>
              <a:t/>
            </a:r>
            <a:br>
              <a:rPr lang="ja-JP" altLang="en-US" sz="1100" dirty="0" smtClean="0">
                <a:solidFill>
                  <a:schemeClr val="tx1"/>
                </a:solidFill>
                <a:effectLst/>
              </a:rPr>
            </a:br>
            <a:endParaRPr lang="ja-JP" altLang="en-US" sz="110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234267" y="6212243"/>
            <a:ext cx="4072685" cy="1173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329" dirty="0" smtClean="0">
                <a:solidFill>
                  <a:schemeClr val="tx1"/>
                </a:solidFill>
              </a:rPr>
              <a:t>Streaming </a:t>
            </a:r>
            <a:r>
              <a:rPr lang="en-US" altLang="ja-JP" sz="1329" dirty="0" smtClean="0">
                <a:solidFill>
                  <a:schemeClr val="tx1"/>
                </a:solidFill>
              </a:rPr>
              <a:t>API</a:t>
            </a:r>
            <a:r>
              <a:rPr lang="ja-JP" altLang="en-US" sz="1329" dirty="0" smtClean="0">
                <a:solidFill>
                  <a:schemeClr val="tx1"/>
                </a:solidFill>
              </a:rPr>
              <a:t>を使って</a:t>
            </a:r>
            <a:r>
              <a:rPr lang="en-US" altLang="ja-JP" sz="1329" dirty="0" smtClean="0">
                <a:solidFill>
                  <a:schemeClr val="tx1"/>
                </a:solidFill>
              </a:rPr>
              <a:t>Twitter</a:t>
            </a:r>
            <a:r>
              <a:rPr lang="ja-JP" altLang="en-US" sz="1329" dirty="0" smtClean="0">
                <a:solidFill>
                  <a:schemeClr val="tx1"/>
                </a:solidFill>
              </a:rPr>
              <a:t>のタイムラインからリツイートを抜き出し，データベースに記録．</a:t>
            </a:r>
            <a:endParaRPr lang="en-US" altLang="ja-JP" sz="1329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329" dirty="0">
                <a:solidFill>
                  <a:schemeClr val="tx1"/>
                </a:solidFill>
              </a:rPr>
              <a:t>リツイート</a:t>
            </a:r>
            <a:r>
              <a:rPr lang="ja-JP" altLang="en-US" sz="1329" dirty="0" smtClean="0">
                <a:solidFill>
                  <a:schemeClr val="tx1"/>
                </a:solidFill>
              </a:rPr>
              <a:t>している人が</a:t>
            </a:r>
            <a:r>
              <a:rPr lang="ja-JP" altLang="en-US" sz="1329" dirty="0">
                <a:solidFill>
                  <a:schemeClr val="tx1"/>
                </a:solidFill>
              </a:rPr>
              <a:t>フォロ</a:t>
            </a:r>
            <a:r>
              <a:rPr lang="ja-JP" altLang="en-US" sz="1329" dirty="0" smtClean="0">
                <a:solidFill>
                  <a:schemeClr val="tx1"/>
                </a:solidFill>
              </a:rPr>
              <a:t>ーしている</a:t>
            </a:r>
            <a:r>
              <a:rPr lang="ja-JP" altLang="en-US" sz="1329" dirty="0">
                <a:solidFill>
                  <a:schemeClr val="tx1"/>
                </a:solidFill>
              </a:rPr>
              <a:t>人</a:t>
            </a:r>
            <a:r>
              <a:rPr lang="ja-JP" altLang="en-US" sz="1329" dirty="0" smtClean="0">
                <a:solidFill>
                  <a:schemeClr val="tx1"/>
                </a:solidFill>
              </a:rPr>
              <a:t>の</a:t>
            </a:r>
            <a:r>
              <a:rPr lang="ja-JP" altLang="en-US" sz="1329" dirty="0" smtClean="0">
                <a:solidFill>
                  <a:schemeClr val="tx1"/>
                </a:solidFill>
              </a:rPr>
              <a:t>取得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sz="1329" dirty="0">
                <a:solidFill>
                  <a:schemeClr val="tx1"/>
                </a:solidFill>
              </a:rPr>
              <a:t>指定</a:t>
            </a:r>
            <a:r>
              <a:rPr lang="ja-JP" altLang="en-US" sz="1329" dirty="0" smtClean="0">
                <a:solidFill>
                  <a:schemeClr val="tx1"/>
                </a:solidFill>
              </a:rPr>
              <a:t>した</a:t>
            </a:r>
            <a:r>
              <a:rPr lang="en-US" altLang="ja-JP" sz="1329" dirty="0" smtClean="0">
                <a:solidFill>
                  <a:schemeClr val="tx1"/>
                </a:solidFill>
              </a:rPr>
              <a:t>ID</a:t>
            </a:r>
            <a:r>
              <a:rPr lang="ja-JP" altLang="en-US" sz="1329" dirty="0" smtClean="0">
                <a:solidFill>
                  <a:schemeClr val="tx1"/>
                </a:solidFill>
              </a:rPr>
              <a:t>のツイートをリツイートした人を取得</a:t>
            </a:r>
            <a:endParaRPr lang="en-US" altLang="ja-JP" sz="1329" dirty="0">
              <a:solidFill>
                <a:schemeClr val="tx1"/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105394" y="7770089"/>
            <a:ext cx="6473236" cy="1231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 smtClean="0">
                <a:solidFill>
                  <a:schemeClr val="tx1"/>
                </a:solidFill>
              </a:rPr>
              <a:t>データを増やすことにより，多くの炎上ツイートをリツイートしているユーザの特定をすることが出来ると仮定し，以下のように研究を進める計画である．</a:t>
            </a:r>
            <a:endParaRPr lang="en-US" altLang="ja-JP" sz="11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100" dirty="0">
                <a:solidFill>
                  <a:schemeClr val="tx1"/>
                </a:solidFill>
              </a:rPr>
              <a:t>自動</a:t>
            </a:r>
            <a:r>
              <a:rPr lang="ja-JP" altLang="en-US" sz="1100" dirty="0" smtClean="0">
                <a:solidFill>
                  <a:schemeClr val="tx1"/>
                </a:solidFill>
              </a:rPr>
              <a:t>で炎上</a:t>
            </a:r>
            <a:r>
              <a:rPr lang="ja-JP" altLang="en-US" sz="1100" dirty="0">
                <a:solidFill>
                  <a:schemeClr val="tx1"/>
                </a:solidFill>
              </a:rPr>
              <a:t>ツイート</a:t>
            </a:r>
            <a:r>
              <a:rPr lang="ja-JP" altLang="en-US" sz="1100" dirty="0" smtClean="0">
                <a:solidFill>
                  <a:schemeClr val="tx1"/>
                </a:solidFill>
              </a:rPr>
              <a:t>を</a:t>
            </a:r>
            <a:r>
              <a:rPr lang="ja-JP" altLang="en-US" sz="1100" dirty="0">
                <a:solidFill>
                  <a:schemeClr val="tx1"/>
                </a:solidFill>
              </a:rPr>
              <a:t>取得</a:t>
            </a:r>
            <a:r>
              <a:rPr lang="ja-JP" altLang="en-US" sz="1100" dirty="0" smtClean="0">
                <a:solidFill>
                  <a:schemeClr val="tx1"/>
                </a:solidFill>
              </a:rPr>
              <a:t>できるようにする．</a:t>
            </a:r>
            <a:endParaRPr lang="en-US" altLang="ja-JP" sz="11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100" dirty="0" smtClean="0">
                <a:solidFill>
                  <a:schemeClr val="tx1"/>
                </a:solidFill>
              </a:rPr>
              <a:t>集めた</a:t>
            </a:r>
            <a:r>
              <a:rPr lang="ja-JP" altLang="en-US" sz="1100" dirty="0">
                <a:solidFill>
                  <a:schemeClr val="tx1"/>
                </a:solidFill>
              </a:rPr>
              <a:t>データ</a:t>
            </a:r>
            <a:r>
              <a:rPr lang="ja-JP" altLang="en-US" sz="1100" dirty="0" smtClean="0">
                <a:solidFill>
                  <a:schemeClr val="tx1"/>
                </a:solidFill>
              </a:rPr>
              <a:t>の解析をする．</a:t>
            </a:r>
            <a:endParaRPr lang="en-US" altLang="ja-JP" sz="11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100" dirty="0">
                <a:solidFill>
                  <a:schemeClr val="tx1"/>
                </a:solidFill>
              </a:rPr>
              <a:t>多くの炎上</a:t>
            </a:r>
            <a:r>
              <a:rPr lang="ja-JP" altLang="en-US" sz="1100" dirty="0" smtClean="0">
                <a:solidFill>
                  <a:schemeClr val="tx1"/>
                </a:solidFill>
              </a:rPr>
              <a:t>ツイートからリツイートしているユーザを特定する．</a:t>
            </a:r>
            <a:endParaRPr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99919" y="7651043"/>
            <a:ext cx="1274865" cy="28079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今後の計画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207414" y="3107137"/>
            <a:ext cx="6371216" cy="7091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 smtClean="0"/>
              <a:t>正義感溢れる人達がリツイートし，リツイート数が伸びると便乗してリツイートするユーザが増え，結果事態が大きくなってしまい炎上してしまう．</a:t>
            </a:r>
            <a:endParaRPr lang="ja-JP" altLang="en-US" sz="1200" dirty="0"/>
          </a:p>
        </p:txBody>
      </p:sp>
      <p:sp>
        <p:nvSpPr>
          <p:cNvPr id="12" name="雲形吹き出し 11"/>
          <p:cNvSpPr/>
          <p:nvPr/>
        </p:nvSpPr>
        <p:spPr>
          <a:xfrm>
            <a:off x="4361868" y="2296536"/>
            <a:ext cx="1934415" cy="487312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どのようにツイートが広まるのか？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下矢印 15"/>
          <p:cNvSpPr/>
          <p:nvPr/>
        </p:nvSpPr>
        <p:spPr>
          <a:xfrm>
            <a:off x="1794837" y="2339495"/>
            <a:ext cx="496711" cy="5549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94316" y="5831403"/>
            <a:ext cx="1249778" cy="28079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進捗状況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84016" y="4069857"/>
            <a:ext cx="1249778" cy="28079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目的</a:t>
            </a:r>
          </a:p>
        </p:txBody>
      </p:sp>
      <p:sp>
        <p:nvSpPr>
          <p:cNvPr id="19" name="円/楕円 18"/>
          <p:cNvSpPr/>
          <p:nvPr/>
        </p:nvSpPr>
        <p:spPr>
          <a:xfrm>
            <a:off x="3487339" y="4024703"/>
            <a:ext cx="1249778" cy="28079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研究</a:t>
            </a:r>
            <a:r>
              <a:rPr lang="ja-JP" altLang="en-US" sz="1000" dirty="0">
                <a:solidFill>
                  <a:schemeClr val="tx1"/>
                </a:solidFill>
              </a:rPr>
              <a:t>方法</a:t>
            </a:r>
          </a:p>
        </p:txBody>
      </p:sp>
      <p:sp>
        <p:nvSpPr>
          <p:cNvPr id="20" name="円/楕円 19"/>
          <p:cNvSpPr/>
          <p:nvPr/>
        </p:nvSpPr>
        <p:spPr>
          <a:xfrm>
            <a:off x="94316" y="704428"/>
            <a:ext cx="1249778" cy="28079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背景</a:t>
            </a:r>
          </a:p>
        </p:txBody>
      </p:sp>
      <p:pic>
        <p:nvPicPr>
          <p:cNvPr id="1028" name="Picture 4" descr="http://uguisu.skr.jp/recollection/img/manam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958" y="2026068"/>
            <a:ext cx="676452" cy="100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guisu.skr.jp/recollection/img/201607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26784" y="2022501"/>
            <a:ext cx="780168" cy="100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029" y="6322789"/>
            <a:ext cx="2104601" cy="1143755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4894038" y="6057331"/>
            <a:ext cx="109945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これまでの進捗</a:t>
            </a:r>
            <a:endParaRPr kumimoji="1" lang="en-US" altLang="ja-JP" sz="1050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431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13614</TotalTime>
  <Words>329</Words>
  <Application>Microsoft Office PowerPoint</Application>
  <PresentationFormat>画面に合わせる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誰が炎上させるのか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誰がSNSを炎上させるのか</dc:title>
  <dc:creator>shimomura</dc:creator>
  <cp:lastModifiedBy>shimomura</cp:lastModifiedBy>
  <cp:revision>35</cp:revision>
  <dcterms:created xsi:type="dcterms:W3CDTF">2016-09-28T01:53:09Z</dcterms:created>
  <dcterms:modified xsi:type="dcterms:W3CDTF">2016-10-10T17:09:16Z</dcterms:modified>
</cp:coreProperties>
</file>