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30" d="100"/>
          <a:sy n="30" d="100"/>
        </p:scale>
        <p:origin x="504" y="2442"/>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した変更や機能を追加する．</a:t>
          </a:r>
          <a:r>
            <a:rPr kumimoji="1" lang="ja-JP" altLang="en-US" sz="2400" dirty="0" smtClean="0"/>
            <a:t>（図</a:t>
          </a:r>
          <a:r>
            <a:rPr kumimoji="1" lang="en-US" altLang="ja-JP" sz="2400" dirty="0" smtClean="0"/>
            <a:t>ⅱ</a:t>
          </a:r>
          <a:r>
            <a:rPr kumimoji="1" lang="ja-JP" altLang="en-US" sz="2400" dirty="0" smtClean="0"/>
            <a:t>）</a:t>
          </a:r>
          <a:endParaRPr kumimoji="1" lang="ja-JP" altLang="en-US" sz="24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リポジトリを公開すればだれでもそのリポジトリを複製して開発に参加できる．</a:t>
          </a:r>
          <a:r>
            <a:rPr kumimoji="1" lang="ja-JP" altLang="en-US" sz="2400" dirty="0" smtClean="0"/>
            <a:t>（図</a:t>
          </a:r>
          <a:r>
            <a:rPr kumimoji="1" lang="en-US" altLang="ja-JP" sz="2400" dirty="0" smtClean="0"/>
            <a:t>ⅰ</a:t>
          </a:r>
          <a:r>
            <a:rPr kumimoji="1" lang="ja-JP" altLang="en-US" sz="2400" dirty="0" smtClean="0"/>
            <a:t>）</a:t>
          </a:r>
          <a:endParaRPr kumimoji="1" lang="ja-JP" altLang="en-US" sz="24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t>
        <a:bodyPr/>
        <a:lstStyle/>
        <a:p>
          <a:endParaRPr kumimoji="1" lang="ja-JP" altLang="en-US"/>
        </a:p>
      </dgm:t>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t>
        <a:bodyPr/>
        <a:lstStyle/>
        <a:p>
          <a:endParaRPr kumimoji="1" lang="ja-JP" altLang="en-US"/>
        </a:p>
      </dgm:t>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t>
        <a:bodyPr/>
        <a:lstStyle/>
        <a:p>
          <a:endParaRPr kumimoji="1" lang="ja-JP" altLang="en-US"/>
        </a:p>
      </dgm:t>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t>
        <a:bodyPr/>
        <a:lstStyle/>
        <a:p>
          <a:endParaRPr kumimoji="1" lang="ja-JP" altLang="en-US"/>
        </a:p>
      </dgm:t>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t>
        <a:bodyPr/>
        <a:lstStyle/>
        <a:p>
          <a:endParaRPr kumimoji="1" lang="ja-JP" altLang="en-US"/>
        </a:p>
      </dgm:t>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22FC6A4E-C880-4E03-901F-DBB2558771EE}" type="presOf" srcId="{3C9E9866-480B-4171-B394-B46DF3CA5606}" destId="{F1A0F0B9-F24A-40DC-B150-D708C0E0FE4F}" srcOrd="0" destOrd="0" presId="urn:microsoft.com/office/officeart/2011/layout/TabList"/>
    <dgm:cxn modelId="{8CEC66D1-DE6A-4679-8BF9-ECA5CEDC031C}" type="presOf" srcId="{C1EBEB7C-A52F-4822-A252-E48E830D4CE9}" destId="{850B5715-287A-47FB-B571-1C809992F9BF}" srcOrd="0" destOrd="0" presId="urn:microsoft.com/office/officeart/2011/layout/TabList"/>
    <dgm:cxn modelId="{8B77AFD9-1085-49E9-A1F1-F8E781719861}" srcId="{AF38608E-556E-4D49-88BD-C91984EDB5A3}" destId="{26340C4C-0B10-48FE-9B62-A25F00585FB0}" srcOrd="0" destOrd="0" parTransId="{54CBBBEF-D5AC-4F3B-9351-1B00A8DEA9E9}" sibTransId="{70EFE853-D200-4653-B6BE-B8CA691DB311}"/>
    <dgm:cxn modelId="{EF0AB5DA-C4F2-41AB-85ED-5CEDEB323826}" type="presOf" srcId="{17EF31DF-BBCD-4A79-955B-8F60EF5B1E58}" destId="{A0C6343A-A196-4591-B960-C3E297C6777B}"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1A47B5A8-D3CE-4F48-AAED-7AF755A1ADE5}" type="presOf" srcId="{8599F6C2-9414-4B62-ABD5-D1486EB52790}" destId="{883F8020-34D4-4C23-8A52-8D030C860D2A}" srcOrd="0" destOrd="0" presId="urn:microsoft.com/office/officeart/2011/layout/TabList"/>
    <dgm:cxn modelId="{E8BFD213-A06E-455B-B118-F55523A3E7DD}" srcId="{AF38608E-556E-4D49-88BD-C91984EDB5A3}" destId="{E15D2953-23A6-4BA4-8A53-87C9E9D2A27C}" srcOrd="1" destOrd="0" parTransId="{8EEE3D77-5EEB-462B-90C1-6D1CF5A6AA70}" sibTransId="{9E642A73-C0EC-4C5B-B495-FD0228B0D300}"/>
    <dgm:cxn modelId="{80AB430D-8C3C-4743-9AC8-FAC0877BF192}" srcId="{3A8B2F6D-E8F2-41B7-8A8B-FB179438EC33}" destId="{3C9E9866-480B-4171-B394-B46DF3CA5606}" srcOrd="0" destOrd="0" parTransId="{9BED033E-7555-419A-BE75-2BD9FB18B9EA}" sibTransId="{2F651CC4-541F-479A-9559-1D20CF47FDBB}"/>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576F4D2C-E95F-42E9-A752-BB14704E1427}" srcId="{AF38608E-556E-4D49-88BD-C91984EDB5A3}" destId="{3A8B2F6D-E8F2-41B7-8A8B-FB179438EC33}" srcOrd="2" destOrd="0" parTransId="{EED38274-B892-4F79-930B-E601989F9C95}" sibTransId="{0E647521-A39D-4C14-A176-53C80A68976D}"/>
    <dgm:cxn modelId="{83D9CB38-6D44-4ACC-BFB3-DAAD52A912B0}" type="presOf" srcId="{AF38608E-556E-4D49-88BD-C91984EDB5A3}" destId="{5C7E4E57-650B-4AD8-81A1-85047B32E64E}"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B3A755EB-3582-4133-A0B6-6D8B1D40A87E}" type="presOf" srcId="{26340C4C-0B10-48FE-9B62-A25F00585FB0}" destId="{1ED743B0-9E8C-47F8-9E7C-5C228DD9AB6D}"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0BA512EB-3FC0-478E-AF2F-71F37E6A5C90}" srcId="{E15D2953-23A6-4BA4-8A53-87C9E9D2A27C}" destId="{8599F6C2-9414-4B62-ABD5-D1486EB52790}" srcOrd="1" destOrd="0" parTransId="{8E2B8534-8E28-44E5-81CD-3C90F7D99124}" sibTransId="{AFEAEE1F-7AA2-432F-91D6-3D1F819B4E4A}"/>
    <dgm:cxn modelId="{8F6F3C56-A61B-47F4-ADD4-FE3687C5CB26}" srcId="{26340C4C-0B10-48FE-9B62-A25F00585FB0}" destId="{C1EBEB7C-A52F-4822-A252-E48E830D4CE9}" srcOrd="0" destOrd="0" parTransId="{848F86F7-B269-44AD-AAF4-1EB234DED42B}" sibTransId="{2C6FCC71-0101-4082-9DAF-B6D2828CA0C9}"/>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000" dirty="0" smtClean="0"/>
            <a:t>抽出</a:t>
          </a:r>
          <a:endParaRPr kumimoji="1" lang="ja-JP" altLang="en-US" sz="60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統計・データマイニングで解析</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t>
        <a:bodyPr/>
        <a:lstStyle/>
        <a:p>
          <a:endParaRPr kumimoji="1" lang="ja-JP" altLang="en-US"/>
        </a:p>
      </dgm:t>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t>
        <a:bodyPr/>
        <a:lstStyle/>
        <a:p>
          <a:endParaRPr kumimoji="1" lang="ja-JP" altLang="en-US"/>
        </a:p>
      </dgm:t>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63370" custScaleY="57368" custLinFactNeighborX="17316" custLinFactNeighborY="-12692">
        <dgm:presLayoutVars>
          <dgm:bulletEnabled val="1"/>
        </dgm:presLayoutVars>
      </dgm:prSet>
      <dgm:spPr/>
      <dgm:t>
        <a:bodyPr/>
        <a:lstStyle/>
        <a:p>
          <a:endParaRPr kumimoji="1" lang="ja-JP" altLang="en-US"/>
        </a:p>
      </dgm:t>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リポジトリを公開すればだれでもそのリポジトリを複製して開発に参加できる．</a:t>
          </a:r>
          <a:r>
            <a:rPr kumimoji="1" lang="ja-JP" altLang="en-US" sz="2400" kern="1200" dirty="0" smtClean="0"/>
            <a:t>（図</a:t>
          </a:r>
          <a:r>
            <a:rPr kumimoji="1" lang="en-US" altLang="ja-JP" sz="2400" kern="1200" dirty="0" smtClean="0"/>
            <a:t>ⅰ</a:t>
          </a:r>
          <a:r>
            <a:rPr kumimoji="1" lang="ja-JP" altLang="en-US" sz="2400" kern="1200" dirty="0" smtClean="0"/>
            <a:t>）</a:t>
          </a:r>
          <a:endParaRPr kumimoji="1" lang="ja-JP" altLang="en-US" sz="24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した変更や機能を追加する．</a:t>
          </a:r>
          <a:r>
            <a:rPr kumimoji="1" lang="ja-JP" altLang="en-US" sz="2400" kern="1200" dirty="0" smtClean="0"/>
            <a:t>（図</a:t>
          </a:r>
          <a:r>
            <a:rPr kumimoji="1" lang="en-US" altLang="ja-JP" sz="2400" kern="1200" dirty="0" smtClean="0"/>
            <a:t>ⅱ</a:t>
          </a:r>
          <a:r>
            <a:rPr kumimoji="1" lang="ja-JP" altLang="en-US" sz="2400" kern="1200" dirty="0" smtClean="0"/>
            <a:t>）</a:t>
          </a:r>
          <a:endParaRPr kumimoji="1" lang="ja-JP" altLang="en-US" sz="24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抽出</a:t>
          </a:r>
          <a:endParaRPr kumimoji="1" lang="ja-JP" altLang="en-US" sz="60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27965" y="2289350"/>
          <a:ext cx="4227429" cy="26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統計・データマイニングで解析</a:t>
          </a:r>
          <a:endParaRPr kumimoji="1" lang="ja-JP" altLang="en-US" sz="6000" kern="1200" dirty="0"/>
        </a:p>
      </dsp:txBody>
      <dsp:txXfrm>
        <a:off x="8427965" y="2289350"/>
        <a:ext cx="4227429" cy="26867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3.png"/><Relationship Id="rId4" Type="http://schemas.openxmlformats.org/officeDocument/2006/relationships/diagramQuickStyle" Target="../diagrams/quickStyle2.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enki\Desktop\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847" y="6776410"/>
            <a:ext cx="6522037" cy="395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Desktop\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21531" y="14773802"/>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b="1" dirty="0" smtClean="0"/>
              <a:t>・</a:t>
            </a:r>
            <a:r>
              <a:rPr kumimoji="1" lang="ja-JP" altLang="en-US" sz="5400" b="1" dirty="0" smtClean="0"/>
              <a:t>背景</a:t>
            </a:r>
            <a:endParaRPr kumimoji="1" lang="ja-JP" altLang="en-US" sz="5400" b="1"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2">
                    <a:lumMod val="75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2">
                    <a:lumMod val="75000"/>
                  </a:schemeClr>
                </a:solidFill>
              </a:rPr>
              <a:t>Wki</a:t>
            </a:r>
            <a:r>
              <a:rPr kumimoji="1" lang="ja-JP" altLang="en-US" sz="3600" dirty="0" err="1" smtClean="0"/>
              <a:t>，</a:t>
            </a:r>
            <a:r>
              <a:rPr kumimoji="1" lang="ja-JP" altLang="en-US" sz="3600" u="sng" dirty="0" smtClean="0">
                <a:solidFill>
                  <a:schemeClr val="accent2">
                    <a:lumMod val="75000"/>
                  </a:schemeClr>
                </a:solidFill>
              </a:rPr>
              <a:t>バグ追跡システム</a:t>
            </a:r>
            <a:r>
              <a:rPr kumimoji="1" lang="ja-JP" altLang="en-US" sz="3600" dirty="0" smtClean="0"/>
              <a:t>，</a:t>
            </a:r>
            <a:r>
              <a:rPr kumimoji="1" lang="ja-JP" altLang="en-US" sz="3600" u="sng" dirty="0" smtClean="0">
                <a:solidFill>
                  <a:schemeClr val="accent2">
                    <a:lumMod val="75000"/>
                  </a:schemeClr>
                </a:solidFill>
              </a:rPr>
              <a:t>メーリングシステム</a:t>
            </a:r>
            <a:r>
              <a:rPr kumimoji="1" lang="ja-JP" altLang="en-US" sz="3600" dirty="0" smtClean="0"/>
              <a:t>がよく利用されている．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2">
                    <a:lumMod val="75000"/>
                  </a:schemeClr>
                </a:solidFill>
              </a:rPr>
              <a:t>GitHub</a:t>
            </a:r>
            <a:r>
              <a:rPr lang="ja-JP" altLang="en-US" sz="3200" dirty="0" smtClean="0"/>
              <a:t>である．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2">
                    <a:lumMod val="75000"/>
                  </a:schemeClr>
                </a:solidFill>
              </a:rPr>
              <a:t>開発過程がわかる．</a:t>
            </a:r>
            <a:endParaRPr kumimoji="1" lang="ja-JP" altLang="en-US" sz="4800" dirty="0">
              <a:solidFill>
                <a:schemeClr val="accent2">
                  <a:lumMod val="75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2">
                    <a:lumMod val="75000"/>
                  </a:schemeClr>
                </a:solidFill>
              </a:rPr>
              <a:t>開発者同士のコミュニケーションの様子がわかる．</a:t>
            </a:r>
            <a:endParaRPr kumimoji="1" lang="ja-JP" altLang="en-US" sz="4800" dirty="0">
              <a:solidFill>
                <a:schemeClr val="accent2">
                  <a:lumMod val="75000"/>
                </a:schemeClr>
              </a:solidFill>
            </a:endParaRPr>
          </a:p>
        </p:txBody>
      </p:sp>
      <p:graphicFrame>
        <p:nvGraphicFramePr>
          <p:cNvPr id="24" name="図表 23"/>
          <p:cNvGraphicFramePr/>
          <p:nvPr>
            <p:extLst>
              <p:ext uri="{D42A27DB-BD31-4B8C-83A1-F6EECF244321}">
                <p14:modId xmlns:p14="http://schemas.microsoft.com/office/powerpoint/2010/main" val="2714328453"/>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
        <p:nvSpPr>
          <p:cNvPr id="35" name="テキスト ボックス 34"/>
          <p:cNvSpPr txBox="1"/>
          <p:nvPr/>
        </p:nvSpPr>
        <p:spPr>
          <a:xfrm>
            <a:off x="17423958" y="10765449"/>
            <a:ext cx="3770334" cy="461665"/>
          </a:xfrm>
          <a:prstGeom prst="rect">
            <a:avLst/>
          </a:prstGeom>
          <a:noFill/>
        </p:spPr>
        <p:txBody>
          <a:bodyPr wrap="square" rtlCol="0">
            <a:spAutoFit/>
          </a:bodyPr>
          <a:lstStyle/>
          <a:p>
            <a:pPr lvl="0"/>
            <a:r>
              <a:rPr lang="ja-JP" altLang="en-US" sz="2400" dirty="0" smtClean="0"/>
              <a:t>図</a:t>
            </a:r>
            <a:r>
              <a:rPr lang="en-US" altLang="ja-JP" sz="2400" dirty="0" err="1" smtClean="0"/>
              <a:t>ⅰGI</a:t>
            </a:r>
            <a:r>
              <a:rPr lang="ja-JP" altLang="en-US" sz="2400" dirty="0" err="1" smtClean="0"/>
              <a:t>ｔ</a:t>
            </a:r>
            <a:r>
              <a:rPr lang="ja-JP" altLang="en-US" sz="2400" dirty="0" smtClean="0"/>
              <a:t>のコミットの仕方</a:t>
            </a:r>
            <a:endParaRPr lang="en-US" altLang="ja-JP" sz="2400" dirty="0" smtClean="0"/>
          </a:p>
        </p:txBody>
      </p:sp>
      <p:sp>
        <p:nvSpPr>
          <p:cNvPr id="36" name="テキスト ボックス 35"/>
          <p:cNvSpPr txBox="1"/>
          <p:nvPr/>
        </p:nvSpPr>
        <p:spPr>
          <a:xfrm>
            <a:off x="16658308" y="14021793"/>
            <a:ext cx="4589576" cy="461665"/>
          </a:xfrm>
          <a:prstGeom prst="rect">
            <a:avLst/>
          </a:prstGeom>
          <a:noFill/>
        </p:spPr>
        <p:txBody>
          <a:bodyPr wrap="square" rtlCol="0">
            <a:spAutoFit/>
          </a:bodyPr>
          <a:lstStyle/>
          <a:p>
            <a:pPr lvl="0"/>
            <a:r>
              <a:rPr lang="ja-JP" altLang="en-US" sz="2400" dirty="0"/>
              <a:t>図</a:t>
            </a:r>
            <a:r>
              <a:rPr lang="en-US" altLang="ja-JP" sz="2400" dirty="0" smtClean="0"/>
              <a:t>ⅱ</a:t>
            </a:r>
            <a:r>
              <a:rPr lang="ja-JP" altLang="en-US" sz="2400" dirty="0" smtClean="0"/>
              <a:t>　複数人での開発の場合</a:t>
            </a:r>
            <a:endParaRPr lang="ja-JP" altLang="en-US" sz="24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形吹き出し 4"/>
          <p:cNvSpPr/>
          <p:nvPr/>
        </p:nvSpPr>
        <p:spPr>
          <a:xfrm>
            <a:off x="13585301" y="14423194"/>
            <a:ext cx="7117211" cy="3381090"/>
          </a:xfrm>
          <a:prstGeom prst="wedgeEllipseCallout">
            <a:avLst>
              <a:gd name="adj1" fmla="val 52161"/>
              <a:gd name="adj2" fmla="val -6282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円形吹き出し 3"/>
          <p:cNvSpPr/>
          <p:nvPr/>
        </p:nvSpPr>
        <p:spPr>
          <a:xfrm>
            <a:off x="13585302" y="11899427"/>
            <a:ext cx="5493732" cy="2855492"/>
          </a:xfrm>
          <a:prstGeom prst="wedgeEllipseCallout">
            <a:avLst>
              <a:gd name="adj1" fmla="val 65833"/>
              <a:gd name="adj2" fmla="val -927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1839887345"/>
              </p:ext>
            </p:extLst>
          </p:nvPr>
        </p:nvGraphicFramePr>
        <p:xfrm>
          <a:off x="9516777" y="25725163"/>
          <a:ext cx="11491845" cy="3879913"/>
        </p:xfrm>
        <a:graphic>
          <a:graphicData uri="http://schemas.openxmlformats.org/drawingml/2006/table">
            <a:tbl>
              <a:tblPr firstRow="1" bandRow="1">
                <a:tableStyleId>{775DCB02-9BB8-47FD-8907-85C794F793BA}</a:tableStyleId>
              </a:tblPr>
              <a:tblGrid>
                <a:gridCol w="3212476"/>
                <a:gridCol w="8279369"/>
              </a:tblGrid>
              <a:tr h="609707">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074373">
                <a:tc>
                  <a:txBody>
                    <a:bodyPr/>
                    <a:lstStyle/>
                    <a:p>
                      <a:r>
                        <a:rPr kumimoji="1" lang="en-US" altLang="ja-JP" sz="4400" dirty="0" smtClean="0"/>
                        <a:t>2013</a:t>
                      </a:r>
                      <a:r>
                        <a:rPr kumimoji="1" lang="ja-JP" altLang="en-US" sz="4400" dirty="0" smtClean="0"/>
                        <a:t>年</a:t>
                      </a:r>
                      <a:r>
                        <a:rPr kumimoji="1" lang="en-US" altLang="ja-JP" sz="4400" dirty="0" smtClean="0"/>
                        <a:t>10</a:t>
                      </a:r>
                      <a:r>
                        <a:rPr kumimoji="1" lang="ja-JP" altLang="en-US" sz="4400" dirty="0" smtClean="0"/>
                        <a:t>月</a:t>
                      </a:r>
                      <a:endParaRPr kumimoji="1" lang="ja-JP" altLang="en-US" sz="4400" dirty="0"/>
                    </a:p>
                  </a:txBody>
                  <a:tcPr/>
                </a:tc>
                <a:tc>
                  <a:txBody>
                    <a:bodyPr/>
                    <a:lstStyle/>
                    <a:p>
                      <a:r>
                        <a:rPr kumimoji="1" lang="en-US" altLang="ja-JP" sz="3200" dirty="0" smtClean="0"/>
                        <a:t>OSS</a:t>
                      </a:r>
                      <a:r>
                        <a:rPr kumimoji="1" lang="ja-JP" altLang="en-US" sz="3200" dirty="0" smtClean="0"/>
                        <a:t>プロジェクトの実態を調査</a:t>
                      </a:r>
                      <a:endParaRPr kumimoji="1" lang="en-US" altLang="ja-JP" sz="3200" dirty="0" smtClean="0"/>
                    </a:p>
                  </a:txBody>
                  <a:tcPr/>
                </a:tc>
              </a:tr>
              <a:tr h="1091087">
                <a:tc>
                  <a:txBody>
                    <a:bodyPr/>
                    <a:lstStyle/>
                    <a:p>
                      <a:r>
                        <a:rPr kumimoji="1" lang="en-US" altLang="ja-JP" sz="4400" dirty="0" smtClean="0"/>
                        <a:t>11</a:t>
                      </a:r>
                      <a:r>
                        <a:rPr kumimoji="1" lang="ja-JP" altLang="en-US" sz="4400" dirty="0" smtClean="0"/>
                        <a:t>月～</a:t>
                      </a:r>
                      <a:endParaRPr kumimoji="1" lang="ja-JP" altLang="en-US" sz="4400" dirty="0"/>
                    </a:p>
                  </a:txBody>
                  <a:tcPr/>
                </a:tc>
                <a:tc>
                  <a:txBody>
                    <a:bodyPr/>
                    <a:lstStyle/>
                    <a:p>
                      <a:r>
                        <a:rPr kumimoji="1" lang="ja-JP" altLang="en-US" sz="3200" dirty="0" smtClean="0"/>
                        <a:t>分析結果を統計あるいは</a:t>
                      </a:r>
                      <a:r>
                        <a:rPr kumimoji="1" lang="ja-JP" altLang="en-US" sz="3200" dirty="0" smtClean="0"/>
                        <a:t>データマイニングで</a:t>
                      </a:r>
                      <a:r>
                        <a:rPr kumimoji="1" lang="ja-JP" altLang="en-US" sz="3200" dirty="0" smtClean="0"/>
                        <a:t>解析し</a:t>
                      </a:r>
                      <a:r>
                        <a:rPr kumimoji="1" lang="ja-JP" altLang="en-US" sz="3200" dirty="0" smtClean="0"/>
                        <a:t>，解析されたデータ</a:t>
                      </a:r>
                      <a:r>
                        <a:rPr kumimoji="1" lang="ja-JP" altLang="en-US" sz="3200" dirty="0" smtClean="0"/>
                        <a:t>をもとに</a:t>
                      </a:r>
                      <a:r>
                        <a:rPr kumimoji="1" lang="en-US" altLang="ja-JP" sz="3200" dirty="0" smtClean="0"/>
                        <a:t>PM</a:t>
                      </a:r>
                      <a:r>
                        <a:rPr kumimoji="1" lang="ja-JP" altLang="en-US" sz="3200" dirty="0" smtClean="0"/>
                        <a:t>手法を考察</a:t>
                      </a:r>
                      <a:endParaRPr kumimoji="1" lang="ja-JP" altLang="en-US" sz="3200" dirty="0"/>
                    </a:p>
                  </a:txBody>
                  <a:tcPr/>
                </a:tc>
              </a:tr>
              <a:tr h="1074373">
                <a:tc>
                  <a:txBody>
                    <a:bodyPr/>
                    <a:lstStyle/>
                    <a:p>
                      <a:r>
                        <a:rPr kumimoji="1" lang="en-US" altLang="ja-JP" sz="4000" dirty="0" smtClean="0"/>
                        <a:t>2014</a:t>
                      </a:r>
                      <a:r>
                        <a:rPr kumimoji="1" lang="ja-JP" altLang="en-US" sz="4000" dirty="0" smtClean="0"/>
                        <a:t>年</a:t>
                      </a:r>
                      <a:r>
                        <a:rPr kumimoji="1" lang="en-US" altLang="ja-JP" sz="4000" dirty="0" smtClean="0"/>
                        <a:t>1</a:t>
                      </a:r>
                      <a:r>
                        <a:rPr kumimoji="1" lang="ja-JP" altLang="en-US" sz="4000" dirty="0" smtClean="0"/>
                        <a:t>月～</a:t>
                      </a:r>
                      <a:endParaRPr kumimoji="1" lang="ja-JP" altLang="en-US" sz="4000" dirty="0"/>
                    </a:p>
                  </a:txBody>
                  <a:tcPr/>
                </a:tc>
                <a:tc>
                  <a:txBody>
                    <a:bodyPr/>
                    <a:lstStyle/>
                    <a:p>
                      <a:r>
                        <a:rPr kumimoji="1" lang="ja-JP" altLang="en-US" sz="3200" dirty="0" smtClean="0"/>
                        <a:t>論文の執筆，発表資料の作成</a:t>
                      </a:r>
                      <a:endParaRPr kumimoji="1" lang="ja-JP" altLang="en-US" sz="3200" dirty="0"/>
                    </a:p>
                  </a:txBody>
                  <a:tcPr/>
                </a:tc>
              </a:tr>
            </a:tbl>
          </a:graphicData>
        </a:graphic>
      </p:graphicFrame>
      <p:sp>
        <p:nvSpPr>
          <p:cNvPr id="32" name="テキスト ボックス 31"/>
          <p:cNvSpPr txBox="1"/>
          <p:nvPr/>
        </p:nvSpPr>
        <p:spPr>
          <a:xfrm>
            <a:off x="14262205" y="13222816"/>
            <a:ext cx="8354202" cy="1200329"/>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pPr lvl="0"/>
            <a:r>
              <a:rPr lang="en-US" altLang="ja-JP" sz="3600" dirty="0" smtClean="0"/>
              <a:t>‣</a:t>
            </a:r>
            <a:r>
              <a:rPr lang="en-US" altLang="ja-JP" sz="3600" dirty="0" err="1" smtClean="0"/>
              <a:t>Octoboard</a:t>
            </a:r>
            <a:r>
              <a:rPr lang="ja-JP" altLang="en-US" sz="3600" dirty="0" smtClean="0"/>
              <a:t>　</a:t>
            </a:r>
            <a:endParaRPr lang="ja-JP" altLang="en-US" sz="2400" dirty="0"/>
          </a:p>
        </p:txBody>
      </p:sp>
      <p:sp>
        <p:nvSpPr>
          <p:cNvPr id="20" name="テキスト ボックス 19"/>
          <p:cNvSpPr txBox="1"/>
          <p:nvPr/>
        </p:nvSpPr>
        <p:spPr>
          <a:xfrm>
            <a:off x="461832" y="6028269"/>
            <a:ext cx="4857000" cy="984885"/>
          </a:xfrm>
          <a:prstGeom prst="rect">
            <a:avLst/>
          </a:prstGeom>
          <a:noFill/>
        </p:spPr>
        <p:txBody>
          <a:bodyPr wrap="square" rtlCol="0">
            <a:spAutoFit/>
          </a:bodyPr>
          <a:lstStyle/>
          <a:p>
            <a:r>
              <a:rPr lang="ja-JP" altLang="en-US" b="1" dirty="0" smtClean="0"/>
              <a:t>・研究方法</a:t>
            </a:r>
            <a:endParaRPr kumimoji="1" lang="ja-JP" altLang="en-US" b="1" dirty="0"/>
          </a:p>
        </p:txBody>
      </p:sp>
      <p:graphicFrame>
        <p:nvGraphicFramePr>
          <p:cNvPr id="6" name="図表 5"/>
          <p:cNvGraphicFramePr/>
          <p:nvPr>
            <p:extLst>
              <p:ext uri="{D42A27DB-BD31-4B8C-83A1-F6EECF244321}">
                <p14:modId xmlns:p14="http://schemas.microsoft.com/office/powerpoint/2010/main" val="2814585440"/>
              </p:ext>
            </p:extLst>
          </p:nvPr>
        </p:nvGraphicFramePr>
        <p:xfrm>
          <a:off x="763407" y="5505803"/>
          <a:ext cx="14041560" cy="673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p:cNvSpPr txBox="1"/>
          <p:nvPr/>
        </p:nvSpPr>
        <p:spPr>
          <a:xfrm>
            <a:off x="3132900" y="11839485"/>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a:t>
            </a:r>
            <a:r>
              <a:rPr kumimoji="1" lang="ja-JP" altLang="en-US" sz="3600" dirty="0" smtClean="0"/>
              <a:t>調査する．</a:t>
            </a:r>
            <a:endParaRPr kumimoji="1" lang="ja-JP" altLang="en-US" sz="3600" dirty="0"/>
          </a:p>
        </p:txBody>
      </p:sp>
      <p:sp>
        <p:nvSpPr>
          <p:cNvPr id="26" name="テキスト ボックス 25"/>
          <p:cNvSpPr txBox="1"/>
          <p:nvPr/>
        </p:nvSpPr>
        <p:spPr>
          <a:xfrm>
            <a:off x="6769474" y="11784818"/>
            <a:ext cx="2428500" cy="2308324"/>
          </a:xfrm>
          <a:prstGeom prst="rect">
            <a:avLst/>
          </a:prstGeom>
          <a:noFill/>
        </p:spPr>
        <p:txBody>
          <a:bodyPr wrap="square" rtlCol="0">
            <a:spAutoFit/>
          </a:bodyPr>
          <a:lstStyle/>
          <a:p>
            <a:r>
              <a:rPr kumimoji="1" lang="ja-JP" altLang="en-US" sz="3600" dirty="0" smtClean="0"/>
              <a:t>プロジェクトについてのデータを</a:t>
            </a:r>
            <a:r>
              <a:rPr kumimoji="1" lang="ja-JP" altLang="en-US" sz="3600" dirty="0" smtClean="0"/>
              <a:t>抽出する</a:t>
            </a:r>
            <a:r>
              <a:rPr lang="ja-JP" altLang="en-US" sz="3600" dirty="0" smtClean="0"/>
              <a:t>．</a:t>
            </a:r>
            <a:endParaRPr kumimoji="1" lang="ja-JP" altLang="en-US" sz="3600" dirty="0"/>
          </a:p>
        </p:txBody>
      </p:sp>
      <p:sp>
        <p:nvSpPr>
          <p:cNvPr id="27" name="テキスト ボックス 26"/>
          <p:cNvSpPr txBox="1"/>
          <p:nvPr/>
        </p:nvSpPr>
        <p:spPr>
          <a:xfrm>
            <a:off x="9784604" y="11731213"/>
            <a:ext cx="2428500" cy="2308324"/>
          </a:xfrm>
          <a:prstGeom prst="rect">
            <a:avLst/>
          </a:prstGeom>
          <a:noFill/>
        </p:spPr>
        <p:txBody>
          <a:bodyPr wrap="square" rtlCol="0">
            <a:spAutoFit/>
          </a:bodyPr>
          <a:lstStyle/>
          <a:p>
            <a:r>
              <a:rPr kumimoji="1" lang="ja-JP" altLang="en-US" sz="3600" dirty="0" smtClean="0"/>
              <a:t>抽出したデータをもとに</a:t>
            </a:r>
            <a:r>
              <a:rPr kumimoji="1" lang="ja-JP" altLang="en-US" sz="3600" dirty="0" smtClean="0"/>
              <a:t>解析し，推測する．</a:t>
            </a:r>
            <a:endParaRPr kumimoji="1" lang="ja-JP" altLang="en-US" sz="3600" dirty="0"/>
          </a:p>
        </p:txBody>
      </p:sp>
      <p:sp>
        <p:nvSpPr>
          <p:cNvPr id="28" name="テキスト ボックス 27"/>
          <p:cNvSpPr txBox="1"/>
          <p:nvPr/>
        </p:nvSpPr>
        <p:spPr>
          <a:xfrm>
            <a:off x="14068192" y="12114869"/>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189886" y="20143068"/>
            <a:ext cx="4857000" cy="984885"/>
          </a:xfrm>
          <a:prstGeom prst="rect">
            <a:avLst/>
          </a:prstGeom>
          <a:noFill/>
        </p:spPr>
        <p:txBody>
          <a:bodyPr wrap="square" rtlCol="0">
            <a:spAutoFit/>
          </a:bodyPr>
          <a:lstStyle/>
          <a:p>
            <a:r>
              <a:rPr lang="ja-JP" altLang="en-US" b="1" dirty="0" smtClean="0">
                <a:latin typeface="HGPｺﾞｼｯｸM" panose="020B0600000000000000" pitchFamily="50" charset="-128"/>
                <a:ea typeface="HGPｺﾞｼｯｸM" panose="020B0600000000000000" pitchFamily="50" charset="-128"/>
              </a:rPr>
              <a:t>・進捗</a:t>
            </a:r>
            <a:r>
              <a:rPr lang="ja-JP" altLang="en-US" b="1" dirty="0">
                <a:latin typeface="HGPｺﾞｼｯｸM" panose="020B0600000000000000" pitchFamily="50" charset="-128"/>
                <a:ea typeface="HGPｺﾞｼｯｸM" panose="020B0600000000000000" pitchFamily="50" charset="-128"/>
              </a:rPr>
              <a:t>状況</a:t>
            </a:r>
            <a:endParaRPr kumimoji="1" lang="ja-JP" altLang="en-US" b="1"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56645" y="26050796"/>
            <a:ext cx="7727542" cy="984885"/>
          </a:xfrm>
          <a:prstGeom prst="rect">
            <a:avLst/>
          </a:prstGeom>
          <a:noFill/>
        </p:spPr>
        <p:txBody>
          <a:bodyPr wrap="square" rtlCol="0">
            <a:spAutoFit/>
          </a:bodyPr>
          <a:lstStyle/>
          <a:p>
            <a:r>
              <a:rPr kumimoji="1" lang="ja-JP" altLang="en-US" b="1" dirty="0" smtClean="0"/>
              <a:t>・成果物のイメージ</a:t>
            </a:r>
            <a:endParaRPr kumimoji="1" lang="ja-JP" altLang="en-US" b="1" dirty="0"/>
          </a:p>
        </p:txBody>
      </p:sp>
      <p:sp>
        <p:nvSpPr>
          <p:cNvPr id="31" name="テキスト ボックス 30"/>
          <p:cNvSpPr txBox="1"/>
          <p:nvPr/>
        </p:nvSpPr>
        <p:spPr>
          <a:xfrm>
            <a:off x="9593164" y="24401567"/>
            <a:ext cx="4442742" cy="984885"/>
          </a:xfrm>
          <a:prstGeom prst="rect">
            <a:avLst/>
          </a:prstGeom>
          <a:noFill/>
        </p:spPr>
        <p:txBody>
          <a:bodyPr wrap="square" rtlCol="0">
            <a:spAutoFit/>
          </a:bodyPr>
          <a:lstStyle/>
          <a:p>
            <a:r>
              <a:rPr lang="ja-JP" altLang="en-US" b="1" dirty="0" smtClean="0"/>
              <a:t>・今後の計画</a:t>
            </a:r>
            <a:endParaRPr kumimoji="1" lang="ja-JP" altLang="en-US" b="1" dirty="0"/>
          </a:p>
        </p:txBody>
      </p:sp>
      <p:sp>
        <p:nvSpPr>
          <p:cNvPr id="10" name="テキスト ボックス 9"/>
          <p:cNvSpPr txBox="1"/>
          <p:nvPr/>
        </p:nvSpPr>
        <p:spPr>
          <a:xfrm>
            <a:off x="-74087" y="21312405"/>
            <a:ext cx="9858691" cy="3477875"/>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a:t>
            </a:r>
            <a:r>
              <a:rPr lang="ja-JP" altLang="en-US" sz="4400" dirty="0" smtClean="0"/>
              <a:t>の実態</a:t>
            </a:r>
            <a:r>
              <a:rPr lang="ja-JP" altLang="en-US" sz="4400" dirty="0"/>
              <a:t>を調査</a:t>
            </a:r>
            <a:r>
              <a:rPr lang="ja-JP" altLang="en-US" sz="4400" dirty="0" smtClean="0"/>
              <a:t>，分析</a:t>
            </a:r>
            <a:r>
              <a:rPr lang="ja-JP" altLang="en-US" sz="4400" dirty="0"/>
              <a:t>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150145" y="27237330"/>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262205" y="5562923"/>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400" dirty="0" smtClean="0"/>
          </a:p>
          <a:p>
            <a:r>
              <a:rPr lang="ja-JP" altLang="en-US" sz="5400" dirty="0" smtClean="0"/>
              <a:t>解析したデータを</a:t>
            </a:r>
            <a:r>
              <a:rPr lang="en-US" altLang="ja-JP" sz="5400" dirty="0" smtClean="0"/>
              <a:t>PMBOK</a:t>
            </a:r>
            <a:r>
              <a:rPr lang="ja-JP" altLang="en-US" sz="5400" dirty="0"/>
              <a:t>で</a:t>
            </a:r>
            <a:r>
              <a:rPr lang="ja-JP" altLang="en-US" sz="5400" dirty="0" smtClean="0"/>
              <a:t>参照し</a:t>
            </a:r>
            <a:r>
              <a:rPr lang="ja-JP" altLang="en-US" sz="5400" dirty="0" smtClean="0"/>
              <a:t>，</a:t>
            </a:r>
            <a:endParaRPr lang="en-US" altLang="ja-JP" sz="5400" dirty="0" smtClean="0"/>
          </a:p>
          <a:p>
            <a:r>
              <a:rPr lang="ja-JP" altLang="en-US" sz="5400" dirty="0" smtClean="0"/>
              <a:t>実際</a:t>
            </a:r>
            <a:r>
              <a:rPr lang="ja-JP" altLang="en-US" sz="5400" dirty="0" smtClean="0"/>
              <a:t>にどの</a:t>
            </a:r>
            <a:r>
              <a:rPr lang="ja-JP" altLang="en-US" sz="5400" dirty="0"/>
              <a:t>よう</a:t>
            </a:r>
            <a:r>
              <a:rPr lang="ja-JP" altLang="en-US" sz="5400" dirty="0" smtClean="0"/>
              <a:t>な</a:t>
            </a:r>
            <a:r>
              <a:rPr lang="en-US" altLang="ja-JP" sz="5400" dirty="0" smtClean="0"/>
              <a:t>PM</a:t>
            </a:r>
            <a:r>
              <a:rPr lang="ja-JP" altLang="en-US" sz="5400" dirty="0" smtClean="0"/>
              <a:t>手法が行われているのかを明らかにさせる．</a:t>
            </a:r>
            <a:endParaRPr lang="ja-JP" altLang="en-US" sz="5400" dirty="0"/>
          </a:p>
        </p:txBody>
      </p:sp>
      <p:pic>
        <p:nvPicPr>
          <p:cNvPr id="41" name="Picture 5" descr="C:\Users\Genki\Desktop\octoca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6892" y="12491798"/>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378" y="2481701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14222034" y="14754918"/>
            <a:ext cx="4857000" cy="984885"/>
          </a:xfrm>
          <a:prstGeom prst="rect">
            <a:avLst/>
          </a:prstGeom>
          <a:noFill/>
        </p:spPr>
        <p:txBody>
          <a:bodyPr wrap="square" rtlCol="0">
            <a:spAutoFit/>
          </a:bodyPr>
          <a:lstStyle/>
          <a:p>
            <a:r>
              <a:rPr lang="ja-JP" altLang="en-US" dirty="0" smtClean="0"/>
              <a:t>・調査項目</a:t>
            </a:r>
            <a:endParaRPr kumimoji="1" lang="ja-JP" altLang="en-US" dirty="0"/>
          </a:p>
        </p:txBody>
      </p:sp>
      <p:sp>
        <p:nvSpPr>
          <p:cNvPr id="2" name="正方形/長方形 1"/>
          <p:cNvSpPr/>
          <p:nvPr/>
        </p:nvSpPr>
        <p:spPr>
          <a:xfrm>
            <a:off x="14329027" y="15782150"/>
            <a:ext cx="6804968" cy="2431435"/>
          </a:xfrm>
          <a:prstGeom prst="rect">
            <a:avLst/>
          </a:prstGeom>
        </p:spPr>
        <p:txBody>
          <a:bodyPr wrap="square">
            <a:spAutoFit/>
          </a:bodyPr>
          <a:lstStyle/>
          <a:p>
            <a:pPr lvl="0"/>
            <a:r>
              <a:rPr lang="en-US" altLang="ja-JP" sz="4000" dirty="0" smtClean="0"/>
              <a:t>‣</a:t>
            </a:r>
            <a:r>
              <a:rPr lang="en-US" altLang="ja-JP" sz="4000" dirty="0" err="1" smtClean="0"/>
              <a:t>Gitlab</a:t>
            </a:r>
            <a:r>
              <a:rPr lang="en-US" altLang="ja-JP" sz="4000" dirty="0" smtClean="0"/>
              <a:t> </a:t>
            </a:r>
            <a:r>
              <a:rPr lang="ja-JP" altLang="en-US" sz="3200" dirty="0"/>
              <a:t>プロジェクト</a:t>
            </a:r>
            <a:r>
              <a:rPr lang="ja-JP" altLang="en-US" sz="2800" dirty="0"/>
              <a:t>（図</a:t>
            </a:r>
            <a:r>
              <a:rPr lang="en-US" altLang="ja-JP" sz="2800" dirty="0"/>
              <a:t>ⅲ</a:t>
            </a:r>
            <a:r>
              <a:rPr lang="ja-JP" altLang="en-US" sz="2800" dirty="0" smtClean="0"/>
              <a:t>）</a:t>
            </a:r>
            <a:endParaRPr lang="en-US" altLang="ja-JP" sz="2800" dirty="0" smtClean="0"/>
          </a:p>
          <a:p>
            <a:r>
              <a:rPr lang="en-US" altLang="ja-JP" sz="4000" dirty="0" smtClean="0"/>
              <a:t>‣</a:t>
            </a:r>
            <a:r>
              <a:rPr lang="en-US" altLang="ja-JP" sz="4000" dirty="0" err="1" smtClean="0"/>
              <a:t>RefineryCMS</a:t>
            </a:r>
            <a:r>
              <a:rPr lang="ja-JP" altLang="en-US" sz="3200" dirty="0"/>
              <a:t>プロジェクト</a:t>
            </a:r>
            <a:r>
              <a:rPr lang="ja-JP" altLang="en-US" sz="2800" dirty="0"/>
              <a:t>（図</a:t>
            </a:r>
            <a:r>
              <a:rPr lang="en-US" altLang="ja-JP" sz="2800" dirty="0"/>
              <a:t>ⅳ</a:t>
            </a:r>
            <a:r>
              <a:rPr lang="ja-JP" altLang="en-US" sz="2800" dirty="0" smtClean="0"/>
              <a:t>）</a:t>
            </a:r>
            <a:endParaRPr lang="en-US" altLang="ja-JP" sz="3200" dirty="0" smtClean="0"/>
          </a:p>
          <a:p>
            <a:r>
              <a:rPr lang="ja-JP" altLang="en-US" sz="3200" dirty="0" smtClean="0"/>
              <a:t>　　　　　　　　など</a:t>
            </a:r>
            <a:r>
              <a:rPr lang="ja-JP" altLang="en-US" sz="3600" dirty="0" smtClean="0"/>
              <a:t>・・・</a:t>
            </a:r>
            <a:endParaRPr lang="en-US" altLang="ja-JP" sz="3600" dirty="0" smtClean="0"/>
          </a:p>
          <a:p>
            <a:endParaRPr lang="en-US" altLang="ja-JP" sz="3600" dirty="0"/>
          </a:p>
        </p:txBody>
      </p:sp>
      <p:sp>
        <p:nvSpPr>
          <p:cNvPr id="7" name="テキスト ボックス 6"/>
          <p:cNvSpPr txBox="1"/>
          <p:nvPr/>
        </p:nvSpPr>
        <p:spPr>
          <a:xfrm>
            <a:off x="3920415" y="19985743"/>
            <a:ext cx="7065803" cy="461665"/>
          </a:xfrm>
          <a:prstGeom prst="rect">
            <a:avLst/>
          </a:prstGeom>
          <a:noFill/>
        </p:spPr>
        <p:txBody>
          <a:bodyPr wrap="square" rtlCol="0">
            <a:spAutoFit/>
          </a:bodyPr>
          <a:lstStyle/>
          <a:p>
            <a:r>
              <a:rPr kumimoji="1" lang="ja-JP" altLang="en-US" sz="2400" dirty="0" smtClean="0"/>
              <a:t>図</a:t>
            </a:r>
            <a:r>
              <a:rPr lang="en-US" altLang="ja-JP" sz="2400" dirty="0"/>
              <a:t>ⅲ</a:t>
            </a:r>
            <a:r>
              <a:rPr kumimoji="1" lang="ja-JP" altLang="en-US" sz="2400" dirty="0" smtClean="0"/>
              <a:t>　</a:t>
            </a:r>
            <a:r>
              <a:rPr kumimoji="1" lang="en-US" altLang="ja-JP" sz="2400" dirty="0" err="1" smtClean="0"/>
              <a:t>Gitlab</a:t>
            </a:r>
            <a:r>
              <a:rPr kumimoji="1" lang="en-US" altLang="ja-JP" sz="2400" dirty="0" smtClean="0"/>
              <a:t>  </a:t>
            </a:r>
            <a:r>
              <a:rPr kumimoji="1" lang="en-US" altLang="ja-JP" sz="2400" dirty="0" err="1" smtClean="0"/>
              <a:t>gitlabhp</a:t>
            </a:r>
            <a:r>
              <a:rPr kumimoji="1" lang="ja-JP" altLang="en-US" sz="2400" dirty="0" smtClean="0"/>
              <a:t>プロジェクト</a:t>
            </a:r>
            <a:r>
              <a:rPr kumimoji="1" lang="ja-JP" altLang="en-US" sz="2400" dirty="0" smtClean="0"/>
              <a:t>の</a:t>
            </a:r>
            <a:r>
              <a:rPr kumimoji="1" lang="en-US" altLang="ja-JP" sz="2400" dirty="0" smtClean="0"/>
              <a:t>Issue</a:t>
            </a:r>
            <a:r>
              <a:rPr kumimoji="1" lang="ja-JP" altLang="en-US" sz="2400" dirty="0" smtClean="0"/>
              <a:t>の画面</a:t>
            </a:r>
            <a:endParaRPr kumimoji="1" lang="ja-JP" altLang="en-US" sz="2400" dirty="0"/>
          </a:p>
        </p:txBody>
      </p:sp>
      <p:sp>
        <p:nvSpPr>
          <p:cNvPr id="3" name="テキスト ボックス 2"/>
          <p:cNvSpPr txBox="1"/>
          <p:nvPr/>
        </p:nvSpPr>
        <p:spPr>
          <a:xfrm>
            <a:off x="808691" y="2234495"/>
            <a:ext cx="18270343" cy="1877437"/>
          </a:xfrm>
          <a:prstGeom prst="rect">
            <a:avLst/>
          </a:prstGeom>
          <a:noFill/>
        </p:spPr>
        <p:txBody>
          <a:bodyPr wrap="square" rtlCol="0">
            <a:spAutoFit/>
          </a:bodyPr>
          <a:lstStyle/>
          <a:p>
            <a:r>
              <a:rPr kumimoji="1" lang="en-US" altLang="ja-JP" dirty="0" smtClean="0"/>
              <a:t>‣OSS</a:t>
            </a:r>
            <a:r>
              <a:rPr kumimoji="1" lang="ja-JP" altLang="en-US" dirty="0" smtClean="0"/>
              <a:t>プロジェクトにおけるプロジェクトマネジメントの実態を明らかにする．</a:t>
            </a:r>
            <a:endParaRPr kumimoji="1" lang="ja-JP" altLang="en-US" dirty="0"/>
          </a:p>
        </p:txBody>
      </p:sp>
      <p:sp>
        <p:nvSpPr>
          <p:cNvPr id="8" name="テキスト ボックス 7"/>
          <p:cNvSpPr txBox="1"/>
          <p:nvPr/>
        </p:nvSpPr>
        <p:spPr>
          <a:xfrm>
            <a:off x="808691" y="4338787"/>
            <a:ext cx="18116501" cy="984885"/>
          </a:xfrm>
          <a:prstGeom prst="rect">
            <a:avLst/>
          </a:prstGeom>
          <a:noFill/>
        </p:spPr>
        <p:txBody>
          <a:bodyPr wrap="square" rtlCol="0">
            <a:spAutoFit/>
          </a:bodyPr>
          <a:lstStyle/>
          <a:p>
            <a:r>
              <a:rPr kumimoji="1" lang="en-US" altLang="ja-JP" dirty="0" smtClean="0"/>
              <a:t>‣OSS</a:t>
            </a:r>
            <a:r>
              <a:rPr kumimoji="1" lang="ja-JP" altLang="en-US" dirty="0" smtClean="0"/>
              <a:t>プロジェクトの課題やリスクを明らかにする．</a:t>
            </a:r>
            <a:endParaRPr kumimoji="1" lang="ja-JP" altLang="en-US" dirty="0"/>
          </a:p>
        </p:txBody>
      </p:sp>
      <p:pic>
        <p:nvPicPr>
          <p:cNvPr id="12" name="Picture 2" descr="C:\Users\Genki\Desktop\キャプチャ.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40603" y="18201704"/>
            <a:ext cx="11146197" cy="573163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3558149" y="23968801"/>
            <a:ext cx="7065803" cy="461665"/>
          </a:xfrm>
          <a:prstGeom prst="rect">
            <a:avLst/>
          </a:prstGeom>
          <a:noFill/>
        </p:spPr>
        <p:txBody>
          <a:bodyPr wrap="square" rtlCol="0">
            <a:spAutoFit/>
          </a:bodyPr>
          <a:lstStyle/>
          <a:p>
            <a:r>
              <a:rPr kumimoji="1" lang="ja-JP" altLang="en-US" sz="2400" dirty="0" smtClean="0"/>
              <a:t>図</a:t>
            </a:r>
            <a:r>
              <a:rPr lang="en-US" altLang="ja-JP" sz="2400" dirty="0"/>
              <a:t>ⅳ</a:t>
            </a:r>
            <a:r>
              <a:rPr kumimoji="1" lang="ja-JP" altLang="en-US" sz="2400" dirty="0" smtClean="0"/>
              <a:t>　</a:t>
            </a:r>
            <a:r>
              <a:rPr kumimoji="1" lang="en-US" altLang="ja-JP" sz="2400" dirty="0" err="1" smtClean="0"/>
              <a:t>RefineryCMS</a:t>
            </a:r>
            <a:r>
              <a:rPr kumimoji="1" lang="en-US" altLang="ja-JP" sz="2400" dirty="0" smtClean="0"/>
              <a:t>  </a:t>
            </a:r>
            <a:r>
              <a:rPr kumimoji="1" lang="ja-JP" altLang="en-US" sz="2400" dirty="0" smtClean="0"/>
              <a:t>プロジェクトのトップ画面</a:t>
            </a:r>
            <a:endParaRPr kumimoji="1" lang="ja-JP" altLang="en-US" sz="2400" dirty="0"/>
          </a:p>
        </p:txBody>
      </p:sp>
      <p:pic>
        <p:nvPicPr>
          <p:cNvPr id="14" name="Picture 2" descr="C:\Users\Genki\Desktop\キャプチャ.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886" y="14147809"/>
            <a:ext cx="10224771" cy="583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TotalTime>
  <Words>507</Words>
  <Application>Microsoft Office PowerPoint</Application>
  <PresentationFormat>ユーザー設定</PresentationFormat>
  <Paragraphs>73</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104</cp:revision>
  <dcterms:created xsi:type="dcterms:W3CDTF">2013-10-05T12:27:56Z</dcterms:created>
  <dcterms:modified xsi:type="dcterms:W3CDTF">2013-10-09T09:29:27Z</dcterms:modified>
</cp:coreProperties>
</file>