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1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57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方形/長方形 86"/>
          <p:cNvSpPr/>
          <p:nvPr/>
        </p:nvSpPr>
        <p:spPr>
          <a:xfrm>
            <a:off x="396255" y="3906739"/>
            <a:ext cx="20392033" cy="132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ea"/>
                <a:ea typeface="+mj-ea"/>
              </a:rPr>
              <a:t>GitHub </a:t>
            </a:r>
            <a:r>
              <a:rPr lang="ja-JP" altLang="en-US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ea"/>
                <a:ea typeface="+mj-ea"/>
              </a:rPr>
              <a:t>における人的資源マネジメント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72007" y="2289723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j-ea"/>
                <a:ea typeface="+mj-ea"/>
              </a:rPr>
              <a:t>PM</a:t>
            </a:r>
            <a:r>
              <a:rPr lang="ja-JP" altLang="en-US" sz="5400" b="1" dirty="0" smtClean="0">
                <a:latin typeface="+mj-ea"/>
                <a:ea typeface="+mj-ea"/>
              </a:rPr>
              <a:t>コース</a:t>
            </a:r>
            <a:r>
              <a:rPr lang="ja-JP" altLang="en-US" sz="5400" b="1" dirty="0">
                <a:latin typeface="+mj-ea"/>
                <a:ea typeface="+mj-ea"/>
              </a:rPr>
              <a:t>　矢吹研究室　</a:t>
            </a:r>
            <a:r>
              <a:rPr lang="en-US" altLang="ja-JP" sz="5400" b="1" dirty="0" smtClean="0">
                <a:latin typeface="+mj-ea"/>
                <a:ea typeface="+mj-ea"/>
              </a:rPr>
              <a:t>1342081</a:t>
            </a:r>
            <a:r>
              <a:rPr lang="ja-JP" altLang="en-US" sz="5400" b="1" dirty="0">
                <a:latin typeface="+mj-ea"/>
                <a:ea typeface="+mj-ea"/>
              </a:rPr>
              <a:t>　</a:t>
            </a:r>
            <a:r>
              <a:rPr lang="ja-JP" altLang="en-US" sz="5400" b="1" dirty="0" smtClean="0">
                <a:latin typeface="+mj-ea"/>
                <a:ea typeface="+mj-ea"/>
              </a:rPr>
              <a:t>辻岡大知</a:t>
            </a:r>
            <a:endParaRPr lang="ja-JP" altLang="en-US" sz="5400" b="1" dirty="0">
              <a:latin typeface="+mj-ea"/>
              <a:ea typeface="+mj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620392" y="6637785"/>
            <a:ext cx="16236427" cy="6918026"/>
            <a:chOff x="1036650" y="873210"/>
            <a:chExt cx="10282142" cy="4729584"/>
          </a:xfrm>
        </p:grpSpPr>
        <p:sp>
          <p:nvSpPr>
            <p:cNvPr id="8" name="正方形/長方形 7"/>
            <p:cNvSpPr/>
            <p:nvPr/>
          </p:nvSpPr>
          <p:spPr>
            <a:xfrm>
              <a:off x="3921211" y="1313934"/>
              <a:ext cx="4802659" cy="38964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雲 8"/>
            <p:cNvSpPr/>
            <p:nvPr/>
          </p:nvSpPr>
          <p:spPr>
            <a:xfrm>
              <a:off x="3009613" y="873210"/>
              <a:ext cx="2042984" cy="1128584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800" dirty="0" smtClean="0">
                  <a:solidFill>
                    <a:schemeClr val="tx1"/>
                  </a:solidFill>
                </a:rPr>
                <a:t>GitHu</a:t>
              </a:r>
              <a:r>
                <a:rPr lang="en-US" altLang="ja-JP" sz="1800" dirty="0">
                  <a:solidFill>
                    <a:schemeClr val="tx1"/>
                  </a:solidFill>
                </a:rPr>
                <a:t>b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21211" y="2903837"/>
              <a:ext cx="1416908" cy="7166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右矢印 10"/>
            <p:cNvSpPr/>
            <p:nvPr/>
          </p:nvSpPr>
          <p:spPr>
            <a:xfrm rot="20285925">
              <a:off x="5335506" y="2349840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>
              <a:off x="5539946" y="3056237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右矢印 12"/>
            <p:cNvSpPr/>
            <p:nvPr/>
          </p:nvSpPr>
          <p:spPr>
            <a:xfrm rot="1394822">
              <a:off x="5332613" y="3810783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右矢印 13"/>
            <p:cNvSpPr/>
            <p:nvPr/>
          </p:nvSpPr>
          <p:spPr>
            <a:xfrm rot="9533864">
              <a:off x="5405529" y="2613608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右矢印 14"/>
            <p:cNvSpPr/>
            <p:nvPr/>
          </p:nvSpPr>
          <p:spPr>
            <a:xfrm rot="10800000">
              <a:off x="5527590" y="3347657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矢印 15"/>
            <p:cNvSpPr/>
            <p:nvPr/>
          </p:nvSpPr>
          <p:spPr>
            <a:xfrm rot="12280159">
              <a:off x="5233419" y="4095053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820264" y="1919416"/>
              <a:ext cx="1453978" cy="7002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824126" y="2997549"/>
              <a:ext cx="1453978" cy="7002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05182" y="4075682"/>
              <a:ext cx="1453978" cy="7002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0" name="右矢印 19"/>
            <p:cNvSpPr/>
            <p:nvPr/>
          </p:nvSpPr>
          <p:spPr>
            <a:xfrm>
              <a:off x="8406930" y="2001794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右矢印 20"/>
            <p:cNvSpPr/>
            <p:nvPr/>
          </p:nvSpPr>
          <p:spPr>
            <a:xfrm>
              <a:off x="8405084" y="3141711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右矢印 21"/>
            <p:cNvSpPr/>
            <p:nvPr/>
          </p:nvSpPr>
          <p:spPr>
            <a:xfrm>
              <a:off x="8405084" y="4232719"/>
              <a:ext cx="908008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右矢印 22"/>
            <p:cNvSpPr/>
            <p:nvPr/>
          </p:nvSpPr>
          <p:spPr>
            <a:xfrm rot="10800000">
              <a:off x="8405084" y="2380781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右矢印 23"/>
            <p:cNvSpPr/>
            <p:nvPr/>
          </p:nvSpPr>
          <p:spPr>
            <a:xfrm rot="10800000">
              <a:off x="8405084" y="3517556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右矢印 24"/>
            <p:cNvSpPr/>
            <p:nvPr/>
          </p:nvSpPr>
          <p:spPr>
            <a:xfrm rot="10800000">
              <a:off x="8405084" y="4528845"/>
              <a:ext cx="908008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9672748" y="1646861"/>
              <a:ext cx="1619415" cy="996776"/>
              <a:chOff x="7860424" y="1564483"/>
              <a:chExt cx="1619415" cy="996776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7860424" y="1564483"/>
                <a:ext cx="1619415" cy="996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7860424" y="1738184"/>
                <a:ext cx="1619415" cy="8230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9053384" y="1606378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9205784" y="1610495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9354068" y="1610494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9672748" y="2929336"/>
              <a:ext cx="1619415" cy="996776"/>
              <a:chOff x="7860424" y="1564483"/>
              <a:chExt cx="1619415" cy="996776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7860424" y="1564483"/>
                <a:ext cx="1619415" cy="996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7860424" y="1738184"/>
                <a:ext cx="1619415" cy="8230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9053384" y="1606378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9205784" y="1610495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9354068" y="1610494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8696384" y="1418956"/>
              <a:ext cx="868038" cy="65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Clone</a:t>
              </a:r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ローカルに</a:t>
              </a:r>
              <a:endParaRPr lang="en-US" altLang="ja-JP" sz="1800" dirty="0" smtClean="0"/>
            </a:p>
            <a:p>
              <a:r>
                <a:rPr lang="ja-JP" altLang="en-US" sz="1800" dirty="0" smtClean="0"/>
                <a:t>　コピー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8696384" y="2520952"/>
              <a:ext cx="806655" cy="65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Push</a:t>
              </a:r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リモートに</a:t>
              </a:r>
              <a:endParaRPr lang="en-US" altLang="ja-JP" sz="1800" dirty="0" smtClean="0"/>
            </a:p>
            <a:p>
              <a:r>
                <a:rPr lang="ja-JP" altLang="en-US" sz="1800" dirty="0"/>
                <a:t>　</a:t>
              </a:r>
              <a:r>
                <a:rPr lang="ja-JP" altLang="en-US" sz="1800" dirty="0" smtClean="0"/>
                <a:t>反映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298774" y="2610685"/>
              <a:ext cx="673052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@</a:t>
              </a:r>
              <a:r>
                <a:rPr kumimoji="1" lang="en-US" altLang="ja-JP" sz="1800" dirty="0" err="1" smtClean="0"/>
                <a:t>tanaka</a:t>
              </a:r>
              <a:endParaRPr kumimoji="1" lang="ja-JP" altLang="en-US" sz="18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313856" y="3697765"/>
              <a:ext cx="519087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/>
                <a:t>@</a:t>
              </a:r>
              <a:r>
                <a:rPr lang="en-US" altLang="ja-JP" sz="1800" dirty="0" err="1" smtClean="0"/>
                <a:t>sato</a:t>
              </a:r>
              <a:endParaRPr kumimoji="1" lang="ja-JP" altLang="en-US" sz="18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298774" y="4761400"/>
              <a:ext cx="641852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/>
                <a:t>@</a:t>
              </a:r>
              <a:r>
                <a:rPr lang="en-US" altLang="ja-JP" sz="1800" dirty="0" err="1" smtClean="0"/>
                <a:t>suzuki</a:t>
              </a:r>
              <a:endParaRPr kumimoji="1" lang="ja-JP" altLang="en-US" sz="18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74739" y="1899505"/>
              <a:ext cx="614040" cy="458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 smtClean="0"/>
                <a:t>　</a:t>
              </a:r>
              <a:r>
                <a:rPr kumimoji="1" lang="en-US" altLang="ja-JP" sz="1800" dirty="0" smtClean="0"/>
                <a:t>Fork</a:t>
              </a:r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コピー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68728" y="4350340"/>
              <a:ext cx="954821" cy="458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/>
                <a:t>Pull Request</a:t>
              </a:r>
            </a:p>
            <a:p>
              <a:r>
                <a:rPr kumimoji="1" lang="en-US" altLang="ja-JP" sz="1800" dirty="0" smtClean="0"/>
                <a:t>(</a:t>
              </a:r>
              <a:r>
                <a:rPr kumimoji="1" lang="ja-JP" altLang="en-US" sz="1800" dirty="0" smtClean="0"/>
                <a:t>変更を提案</a:t>
              </a:r>
              <a:r>
                <a:rPr kumimoji="1"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180149" y="3723502"/>
              <a:ext cx="858513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 smtClean="0"/>
                <a:t>プロジェクト</a:t>
              </a:r>
              <a:endParaRPr kumimoji="1" lang="ja-JP" altLang="en-US" sz="1800" dirty="0"/>
            </a:p>
          </p:txBody>
        </p:sp>
        <p:sp>
          <p:nvSpPr>
            <p:cNvPr id="36" name="右矢印 35"/>
            <p:cNvSpPr/>
            <p:nvPr/>
          </p:nvSpPr>
          <p:spPr>
            <a:xfrm rot="10800000">
              <a:off x="2390319" y="3070084"/>
              <a:ext cx="1449859" cy="4613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693293" y="2577809"/>
              <a:ext cx="1069119" cy="65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err="1" smtClean="0"/>
                <a:t>GHTorrent</a:t>
              </a:r>
              <a:r>
                <a:rPr kumimoji="1" lang="ja-JP" altLang="en-US" sz="1800" dirty="0" smtClean="0"/>
                <a:t>使用</a:t>
              </a:r>
              <a:endParaRPr kumimoji="1" lang="en-US" altLang="ja-JP" sz="1800" dirty="0" smtClean="0"/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プロジェクトの</a:t>
              </a:r>
              <a:endParaRPr lang="en-US" altLang="ja-JP" sz="1800" dirty="0" smtClean="0"/>
            </a:p>
            <a:p>
              <a:r>
                <a:rPr lang="ja-JP" altLang="en-US" sz="1800" dirty="0" smtClean="0"/>
                <a:t>  データ取得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8" name="円柱 37"/>
            <p:cNvSpPr/>
            <p:nvPr/>
          </p:nvSpPr>
          <p:spPr>
            <a:xfrm>
              <a:off x="1036650" y="2760377"/>
              <a:ext cx="1070919" cy="122473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データベース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グループ化 38"/>
            <p:cNvGrpSpPr/>
            <p:nvPr/>
          </p:nvGrpSpPr>
          <p:grpSpPr>
            <a:xfrm>
              <a:off x="9404173" y="4193325"/>
              <a:ext cx="1914619" cy="1078887"/>
              <a:chOff x="8316775" y="5396053"/>
              <a:chExt cx="1914619" cy="1078887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8316775" y="5396053"/>
                <a:ext cx="1914619" cy="1078887"/>
                <a:chOff x="4733307" y="2646796"/>
                <a:chExt cx="1876314" cy="1004474"/>
              </a:xfrm>
            </p:grpSpPr>
            <p:sp>
              <p:nvSpPr>
                <p:cNvPr id="45" name="正方形/長方形 44"/>
                <p:cNvSpPr/>
                <p:nvPr/>
              </p:nvSpPr>
              <p:spPr>
                <a:xfrm>
                  <a:off x="4733307" y="2646796"/>
                  <a:ext cx="1876313" cy="100447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>
                <a:xfrm>
                  <a:off x="4733307" y="2842054"/>
                  <a:ext cx="1876313" cy="80921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4733307" y="2842054"/>
                  <a:ext cx="45719" cy="8092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正方形/長方形 47"/>
                <p:cNvSpPr/>
                <p:nvPr/>
              </p:nvSpPr>
              <p:spPr>
                <a:xfrm>
                  <a:off x="5190503" y="2837932"/>
                  <a:ext cx="45719" cy="8092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正方形/長方形 48"/>
                <p:cNvSpPr/>
                <p:nvPr/>
              </p:nvSpPr>
              <p:spPr>
                <a:xfrm rot="16200000">
                  <a:off x="5888366" y="2480867"/>
                  <a:ext cx="45719" cy="139679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 rot="16200000">
                  <a:off x="5642756" y="2691979"/>
                  <a:ext cx="45719" cy="186461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正方形/長方形 50"/>
                <p:cNvSpPr/>
                <p:nvPr/>
              </p:nvSpPr>
              <p:spPr>
                <a:xfrm>
                  <a:off x="6562105" y="2833810"/>
                  <a:ext cx="45719" cy="8092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2" name="正方形/長方形 41"/>
              <p:cNvSpPr/>
              <p:nvPr/>
            </p:nvSpPr>
            <p:spPr>
              <a:xfrm>
                <a:off x="9823618" y="5462934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9967780" y="5458813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10116064" y="5458812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9809008" y="5340814"/>
              <a:ext cx="859571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800" dirty="0"/>
                <a:t>クライアント</a:t>
              </a:r>
              <a:endParaRPr kumimoji="1" lang="ja-JP" altLang="en-US" sz="1800" dirty="0"/>
            </a:p>
          </p:txBody>
        </p:sp>
      </p:grpSp>
      <p:sp>
        <p:nvSpPr>
          <p:cNvPr id="62" name="テキスト ボックス 61"/>
          <p:cNvSpPr txBox="1"/>
          <p:nvPr/>
        </p:nvSpPr>
        <p:spPr>
          <a:xfrm>
            <a:off x="396256" y="5364715"/>
            <a:ext cx="20371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/>
              <a:t>Git</a:t>
            </a:r>
            <a:r>
              <a:rPr lang="ja-JP" altLang="en-US" sz="3600" dirty="0" smtClean="0"/>
              <a:t>と</a:t>
            </a:r>
            <a:r>
              <a:rPr lang="ja-JP" altLang="en-US" sz="3600" dirty="0"/>
              <a:t>はコンピュータ上で作成，編集さ </a:t>
            </a:r>
            <a:r>
              <a:rPr lang="ja-JP" altLang="en-US" sz="3600" dirty="0" err="1" smtClean="0"/>
              <a:t>れ</a:t>
            </a:r>
            <a:r>
              <a:rPr lang="ja-JP" altLang="en-US" sz="3600" dirty="0" err="1"/>
              <a:t>た</a:t>
            </a:r>
            <a:r>
              <a:rPr lang="ja-JP" altLang="en-US" sz="3600" dirty="0" smtClean="0"/>
              <a:t>ファイル</a:t>
            </a:r>
            <a:r>
              <a:rPr lang="ja-JP" altLang="en-US" sz="3600" dirty="0"/>
              <a:t>の変更履歴を管理するため</a:t>
            </a:r>
            <a:r>
              <a:rPr lang="ja-JP" altLang="en-US" sz="3600" dirty="0" smtClean="0"/>
              <a:t>のバージョ </a:t>
            </a:r>
            <a:r>
              <a:rPr lang="ja-JP" altLang="en-US" sz="3600" dirty="0"/>
              <a:t>ン管理</a:t>
            </a:r>
            <a:r>
              <a:rPr lang="ja-JP" altLang="en-US" sz="3600" dirty="0" smtClean="0"/>
              <a:t>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である．</a:t>
            </a:r>
            <a:r>
              <a:rPr lang="en-US" altLang="ja-JP" sz="3600" dirty="0" smtClean="0"/>
              <a:t>GitHub</a:t>
            </a:r>
            <a:r>
              <a:rPr lang="ja-JP" altLang="en-US" sz="3600" dirty="0" smtClean="0"/>
              <a:t>とは</a:t>
            </a:r>
            <a:r>
              <a:rPr lang="en-US" altLang="ja-JP" sz="3600" dirty="0" err="1" smtClean="0"/>
              <a:t>Git</a:t>
            </a:r>
            <a:r>
              <a:rPr lang="ja-JP" altLang="en-US" sz="3600" dirty="0" smtClean="0"/>
              <a:t>のリモートリポジトリと様々な</a:t>
            </a:r>
            <a:r>
              <a:rPr lang="en-US" altLang="ja-JP" sz="3600" dirty="0" smtClean="0"/>
              <a:t>web</a:t>
            </a:r>
            <a:r>
              <a:rPr lang="ja-JP" altLang="en-US" sz="3600" dirty="0"/>
              <a:t>ツール</a:t>
            </a:r>
            <a:r>
              <a:rPr lang="ja-JP" altLang="en-US" sz="3600" dirty="0" smtClean="0"/>
              <a:t>を提供しているサービスである</a:t>
            </a:r>
            <a:endParaRPr kumimoji="1" lang="ja-JP" altLang="en-US" sz="3600" dirty="0"/>
          </a:p>
        </p:txBody>
      </p:sp>
      <p:grpSp>
        <p:nvGrpSpPr>
          <p:cNvPr id="73" name="グループ化 72"/>
          <p:cNvGrpSpPr/>
          <p:nvPr/>
        </p:nvGrpSpPr>
        <p:grpSpPr>
          <a:xfrm>
            <a:off x="396255" y="17959141"/>
            <a:ext cx="10225138" cy="11761205"/>
            <a:chOff x="252241" y="13875720"/>
            <a:chExt cx="9584851" cy="11907889"/>
          </a:xfrm>
        </p:grpSpPr>
        <p:grpSp>
          <p:nvGrpSpPr>
            <p:cNvPr id="75" name="グループ化 74"/>
            <p:cNvGrpSpPr/>
            <p:nvPr/>
          </p:nvGrpSpPr>
          <p:grpSpPr>
            <a:xfrm>
              <a:off x="252241" y="13875720"/>
              <a:ext cx="9584851" cy="11907889"/>
              <a:chOff x="252240" y="14012712"/>
              <a:chExt cx="12961440" cy="3058167"/>
            </a:xfrm>
          </p:grpSpPr>
          <p:sp>
            <p:nvSpPr>
              <p:cNvPr id="84" name="角丸四角形 83"/>
              <p:cNvSpPr/>
              <p:nvPr/>
            </p:nvSpPr>
            <p:spPr>
              <a:xfrm>
                <a:off x="847683" y="14351387"/>
                <a:ext cx="11981791" cy="5385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1511887" y="14449237"/>
                <a:ext cx="9141512" cy="328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600" dirty="0" err="1" smtClean="0"/>
                  <a:t>GHTorrent</a:t>
                </a:r>
                <a:r>
                  <a:rPr lang="ja-JP" altLang="en-US" sz="3600" dirty="0" smtClean="0"/>
                  <a:t>を用いて，</a:t>
                </a:r>
                <a:r>
                  <a:rPr lang="en-US" altLang="ja-JP" sz="3600" dirty="0" smtClean="0"/>
                  <a:t>Gmail</a:t>
                </a:r>
                <a:r>
                  <a:rPr lang="ja-JP" altLang="en-US" sz="3600" dirty="0" smtClean="0"/>
                  <a:t>アドレスを</a:t>
                </a:r>
                <a:endParaRPr lang="en-US" altLang="ja-JP" sz="3600" dirty="0" smtClean="0"/>
              </a:p>
              <a:p>
                <a:r>
                  <a:rPr lang="ja-JP" altLang="en-US" sz="3600" dirty="0" smtClean="0"/>
                  <a:t>登録しているユーザを抽出する</a:t>
                </a:r>
                <a:endParaRPr kumimoji="1" lang="ja-JP" altLang="en-US" sz="3600" dirty="0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252240" y="14012712"/>
                <a:ext cx="12961440" cy="30581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角丸四角形 75"/>
            <p:cNvSpPr/>
            <p:nvPr/>
          </p:nvSpPr>
          <p:spPr>
            <a:xfrm>
              <a:off x="756296" y="18995616"/>
              <a:ext cx="8860410" cy="21597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1183737" y="19255212"/>
              <a:ext cx="734207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Google+</a:t>
              </a:r>
              <a:r>
                <a:rPr kumimoji="1" lang="ja-JP" altLang="en-US" sz="3600" dirty="0" smtClean="0"/>
                <a:t>を用いて活発に活動している</a:t>
              </a:r>
              <a:endParaRPr kumimoji="1" lang="en-US" altLang="ja-JP" sz="3600" dirty="0" smtClean="0"/>
            </a:p>
            <a:p>
              <a:r>
                <a:rPr lang="ja-JP" altLang="en-US" sz="3600" dirty="0"/>
                <a:t>ユーザ</a:t>
              </a:r>
              <a:r>
                <a:rPr lang="ja-JP" altLang="en-US" sz="3600" dirty="0" smtClean="0"/>
                <a:t>のフォロワー数や投稿頻度を</a:t>
              </a:r>
              <a:endParaRPr lang="en-US" altLang="ja-JP" sz="3600" dirty="0" smtClean="0"/>
            </a:p>
            <a:p>
              <a:r>
                <a:rPr lang="ja-JP" altLang="en-US" sz="3600" dirty="0" smtClean="0"/>
                <a:t>調査する</a:t>
              </a:r>
              <a:endParaRPr kumimoji="1" lang="ja-JP" altLang="en-US" sz="3600" dirty="0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260352" y="23077991"/>
              <a:ext cx="6695278" cy="186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抽出したユーザと</a:t>
              </a:r>
              <a:r>
                <a:rPr kumimoji="1" lang="en-US" altLang="ja-JP" sz="3600" dirty="0" smtClean="0"/>
                <a:t>Google+</a:t>
              </a:r>
              <a:r>
                <a:rPr kumimoji="1" lang="ja-JP" altLang="en-US" sz="3600" dirty="0" smtClean="0"/>
                <a:t>における</a:t>
              </a:r>
              <a:endParaRPr kumimoji="1" lang="en-US" altLang="ja-JP" sz="3600" dirty="0" smtClean="0"/>
            </a:p>
            <a:p>
              <a:r>
                <a:rPr kumimoji="1" lang="ja-JP" altLang="en-US" sz="3600" dirty="0" smtClean="0"/>
                <a:t>フォロワー数と投稿頻度の関係性を</a:t>
              </a:r>
              <a:endParaRPr kumimoji="1" lang="en-US" altLang="ja-JP" sz="3600" dirty="0" smtClean="0"/>
            </a:p>
            <a:p>
              <a:r>
                <a:rPr lang="ja-JP" altLang="en-US" sz="3600" dirty="0"/>
                <a:t>調査</a:t>
              </a:r>
              <a:r>
                <a:rPr lang="ja-JP" altLang="en-US" sz="3600" dirty="0" smtClean="0"/>
                <a:t>する</a:t>
              </a:r>
              <a:endParaRPr kumimoji="1" lang="ja-JP" altLang="en-US" sz="3600" dirty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756296" y="23005450"/>
              <a:ext cx="8860410" cy="21597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下矢印 79"/>
            <p:cNvSpPr/>
            <p:nvPr/>
          </p:nvSpPr>
          <p:spPr>
            <a:xfrm>
              <a:off x="3139348" y="17515588"/>
              <a:ext cx="4027153" cy="13067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下矢印 80"/>
            <p:cNvSpPr/>
            <p:nvPr/>
          </p:nvSpPr>
          <p:spPr>
            <a:xfrm>
              <a:off x="3281871" y="21379610"/>
              <a:ext cx="4027153" cy="13067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11175257" y="17948299"/>
            <a:ext cx="9660332" cy="11765225"/>
            <a:chOff x="10621394" y="13410622"/>
            <a:chExt cx="10369152" cy="16130965"/>
          </a:xfrm>
        </p:grpSpPr>
        <p:sp>
          <p:nvSpPr>
            <p:cNvPr id="90" name="正方形/長方形 89"/>
            <p:cNvSpPr/>
            <p:nvPr/>
          </p:nvSpPr>
          <p:spPr>
            <a:xfrm>
              <a:off x="10686552" y="20320063"/>
              <a:ext cx="10303993" cy="9221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10621394" y="13410622"/>
              <a:ext cx="10369152" cy="6352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11341472" y="23996971"/>
            <a:ext cx="9446817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4400" dirty="0" err="1" smtClean="0"/>
              <a:t>GHTorrent</a:t>
            </a:r>
            <a:r>
              <a:rPr kumimoji="1" lang="ja-JP" altLang="en-US" sz="4400" dirty="0" smtClean="0"/>
              <a:t>を使用できるよう準備を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      </a:t>
            </a:r>
            <a:r>
              <a:rPr kumimoji="1" lang="ja-JP" altLang="en-US" sz="4400" dirty="0" smtClean="0"/>
              <a:t>行う</a:t>
            </a:r>
            <a:endParaRPr kumimoji="1" lang="en-US" altLang="ja-JP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ja-JP" sz="4400" dirty="0" err="1" smtClean="0"/>
              <a:t>Ghtorrent</a:t>
            </a:r>
            <a:r>
              <a:rPr lang="ja-JP" altLang="en-US" sz="4400" dirty="0" smtClean="0"/>
              <a:t>を使用し</a:t>
            </a:r>
            <a:r>
              <a:rPr lang="en-US" altLang="ja-JP" sz="4400" dirty="0" smtClean="0"/>
              <a:t>Gmail</a:t>
            </a:r>
            <a:r>
              <a:rPr lang="ja-JP" altLang="en-US" sz="4400" dirty="0" smtClean="0"/>
              <a:t>アドレスを</a:t>
            </a:r>
            <a:endParaRPr lang="en-US" altLang="ja-JP" sz="4400" dirty="0" smtClean="0"/>
          </a:p>
          <a:p>
            <a:r>
              <a:rPr lang="en-US" altLang="ja-JP" sz="4400" dirty="0"/>
              <a:t> </a:t>
            </a:r>
            <a:r>
              <a:rPr lang="en-US" altLang="ja-JP" sz="4400" dirty="0" smtClean="0"/>
              <a:t>     </a:t>
            </a:r>
            <a:r>
              <a:rPr lang="ja-JP" altLang="en-US" sz="4400" dirty="0" smtClean="0"/>
              <a:t>登録しているユーザを抽出する</a:t>
            </a:r>
            <a:endParaRPr lang="en-US" altLang="ja-JP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抽出したユーザの</a:t>
            </a:r>
            <a:r>
              <a:rPr lang="en-US" altLang="ja-JP" sz="4400" dirty="0" smtClean="0"/>
              <a:t>Gmail</a:t>
            </a:r>
            <a:r>
              <a:rPr lang="ja-JP" altLang="en-US" sz="4400" dirty="0" smtClean="0"/>
              <a:t>アドレスを</a:t>
            </a:r>
            <a:endParaRPr lang="en-US" altLang="ja-JP" sz="4400" dirty="0" smtClean="0"/>
          </a:p>
          <a:p>
            <a:r>
              <a:rPr lang="ja-JP" altLang="en-US" sz="4400" dirty="0" smtClean="0"/>
              <a:t>      活用し</a:t>
            </a:r>
            <a:r>
              <a:rPr lang="en-US" altLang="ja-JP" sz="4400" dirty="0" smtClean="0"/>
              <a:t>Google+</a:t>
            </a:r>
            <a:r>
              <a:rPr lang="ja-JP" altLang="en-US" sz="4400" dirty="0" smtClean="0"/>
              <a:t>におけるユーザの</a:t>
            </a:r>
            <a:endParaRPr lang="en-US" altLang="ja-JP" sz="4400" dirty="0" smtClean="0"/>
          </a:p>
          <a:p>
            <a:r>
              <a:rPr lang="en-US" altLang="ja-JP" sz="4400" dirty="0"/>
              <a:t> </a:t>
            </a:r>
            <a:r>
              <a:rPr lang="en-US" altLang="ja-JP" sz="4400" dirty="0" smtClean="0"/>
              <a:t>     </a:t>
            </a:r>
            <a:r>
              <a:rPr lang="ja-JP" altLang="en-US" sz="4400" dirty="0" smtClean="0"/>
              <a:t>フォロワー数と投稿頻度を調査する</a:t>
            </a:r>
            <a:endParaRPr lang="en-US" altLang="ja-JP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400" dirty="0"/>
              <a:t>仮説</a:t>
            </a:r>
            <a:r>
              <a:rPr lang="ja-JP" altLang="en-US" sz="4400" dirty="0" smtClean="0"/>
              <a:t>を検証する</a:t>
            </a:r>
            <a:endParaRPr lang="en-US" altLang="ja-JP" sz="4400" dirty="0" smtClean="0"/>
          </a:p>
          <a:p>
            <a:endParaRPr lang="en-US" altLang="ja-JP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11341472" y="23133667"/>
            <a:ext cx="3888432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1269464" y="19014133"/>
            <a:ext cx="97256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4400" dirty="0" smtClean="0"/>
              <a:t>Vagrant</a:t>
            </a:r>
            <a:r>
              <a:rPr kumimoji="1" lang="ja-JP" altLang="en-US" sz="4400" dirty="0" smtClean="0"/>
              <a:t>を用いて仮想環境を構築した</a:t>
            </a:r>
            <a:endParaRPr kumimoji="1" lang="en-US" altLang="ja-JP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仮想</a:t>
            </a:r>
            <a:r>
              <a:rPr lang="ja-JP" altLang="en-US" sz="4400" dirty="0"/>
              <a:t>環境</a:t>
            </a:r>
            <a:r>
              <a:rPr lang="ja-JP" altLang="en-US" sz="4400" dirty="0" smtClean="0"/>
              <a:t>にて</a:t>
            </a:r>
            <a:r>
              <a:rPr lang="en-US" altLang="ja-JP" sz="4400" dirty="0" err="1" smtClean="0"/>
              <a:t>GHTorrent</a:t>
            </a:r>
            <a:r>
              <a:rPr lang="ja-JP" altLang="en-US" sz="4400" dirty="0" smtClean="0"/>
              <a:t>を</a:t>
            </a:r>
            <a:endParaRPr lang="en-US" altLang="ja-JP" sz="4400" dirty="0" smtClean="0"/>
          </a:p>
          <a:p>
            <a:r>
              <a:rPr lang="en-US" altLang="ja-JP" sz="4400" dirty="0"/>
              <a:t> </a:t>
            </a:r>
            <a:r>
              <a:rPr lang="en-US" altLang="ja-JP" sz="4400" dirty="0" smtClean="0"/>
              <a:t>     </a:t>
            </a:r>
            <a:r>
              <a:rPr lang="ja-JP" altLang="en-US" sz="4400" dirty="0" smtClean="0"/>
              <a:t>使用してみた</a:t>
            </a:r>
            <a:endParaRPr lang="en-US" altLang="ja-JP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4400" dirty="0" smtClean="0"/>
              <a:t>しかしユーザのデータを取得できる</a:t>
            </a:r>
            <a:endParaRPr kumimoji="1" lang="en-US" altLang="ja-JP" sz="4400" dirty="0" smtClean="0"/>
          </a:p>
          <a:p>
            <a:r>
              <a:rPr lang="en-US" altLang="ja-JP" sz="4400" dirty="0"/>
              <a:t> </a:t>
            </a:r>
            <a:r>
              <a:rPr lang="en-US" altLang="ja-JP" sz="4400" dirty="0" smtClean="0"/>
              <a:t>     </a:t>
            </a:r>
            <a:r>
              <a:rPr kumimoji="1" lang="ja-JP" altLang="en-US" sz="4400" dirty="0" smtClean="0"/>
              <a:t>段階までは進んでいない</a:t>
            </a:r>
            <a:endParaRPr kumimoji="1" lang="ja-JP" altLang="en-US" sz="4400" dirty="0"/>
          </a:p>
        </p:txBody>
      </p:sp>
      <p:sp>
        <p:nvSpPr>
          <p:cNvPr id="94" name="正方形/長方形 93"/>
          <p:cNvSpPr/>
          <p:nvPr/>
        </p:nvSpPr>
        <p:spPr>
          <a:xfrm>
            <a:off x="11341472" y="18095257"/>
            <a:ext cx="3888432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進捗</a:t>
            </a:r>
            <a:r>
              <a:rPr lang="ja-JP" altLang="en-US" dirty="0">
                <a:solidFill>
                  <a:schemeClr val="tx1"/>
                </a:solidFill>
              </a:rPr>
              <a:t>状況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976426" y="18095257"/>
            <a:ext cx="3888432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研究</a:t>
            </a:r>
            <a:r>
              <a:rPr lang="ja-JP" altLang="en-US" dirty="0">
                <a:solidFill>
                  <a:schemeClr val="tx1"/>
                </a:solidFill>
              </a:rPr>
              <a:t>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976426" y="4187728"/>
            <a:ext cx="3888432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背景＆目的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3153" y="13852270"/>
            <a:ext cx="196627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GHTorrent</a:t>
            </a:r>
            <a:r>
              <a:rPr kumimoji="1" lang="ja-JP" altLang="en-US" sz="3600" dirty="0" smtClean="0"/>
              <a:t>とは</a:t>
            </a:r>
            <a:r>
              <a:rPr kumimoji="1" lang="en-US" altLang="ja-JP" sz="3600" dirty="0" smtClean="0"/>
              <a:t>GitHub</a:t>
            </a:r>
            <a:r>
              <a:rPr kumimoji="1" lang="ja-JP" altLang="en-US" sz="3600" dirty="0" smtClean="0"/>
              <a:t>からプロジェクトやユーザの情報を取得することができるツールである</a:t>
            </a:r>
            <a:endParaRPr kumimoji="1" lang="en-US" altLang="ja-JP" sz="3600" dirty="0" smtClean="0"/>
          </a:p>
          <a:p>
            <a:r>
              <a:rPr kumimoji="1" lang="en-US" altLang="ja-JP" sz="3600" dirty="0" err="1" smtClean="0"/>
              <a:t>GHTorrent</a:t>
            </a:r>
            <a:r>
              <a:rPr kumimoji="1" lang="ja-JP" altLang="en-US" sz="3600" dirty="0" smtClean="0"/>
              <a:t>を用い</a:t>
            </a:r>
            <a:r>
              <a:rPr kumimoji="1" lang="en-US" altLang="ja-JP" sz="3600" dirty="0" smtClean="0"/>
              <a:t>GitHub</a:t>
            </a:r>
            <a:r>
              <a:rPr kumimoji="1" lang="ja-JP" altLang="en-US" sz="3600" dirty="0" smtClean="0"/>
              <a:t>から</a:t>
            </a:r>
            <a:r>
              <a:rPr kumimoji="1" lang="en-US" altLang="ja-JP" sz="3600" dirty="0" smtClean="0"/>
              <a:t>Gmail</a:t>
            </a:r>
            <a:r>
              <a:rPr kumimoji="1" lang="ja-JP" altLang="en-US" sz="3600" dirty="0" smtClean="0"/>
              <a:t>アドレスを</a:t>
            </a:r>
            <a:r>
              <a:rPr lang="ja-JP" altLang="en-US" sz="3600" dirty="0" smtClean="0"/>
              <a:t>登録しているユーザの情報を取得する</a:t>
            </a:r>
            <a:endParaRPr lang="en-US" altLang="ja-JP" sz="3600" dirty="0" smtClean="0"/>
          </a:p>
          <a:p>
            <a:r>
              <a:rPr lang="ja-JP" altLang="en-US" sz="3600" dirty="0" smtClean="0"/>
              <a:t>取得したユーザの</a:t>
            </a:r>
            <a:r>
              <a:rPr lang="en-US" altLang="ja-JP" sz="3600" dirty="0" smtClean="0"/>
              <a:t>Google+</a:t>
            </a:r>
            <a:r>
              <a:rPr lang="ja-JP" altLang="en-US" sz="3600" dirty="0" err="1" smtClean="0"/>
              <a:t>での</a:t>
            </a:r>
            <a:r>
              <a:rPr lang="ja-JP" altLang="en-US" sz="3600" dirty="0" smtClean="0"/>
              <a:t>フォロワー数や投稿頻度の関係性を調査する</a:t>
            </a:r>
            <a:endParaRPr lang="en-US" altLang="ja-JP" sz="3600" dirty="0" smtClean="0"/>
          </a:p>
          <a:p>
            <a:r>
              <a:rPr lang="en-US" altLang="ja-JP" sz="3600" dirty="0" smtClean="0"/>
              <a:t>Google+</a:t>
            </a:r>
            <a:r>
              <a:rPr lang="ja-JP" altLang="en-US" sz="3600" dirty="0" smtClean="0"/>
              <a:t>とは</a:t>
            </a:r>
            <a:r>
              <a:rPr lang="en-US" altLang="ja-JP" sz="3600" dirty="0"/>
              <a:t>G</a:t>
            </a:r>
            <a:r>
              <a:rPr lang="en-US" altLang="ja-JP" sz="3600" dirty="0" smtClean="0"/>
              <a:t>oogle</a:t>
            </a:r>
            <a:r>
              <a:rPr lang="ja-JP" altLang="en-US" sz="3600" dirty="0" smtClean="0"/>
              <a:t>が運営している</a:t>
            </a:r>
            <a:r>
              <a:rPr lang="en-US" altLang="ja-JP" sz="3600" dirty="0" smtClean="0"/>
              <a:t>SNS</a:t>
            </a:r>
            <a:r>
              <a:rPr lang="ja-JP" altLang="en-US" sz="3600" dirty="0" smtClean="0"/>
              <a:t>である</a:t>
            </a:r>
            <a:endParaRPr lang="en-US" altLang="ja-JP" sz="3600" dirty="0" smtClean="0"/>
          </a:p>
          <a:p>
            <a:r>
              <a:rPr lang="ja-JP" altLang="en-US" sz="3600" dirty="0"/>
              <a:t>以上</a:t>
            </a:r>
            <a:r>
              <a:rPr lang="ja-JP" altLang="en-US" sz="3600" dirty="0" smtClean="0"/>
              <a:t>の手順を行うことにより活発に活動しているユーザはコミュニケーション能力が高いのではないか</a:t>
            </a:r>
            <a:endParaRPr lang="en-US" altLang="ja-JP" sz="3600" dirty="0" smtClean="0"/>
          </a:p>
          <a:p>
            <a:r>
              <a:rPr lang="ja-JP" altLang="en-US" sz="3600" dirty="0" smtClean="0"/>
              <a:t>という仮説の検証を行うことができると考えた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4631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17801</TotalTime>
  <Words>332</Words>
  <Application>Microsoft Office PowerPoint</Application>
  <PresentationFormat>ユーザー設定</PresentationFormat>
  <Paragraphs>60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tsujioka</cp:lastModifiedBy>
  <cp:revision>158</cp:revision>
  <cp:lastPrinted>2016-10-12T10:54:01Z</cp:lastPrinted>
  <dcterms:created xsi:type="dcterms:W3CDTF">2012-09-17T17:26:59Z</dcterms:created>
  <dcterms:modified xsi:type="dcterms:W3CDTF">2016-10-12T11:03:04Z</dcterms:modified>
</cp:coreProperties>
</file>