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68" r:id="rId3"/>
    <p:sldId id="257" r:id="rId4"/>
    <p:sldId id="260" r:id="rId5"/>
    <p:sldId id="270" r:id="rId6"/>
    <p:sldId id="281" r:id="rId7"/>
    <p:sldId id="261" r:id="rId8"/>
    <p:sldId id="282" r:id="rId9"/>
    <p:sldId id="283" r:id="rId10"/>
    <p:sldId id="271" r:id="rId11"/>
    <p:sldId id="264" r:id="rId12"/>
    <p:sldId id="284" r:id="rId13"/>
    <p:sldId id="273" r:id="rId14"/>
    <p:sldId id="278" r:id="rId15"/>
    <p:sldId id="279" r:id="rId16"/>
    <p:sldId id="265" r:id="rId17"/>
    <p:sldId id="266" r:id="rId18"/>
    <p:sldId id="274" r:id="rId19"/>
    <p:sldId id="275" r:id="rId20"/>
    <p:sldId id="277" r:id="rId21"/>
    <p:sldId id="267" r:id="rId22"/>
    <p:sldId id="280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97" autoAdjust="0"/>
  </p:normalViewPr>
  <p:slideViewPr>
    <p:cSldViewPr>
      <p:cViewPr>
        <p:scale>
          <a:sx n="100" d="100"/>
          <a:sy n="100" d="100"/>
        </p:scale>
        <p:origin x="-1230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76B87-D72B-4951-89C8-0832806EB3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79E81AF-460A-4B4E-A120-6224AED5F752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・チケットと呼ばれるものに着目した．</a:t>
          </a:r>
          <a:endParaRPr lang="ja-JP" dirty="0">
            <a:latin typeface="+mn-ea"/>
            <a:ea typeface="+mn-ea"/>
          </a:endParaRPr>
        </a:p>
      </dgm:t>
    </dgm:pt>
    <dgm:pt modelId="{1696540C-3CD0-4869-BEA1-68B994F39AD8}" type="parTrans" cxnId="{0BE6C7C0-1ACC-4442-99A4-3653F36C98A8}">
      <dgm:prSet/>
      <dgm:spPr/>
      <dgm:t>
        <a:bodyPr/>
        <a:lstStyle/>
        <a:p>
          <a:endParaRPr kumimoji="1" lang="ja-JP" altLang="en-US"/>
        </a:p>
      </dgm:t>
    </dgm:pt>
    <dgm:pt modelId="{ABCA435D-24C3-4124-B09D-9F569D6944B6}" type="sibTrans" cxnId="{0BE6C7C0-1ACC-4442-99A4-3653F36C98A8}">
      <dgm:prSet/>
      <dgm:spPr/>
      <dgm:t>
        <a:bodyPr/>
        <a:lstStyle/>
        <a:p>
          <a:endParaRPr kumimoji="1" lang="ja-JP" altLang="en-US"/>
        </a:p>
      </dgm:t>
    </dgm:pt>
    <dgm:pt modelId="{EC824E6D-4B44-4E06-A256-2B9AA5184D07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・チケットの利用状況を収集，可視化するツールを開発．</a:t>
          </a:r>
          <a:endParaRPr lang="ja-JP" dirty="0">
            <a:latin typeface="+mn-ea"/>
            <a:ea typeface="+mn-ea"/>
          </a:endParaRPr>
        </a:p>
      </dgm:t>
    </dgm:pt>
    <dgm:pt modelId="{34DBEE32-394B-490F-B2AE-A9EB30936817}" type="parTrans" cxnId="{B51ED597-8406-4D79-A23A-3FEFCACEDA5A}">
      <dgm:prSet/>
      <dgm:spPr/>
      <dgm:t>
        <a:bodyPr/>
        <a:lstStyle/>
        <a:p>
          <a:endParaRPr kumimoji="1" lang="ja-JP" altLang="en-US"/>
        </a:p>
      </dgm:t>
    </dgm:pt>
    <dgm:pt modelId="{BD32FC47-DBE4-4223-B939-A047DB2D9BA6}" type="sibTrans" cxnId="{B51ED597-8406-4D79-A23A-3FEFCACEDA5A}">
      <dgm:prSet/>
      <dgm:spPr/>
      <dgm:t>
        <a:bodyPr/>
        <a:lstStyle/>
        <a:p>
          <a:endParaRPr kumimoji="1" lang="ja-JP" altLang="en-US"/>
        </a:p>
      </dgm:t>
    </dgm:pt>
    <dgm:pt modelId="{F7D61CD8-938C-4B1B-B135-D46EC748595C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・チケット数の時間変化を４つのパターンに分類．</a:t>
          </a:r>
          <a:endParaRPr lang="ja-JP" dirty="0">
            <a:latin typeface="+mn-ea"/>
            <a:ea typeface="+mn-ea"/>
          </a:endParaRPr>
        </a:p>
      </dgm:t>
    </dgm:pt>
    <dgm:pt modelId="{FC547EDC-35CB-4237-A54E-EB923F1B087F}" type="parTrans" cxnId="{6DF53727-8EDB-4A4C-AA8C-7961C19ABA4B}">
      <dgm:prSet/>
      <dgm:spPr/>
      <dgm:t>
        <a:bodyPr/>
        <a:lstStyle/>
        <a:p>
          <a:endParaRPr kumimoji="1" lang="ja-JP" altLang="en-US"/>
        </a:p>
      </dgm:t>
    </dgm:pt>
    <dgm:pt modelId="{103FD2B9-E9DC-4CE8-B104-D581220960AC}" type="sibTrans" cxnId="{6DF53727-8EDB-4A4C-AA8C-7961C19ABA4B}">
      <dgm:prSet/>
      <dgm:spPr/>
      <dgm:t>
        <a:bodyPr/>
        <a:lstStyle/>
        <a:p>
          <a:endParaRPr kumimoji="1" lang="ja-JP" altLang="en-US"/>
        </a:p>
      </dgm:t>
    </dgm:pt>
    <dgm:pt modelId="{85DFC047-4960-41FB-A98D-D3D8C43C010E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</a:t>
          </a:r>
          <a:r>
            <a:rPr kumimoji="1" lang="ja-JP" altLang="en-US" dirty="0" smtClean="0">
              <a:latin typeface="+mn-ea"/>
              <a:ea typeface="+mn-ea"/>
            </a:rPr>
            <a:t>チケット利用の実態が明らかになる</a:t>
          </a:r>
          <a:r>
            <a:rPr kumimoji="1" lang="ja-JP" dirty="0" smtClean="0">
              <a:latin typeface="+mn-ea"/>
              <a:ea typeface="+mn-ea"/>
            </a:rPr>
            <a:t>．</a:t>
          </a:r>
          <a:endParaRPr lang="ja-JP" dirty="0">
            <a:latin typeface="+mn-ea"/>
            <a:ea typeface="+mn-ea"/>
          </a:endParaRPr>
        </a:p>
      </dgm:t>
    </dgm:pt>
    <dgm:pt modelId="{6A627858-8F77-4E9F-9BEF-B88786411E20}" type="parTrans" cxnId="{46F26D45-742C-410F-8A20-D734C20FF370}">
      <dgm:prSet/>
      <dgm:spPr/>
      <dgm:t>
        <a:bodyPr/>
        <a:lstStyle/>
        <a:p>
          <a:endParaRPr kumimoji="1" lang="ja-JP" altLang="en-US"/>
        </a:p>
      </dgm:t>
    </dgm:pt>
    <dgm:pt modelId="{89CBACC1-F37D-49C7-BEAB-7B0DC6EA0E66}" type="sibTrans" cxnId="{46F26D45-742C-410F-8A20-D734C20FF370}">
      <dgm:prSet/>
      <dgm:spPr/>
      <dgm:t>
        <a:bodyPr/>
        <a:lstStyle/>
        <a:p>
          <a:endParaRPr kumimoji="1" lang="ja-JP" altLang="en-US"/>
        </a:p>
      </dgm:t>
    </dgm:pt>
    <dgm:pt modelId="{094A2738-30AE-4F51-A7DF-776BA757EB98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・チケットの利用でタスク管理，進捗管理が行える．</a:t>
          </a:r>
          <a:endParaRPr lang="ja-JP" dirty="0">
            <a:latin typeface="+mn-ea"/>
            <a:ea typeface="+mn-ea"/>
          </a:endParaRPr>
        </a:p>
      </dgm:t>
    </dgm:pt>
    <dgm:pt modelId="{DCF5E834-3392-43D8-8A44-9B0C9DA585B7}" type="parTrans" cxnId="{92AA2F39-AB4C-48C3-8A60-517BC7160EA0}">
      <dgm:prSet/>
      <dgm:spPr/>
      <dgm:t>
        <a:bodyPr/>
        <a:lstStyle/>
        <a:p>
          <a:endParaRPr kumimoji="1" lang="ja-JP" altLang="en-US"/>
        </a:p>
      </dgm:t>
    </dgm:pt>
    <dgm:pt modelId="{28ACDECA-ABB7-4245-9A8C-57D220D5C257}" type="sibTrans" cxnId="{92AA2F39-AB4C-48C3-8A60-517BC7160EA0}">
      <dgm:prSet/>
      <dgm:spPr/>
      <dgm:t>
        <a:bodyPr/>
        <a:lstStyle/>
        <a:p>
          <a:endParaRPr kumimoji="1" lang="ja-JP" altLang="en-US"/>
        </a:p>
      </dgm:t>
    </dgm:pt>
    <dgm:pt modelId="{48F52475-9DFE-4A2A-BF51-105B9723999C}">
      <dgm:prSet/>
      <dgm:spPr/>
      <dgm:t>
        <a:bodyPr/>
        <a:lstStyle/>
        <a:p>
          <a:pPr rtl="0"/>
          <a:r>
            <a:rPr kumimoji="1" lang="ja-JP" dirty="0" smtClean="0">
              <a:latin typeface="+mn-ea"/>
              <a:ea typeface="+mn-ea"/>
            </a:rPr>
            <a:t>・</a:t>
          </a:r>
          <a:r>
            <a:rPr kumimoji="1" lang="ja-JP" altLang="en-US" dirty="0" smtClean="0">
              <a:latin typeface="+mn-ea"/>
              <a:ea typeface="+mn-ea"/>
            </a:rPr>
            <a:t>ホスティングサービスのデータを調査することで</a:t>
          </a:r>
          <a:r>
            <a:rPr kumimoji="1" lang="en-US" altLang="ja-JP" dirty="0" smtClean="0">
              <a:latin typeface="+mn-ea"/>
              <a:ea typeface="+mn-ea"/>
            </a:rPr>
            <a:t>PM</a:t>
          </a:r>
          <a:r>
            <a:rPr kumimoji="1" lang="ja-JP" altLang="en-US" dirty="0" smtClean="0">
              <a:latin typeface="+mn-ea"/>
              <a:ea typeface="+mn-ea"/>
            </a:rPr>
            <a:t>にいかせる．</a:t>
          </a:r>
          <a:endParaRPr lang="ja-JP" dirty="0">
            <a:latin typeface="+mn-ea"/>
            <a:ea typeface="+mn-ea"/>
          </a:endParaRPr>
        </a:p>
      </dgm:t>
    </dgm:pt>
    <dgm:pt modelId="{3384F487-706D-4182-9A96-1E08A241CD82}" type="sibTrans" cxnId="{EF343C60-3DF9-4801-AE9A-2EF1486C0585}">
      <dgm:prSet/>
      <dgm:spPr/>
      <dgm:t>
        <a:bodyPr/>
        <a:lstStyle/>
        <a:p>
          <a:endParaRPr kumimoji="1" lang="ja-JP" altLang="en-US"/>
        </a:p>
      </dgm:t>
    </dgm:pt>
    <dgm:pt modelId="{F5995740-113A-44DF-85AF-2CCB0AB70691}" type="parTrans" cxnId="{EF343C60-3DF9-4801-AE9A-2EF1486C0585}">
      <dgm:prSet/>
      <dgm:spPr/>
      <dgm:t>
        <a:bodyPr/>
        <a:lstStyle/>
        <a:p>
          <a:endParaRPr kumimoji="1" lang="ja-JP" altLang="en-US"/>
        </a:p>
      </dgm:t>
    </dgm:pt>
    <dgm:pt modelId="{7315C5A5-0D21-467F-B86C-CE2802AE9C16}" type="pres">
      <dgm:prSet presAssocID="{9AA76B87-D72B-4951-89C8-0832806EB3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8D7B4A2-AF49-4052-AF0C-467B7E49B8CA}" type="pres">
      <dgm:prSet presAssocID="{48F52475-9DFE-4A2A-BF51-105B9723999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BBB5032-77AE-4A0B-860F-5086F2DAE323}" type="pres">
      <dgm:prSet presAssocID="{3384F487-706D-4182-9A96-1E08A241CD82}" presName="spacer" presStyleCnt="0"/>
      <dgm:spPr/>
    </dgm:pt>
    <dgm:pt modelId="{EB099F21-4492-426E-B172-87A40564DDDB}" type="pres">
      <dgm:prSet presAssocID="{779E81AF-460A-4B4E-A120-6224AED5F75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C55DBBF-CA37-4A34-8491-9AB311459B30}" type="pres">
      <dgm:prSet presAssocID="{ABCA435D-24C3-4124-B09D-9F569D6944B6}" presName="spacer" presStyleCnt="0"/>
      <dgm:spPr/>
    </dgm:pt>
    <dgm:pt modelId="{896E3851-7BDD-477D-BDD7-5E3E02091EFD}" type="pres">
      <dgm:prSet presAssocID="{EC824E6D-4B44-4E06-A256-2B9AA5184D0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2AEA4DA-8EE5-4D8F-9390-33B6218B09EE}" type="pres">
      <dgm:prSet presAssocID="{BD32FC47-DBE4-4223-B939-A047DB2D9BA6}" presName="spacer" presStyleCnt="0"/>
      <dgm:spPr/>
    </dgm:pt>
    <dgm:pt modelId="{4530CC45-5C6C-4F67-A3CA-A3EB253B6799}" type="pres">
      <dgm:prSet presAssocID="{F7D61CD8-938C-4B1B-B135-D46EC748595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D26DA7-0201-4881-A84D-F1F1B93B2FA6}" type="pres">
      <dgm:prSet presAssocID="{103FD2B9-E9DC-4CE8-B104-D581220960AC}" presName="spacer" presStyleCnt="0"/>
      <dgm:spPr/>
    </dgm:pt>
    <dgm:pt modelId="{3087372A-B14B-428D-8910-8882B4ED4591}" type="pres">
      <dgm:prSet presAssocID="{85DFC047-4960-41FB-A98D-D3D8C43C010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ACB3863-9BAD-459A-AF01-9B0699192456}" type="pres">
      <dgm:prSet presAssocID="{89CBACC1-F37D-49C7-BEAB-7B0DC6EA0E66}" presName="spacer" presStyleCnt="0"/>
      <dgm:spPr/>
    </dgm:pt>
    <dgm:pt modelId="{163AFBEF-07CD-479E-8BED-002B96E419B2}" type="pres">
      <dgm:prSet presAssocID="{094A2738-30AE-4F51-A7DF-776BA757EB9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6F26D45-742C-410F-8A20-D734C20FF370}" srcId="{9AA76B87-D72B-4951-89C8-0832806EB352}" destId="{85DFC047-4960-41FB-A98D-D3D8C43C010E}" srcOrd="4" destOrd="0" parTransId="{6A627858-8F77-4E9F-9BEF-B88786411E20}" sibTransId="{89CBACC1-F37D-49C7-BEAB-7B0DC6EA0E66}"/>
    <dgm:cxn modelId="{AC60EE10-722A-4701-8DBC-3CE4F03A2609}" type="presOf" srcId="{094A2738-30AE-4F51-A7DF-776BA757EB98}" destId="{163AFBEF-07CD-479E-8BED-002B96E419B2}" srcOrd="0" destOrd="0" presId="urn:microsoft.com/office/officeart/2005/8/layout/vList2"/>
    <dgm:cxn modelId="{B85061C6-5684-4526-807C-6BA397B53B39}" type="presOf" srcId="{48F52475-9DFE-4A2A-BF51-105B9723999C}" destId="{78D7B4A2-AF49-4052-AF0C-467B7E49B8CA}" srcOrd="0" destOrd="0" presId="urn:microsoft.com/office/officeart/2005/8/layout/vList2"/>
    <dgm:cxn modelId="{8AF4A886-106E-414C-8FAF-2066619C6037}" type="presOf" srcId="{9AA76B87-D72B-4951-89C8-0832806EB352}" destId="{7315C5A5-0D21-467F-B86C-CE2802AE9C16}" srcOrd="0" destOrd="0" presId="urn:microsoft.com/office/officeart/2005/8/layout/vList2"/>
    <dgm:cxn modelId="{A8D3B467-B9C7-4495-BF49-9B26F0C1AC52}" type="presOf" srcId="{EC824E6D-4B44-4E06-A256-2B9AA5184D07}" destId="{896E3851-7BDD-477D-BDD7-5E3E02091EFD}" srcOrd="0" destOrd="0" presId="urn:microsoft.com/office/officeart/2005/8/layout/vList2"/>
    <dgm:cxn modelId="{74A9A705-34CC-47DC-8D66-C0F779B6A958}" type="presOf" srcId="{85DFC047-4960-41FB-A98D-D3D8C43C010E}" destId="{3087372A-B14B-428D-8910-8882B4ED4591}" srcOrd="0" destOrd="0" presId="urn:microsoft.com/office/officeart/2005/8/layout/vList2"/>
    <dgm:cxn modelId="{0BE6C7C0-1ACC-4442-99A4-3653F36C98A8}" srcId="{9AA76B87-D72B-4951-89C8-0832806EB352}" destId="{779E81AF-460A-4B4E-A120-6224AED5F752}" srcOrd="1" destOrd="0" parTransId="{1696540C-3CD0-4869-BEA1-68B994F39AD8}" sibTransId="{ABCA435D-24C3-4124-B09D-9F569D6944B6}"/>
    <dgm:cxn modelId="{B51ED597-8406-4D79-A23A-3FEFCACEDA5A}" srcId="{9AA76B87-D72B-4951-89C8-0832806EB352}" destId="{EC824E6D-4B44-4E06-A256-2B9AA5184D07}" srcOrd="2" destOrd="0" parTransId="{34DBEE32-394B-490F-B2AE-A9EB30936817}" sibTransId="{BD32FC47-DBE4-4223-B939-A047DB2D9BA6}"/>
    <dgm:cxn modelId="{E3004BEB-8E7C-48BB-A148-B2BC8D3FBC45}" type="presOf" srcId="{F7D61CD8-938C-4B1B-B135-D46EC748595C}" destId="{4530CC45-5C6C-4F67-A3CA-A3EB253B6799}" srcOrd="0" destOrd="0" presId="urn:microsoft.com/office/officeart/2005/8/layout/vList2"/>
    <dgm:cxn modelId="{92AA2F39-AB4C-48C3-8A60-517BC7160EA0}" srcId="{9AA76B87-D72B-4951-89C8-0832806EB352}" destId="{094A2738-30AE-4F51-A7DF-776BA757EB98}" srcOrd="5" destOrd="0" parTransId="{DCF5E834-3392-43D8-8A44-9B0C9DA585B7}" sibTransId="{28ACDECA-ABB7-4245-9A8C-57D220D5C257}"/>
    <dgm:cxn modelId="{EF343C60-3DF9-4801-AE9A-2EF1486C0585}" srcId="{9AA76B87-D72B-4951-89C8-0832806EB352}" destId="{48F52475-9DFE-4A2A-BF51-105B9723999C}" srcOrd="0" destOrd="0" parTransId="{F5995740-113A-44DF-85AF-2CCB0AB70691}" sibTransId="{3384F487-706D-4182-9A96-1E08A241CD82}"/>
    <dgm:cxn modelId="{84DBF466-3E58-4E71-9CAE-7243E84993C4}" type="presOf" srcId="{779E81AF-460A-4B4E-A120-6224AED5F752}" destId="{EB099F21-4492-426E-B172-87A40564DDDB}" srcOrd="0" destOrd="0" presId="urn:microsoft.com/office/officeart/2005/8/layout/vList2"/>
    <dgm:cxn modelId="{6DF53727-8EDB-4A4C-AA8C-7961C19ABA4B}" srcId="{9AA76B87-D72B-4951-89C8-0832806EB352}" destId="{F7D61CD8-938C-4B1B-B135-D46EC748595C}" srcOrd="3" destOrd="0" parTransId="{FC547EDC-35CB-4237-A54E-EB923F1B087F}" sibTransId="{103FD2B9-E9DC-4CE8-B104-D581220960AC}"/>
    <dgm:cxn modelId="{5405A05C-E6B5-4B0B-9A59-3465FF3644AC}" type="presParOf" srcId="{7315C5A5-0D21-467F-B86C-CE2802AE9C16}" destId="{78D7B4A2-AF49-4052-AF0C-467B7E49B8CA}" srcOrd="0" destOrd="0" presId="urn:microsoft.com/office/officeart/2005/8/layout/vList2"/>
    <dgm:cxn modelId="{E4BEACB9-E994-4226-96BE-DECE5E1CCDD4}" type="presParOf" srcId="{7315C5A5-0D21-467F-B86C-CE2802AE9C16}" destId="{5BBB5032-77AE-4A0B-860F-5086F2DAE323}" srcOrd="1" destOrd="0" presId="urn:microsoft.com/office/officeart/2005/8/layout/vList2"/>
    <dgm:cxn modelId="{9AC57B77-B930-4AED-B00D-1E0DF17E7CDE}" type="presParOf" srcId="{7315C5A5-0D21-467F-B86C-CE2802AE9C16}" destId="{EB099F21-4492-426E-B172-87A40564DDDB}" srcOrd="2" destOrd="0" presId="urn:microsoft.com/office/officeart/2005/8/layout/vList2"/>
    <dgm:cxn modelId="{5AD3CEB6-93D0-445C-8B0E-5F3C4AA09347}" type="presParOf" srcId="{7315C5A5-0D21-467F-B86C-CE2802AE9C16}" destId="{0C55DBBF-CA37-4A34-8491-9AB311459B30}" srcOrd="3" destOrd="0" presId="urn:microsoft.com/office/officeart/2005/8/layout/vList2"/>
    <dgm:cxn modelId="{E86354F4-F821-4517-BA97-BE972D62E3CE}" type="presParOf" srcId="{7315C5A5-0D21-467F-B86C-CE2802AE9C16}" destId="{896E3851-7BDD-477D-BDD7-5E3E02091EFD}" srcOrd="4" destOrd="0" presId="urn:microsoft.com/office/officeart/2005/8/layout/vList2"/>
    <dgm:cxn modelId="{DBDAE72B-C63A-499A-97A0-32D4C285CDF4}" type="presParOf" srcId="{7315C5A5-0D21-467F-B86C-CE2802AE9C16}" destId="{E2AEA4DA-8EE5-4D8F-9390-33B6218B09EE}" srcOrd="5" destOrd="0" presId="urn:microsoft.com/office/officeart/2005/8/layout/vList2"/>
    <dgm:cxn modelId="{BE38662C-014A-4596-B9CA-75E27AB5F9A7}" type="presParOf" srcId="{7315C5A5-0D21-467F-B86C-CE2802AE9C16}" destId="{4530CC45-5C6C-4F67-A3CA-A3EB253B6799}" srcOrd="6" destOrd="0" presId="urn:microsoft.com/office/officeart/2005/8/layout/vList2"/>
    <dgm:cxn modelId="{8F405A4C-9901-4B2E-9EBA-38B0128C116A}" type="presParOf" srcId="{7315C5A5-0D21-467F-B86C-CE2802AE9C16}" destId="{18D26DA7-0201-4881-A84D-F1F1B93B2FA6}" srcOrd="7" destOrd="0" presId="urn:microsoft.com/office/officeart/2005/8/layout/vList2"/>
    <dgm:cxn modelId="{54A9C21C-24C0-4965-80A3-A1637D12D14D}" type="presParOf" srcId="{7315C5A5-0D21-467F-B86C-CE2802AE9C16}" destId="{3087372A-B14B-428D-8910-8882B4ED4591}" srcOrd="8" destOrd="0" presId="urn:microsoft.com/office/officeart/2005/8/layout/vList2"/>
    <dgm:cxn modelId="{F14F0187-1510-4B9E-BF1E-44D775EAB80F}" type="presParOf" srcId="{7315C5A5-0D21-467F-B86C-CE2802AE9C16}" destId="{2ACB3863-9BAD-459A-AF01-9B0699192456}" srcOrd="9" destOrd="0" presId="urn:microsoft.com/office/officeart/2005/8/layout/vList2"/>
    <dgm:cxn modelId="{10416E3C-72E0-4EB8-8DAF-14E79DC777CC}" type="presParOf" srcId="{7315C5A5-0D21-467F-B86C-CE2802AE9C16}" destId="{163AFBEF-07CD-479E-8BED-002B96E419B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7B4A2-AF49-4052-AF0C-467B7E49B8CA}">
      <dsp:nvSpPr>
        <dsp:cNvPr id="0" name=""/>
        <dsp:cNvSpPr/>
      </dsp:nvSpPr>
      <dsp:spPr>
        <a:xfrm>
          <a:off x="0" y="34660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</a:t>
          </a:r>
          <a:r>
            <a:rPr kumimoji="1" lang="ja-JP" altLang="en-US" sz="2300" kern="1200" dirty="0" smtClean="0">
              <a:latin typeface="+mn-ea"/>
              <a:ea typeface="+mn-ea"/>
            </a:rPr>
            <a:t>ホスティングサービスのデータを調査することで</a:t>
          </a:r>
          <a:r>
            <a:rPr kumimoji="1" lang="en-US" altLang="ja-JP" sz="2300" kern="1200" dirty="0" smtClean="0">
              <a:latin typeface="+mn-ea"/>
              <a:ea typeface="+mn-ea"/>
            </a:rPr>
            <a:t>PM</a:t>
          </a:r>
          <a:r>
            <a:rPr kumimoji="1" lang="ja-JP" altLang="en-US" sz="2300" kern="1200" dirty="0" smtClean="0">
              <a:latin typeface="+mn-ea"/>
              <a:ea typeface="+mn-ea"/>
            </a:rPr>
            <a:t>にいかせる．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374848"/>
        <a:ext cx="8096914" cy="522079"/>
      </dsp:txXfrm>
    </dsp:sp>
    <dsp:sp modelId="{EB099F21-4492-426E-B172-87A40564DDDB}">
      <dsp:nvSpPr>
        <dsp:cNvPr id="0" name=""/>
        <dsp:cNvSpPr/>
      </dsp:nvSpPr>
      <dsp:spPr>
        <a:xfrm>
          <a:off x="0" y="99141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・チケットと呼ばれるものに着目した．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1019653"/>
        <a:ext cx="8096914" cy="522079"/>
      </dsp:txXfrm>
    </dsp:sp>
    <dsp:sp modelId="{896E3851-7BDD-477D-BDD7-5E3E02091EFD}">
      <dsp:nvSpPr>
        <dsp:cNvPr id="0" name=""/>
        <dsp:cNvSpPr/>
      </dsp:nvSpPr>
      <dsp:spPr>
        <a:xfrm>
          <a:off x="0" y="163621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・チケットの利用状況を収集，可視化するツールを開発．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1664458"/>
        <a:ext cx="8096914" cy="522079"/>
      </dsp:txXfrm>
    </dsp:sp>
    <dsp:sp modelId="{4530CC45-5C6C-4F67-A3CA-A3EB253B6799}">
      <dsp:nvSpPr>
        <dsp:cNvPr id="0" name=""/>
        <dsp:cNvSpPr/>
      </dsp:nvSpPr>
      <dsp:spPr>
        <a:xfrm>
          <a:off x="0" y="228102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・チケット数の時間変化を４つのパターンに分類．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2309263"/>
        <a:ext cx="8096914" cy="522079"/>
      </dsp:txXfrm>
    </dsp:sp>
    <dsp:sp modelId="{3087372A-B14B-428D-8910-8882B4ED4591}">
      <dsp:nvSpPr>
        <dsp:cNvPr id="0" name=""/>
        <dsp:cNvSpPr/>
      </dsp:nvSpPr>
      <dsp:spPr>
        <a:xfrm>
          <a:off x="0" y="2925825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</a:t>
          </a:r>
          <a:r>
            <a:rPr kumimoji="1" lang="ja-JP" altLang="en-US" sz="2300" kern="1200" dirty="0" smtClean="0">
              <a:latin typeface="+mn-ea"/>
              <a:ea typeface="+mn-ea"/>
            </a:rPr>
            <a:t>チケット利用の実態が明らかになる</a:t>
          </a:r>
          <a:r>
            <a:rPr kumimoji="1" lang="ja-JP" sz="2300" kern="1200" dirty="0" smtClean="0">
              <a:latin typeface="+mn-ea"/>
              <a:ea typeface="+mn-ea"/>
            </a:rPr>
            <a:t>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2954068"/>
        <a:ext cx="8096914" cy="522079"/>
      </dsp:txXfrm>
    </dsp:sp>
    <dsp:sp modelId="{163AFBEF-07CD-479E-8BED-002B96E419B2}">
      <dsp:nvSpPr>
        <dsp:cNvPr id="0" name=""/>
        <dsp:cNvSpPr/>
      </dsp:nvSpPr>
      <dsp:spPr>
        <a:xfrm>
          <a:off x="0" y="3570630"/>
          <a:ext cx="8153400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300" kern="1200" dirty="0" smtClean="0">
              <a:latin typeface="+mn-ea"/>
              <a:ea typeface="+mn-ea"/>
            </a:rPr>
            <a:t>・チケットの利用でタスク管理，進捗管理が行える．</a:t>
          </a:r>
          <a:endParaRPr lang="ja-JP" sz="2300" kern="1200" dirty="0">
            <a:latin typeface="+mn-ea"/>
            <a:ea typeface="+mn-ea"/>
          </a:endParaRPr>
        </a:p>
      </dsp:txBody>
      <dsp:txXfrm>
        <a:off x="28243" y="3598873"/>
        <a:ext cx="8096914" cy="522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D3A2-6E2D-4E19-9277-2464A149DD27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007A6-8C15-4A82-BA2A-D516D891DA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4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大まかなリリース計画を作る．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仕事を細かいタスクに分割し，タスクを書き出す．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チケットの発行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イテレーション単位でタスクをまとめて，イテレーション計画を作る．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タスクを一つ選び，実装する．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差分をコミットし，完了する．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チケットのクローズ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イテレーションに紐づくタスクがすべて終了ステータスになるとリリースする．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リリース後，開発チームで作業をふりかえる．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次のイテレーション計画へ顧客の要望やふりかえりの内容を反映する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変更量の多いプロジェクトに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07A6-8C15-4A82-BA2A-D516D891DA0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D2EDFC-2321-4A5A-94FA-22964CC4D831}" type="datetimeFigureOut">
              <a:rPr kumimoji="1" lang="ja-JP" altLang="en-US" smtClean="0"/>
              <a:pPr/>
              <a:t>2014/2/4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36512" y="-243408"/>
            <a:ext cx="9479657" cy="6271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902073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kumimoji="1" lang="ja-JP" altLang="en-US" sz="3600" dirty="0" smtClean="0"/>
              <a:t>チケットを活用する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オープンソースソフトウェア開発の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実態調査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55976" y="4293096"/>
            <a:ext cx="4680520" cy="1296144"/>
          </a:xfr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</a:rPr>
              <a:t>プロジェクトマネジメントコース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矢吹</a:t>
            </a:r>
            <a:r>
              <a:rPr lang="ja-JP" altLang="en-US" sz="2400" dirty="0" smtClean="0">
                <a:solidFill>
                  <a:schemeClr val="bg1"/>
                </a:solidFill>
              </a:rPr>
              <a:t>研究室</a:t>
            </a:r>
            <a:endParaRPr lang="en-US" altLang="ja-JP" sz="2400" dirty="0" smtClean="0">
              <a:solidFill>
                <a:schemeClr val="bg1"/>
              </a:solidFill>
            </a:endParaRPr>
          </a:p>
          <a:p>
            <a:r>
              <a:rPr kumimoji="1" lang="en-US" altLang="ja-JP" sz="2400" dirty="0" smtClean="0">
                <a:solidFill>
                  <a:schemeClr val="bg1"/>
                </a:solidFill>
              </a:rPr>
              <a:t>0942038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　久保孝樹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0" y="1412775"/>
            <a:ext cx="539552" cy="190207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4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調査対象データ</a:t>
            </a:r>
            <a:endParaRPr kumimoji="1" lang="ja-JP" altLang="en-US" dirty="0"/>
          </a:p>
        </p:txBody>
      </p:sp>
      <p:sp>
        <p:nvSpPr>
          <p:cNvPr id="2" name="コンテンツ プレースホル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en-US" altLang="ja-JP" sz="2000" dirty="0" smtClean="0">
              <a:latin typeface="+mn-ea"/>
            </a:endParaRPr>
          </a:p>
          <a:p>
            <a:pPr>
              <a:buNone/>
            </a:pPr>
            <a:r>
              <a:rPr kumimoji="1" lang="en-US" altLang="ja-JP" sz="2000" dirty="0" smtClean="0">
                <a:latin typeface="+mn-ea"/>
              </a:rPr>
              <a:t>GitHub</a:t>
            </a:r>
            <a:r>
              <a:rPr kumimoji="1" lang="ja-JP" altLang="en-US" sz="2000" dirty="0" smtClean="0">
                <a:latin typeface="+mn-ea"/>
              </a:rPr>
              <a:t>内のプロジェクトから以上のデータを対象に収集を行った．</a:t>
            </a:r>
            <a:endParaRPr kumimoji="1" lang="ja-JP" altLang="en-US" sz="2000" dirty="0"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15094"/>
              </p:ext>
            </p:extLst>
          </p:nvPr>
        </p:nvGraphicFramePr>
        <p:xfrm>
          <a:off x="251520" y="2505166"/>
          <a:ext cx="8280920" cy="20759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3106"/>
                <a:gridCol w="6467814"/>
              </a:tblGrid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latin typeface="+mn-ea"/>
                          <a:ea typeface="+mn-ea"/>
                        </a:rPr>
                        <a:t>対象データ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latin typeface="+mn-ea"/>
                          <a:ea typeface="+mn-ea"/>
                        </a:rPr>
                        <a:t>解説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323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ea"/>
                          <a:ea typeface="+mn-ea"/>
                        </a:rPr>
                        <a:t>state</a:t>
                      </a:r>
                      <a:endParaRPr lang="ja-JP" sz="2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 smtClean="0">
                          <a:latin typeface="+mn-ea"/>
                          <a:ea typeface="+mn-ea"/>
                        </a:rPr>
                        <a:t>がオープン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であるかクローズであるか表す．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ea"/>
                          <a:ea typeface="+mn-ea"/>
                        </a:rPr>
                        <a:t>created_at</a:t>
                      </a:r>
                      <a:endParaRPr lang="ja-JP" sz="2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がいつ発行されたのかを表す．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  <a:tr h="5145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+mn-ea"/>
                          <a:ea typeface="+mn-ea"/>
                        </a:rPr>
                        <a:t>closed_at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ea"/>
                          <a:ea typeface="+mn-ea"/>
                        </a:rPr>
                        <a:t>Issue</a:t>
                      </a:r>
                      <a:r>
                        <a:rPr lang="ja-JP" sz="2400" kern="100" dirty="0">
                          <a:latin typeface="+mn-ea"/>
                          <a:ea typeface="+mn-ea"/>
                        </a:rPr>
                        <a:t>がいつ終了されたのかを表す．</a:t>
                      </a:r>
                      <a:endParaRPr lang="ja-JP" sz="2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51673" marR="15167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調査対象プロジェクト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45505"/>
              </p:ext>
            </p:extLst>
          </p:nvPr>
        </p:nvGraphicFramePr>
        <p:xfrm>
          <a:off x="1043608" y="1806676"/>
          <a:ext cx="3495114" cy="426928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47557"/>
                <a:gridCol w="1747557"/>
              </a:tblGrid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/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/>
                        <a:t>リポジトリ名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adobe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brackets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angular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angular.js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ariya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phantomjs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blueimp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jQuery-File-Upload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caolan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async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defunkt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jquery-pjax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gruntjs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grunt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hakimel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reveal.js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janl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mustache.js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backbone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coffee-script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underscore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joyent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node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LearnBoost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socket.io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less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less.js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madrobby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zepto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07514"/>
              </p:ext>
            </p:extLst>
          </p:nvPr>
        </p:nvGraphicFramePr>
        <p:xfrm>
          <a:off x="4740210" y="1791810"/>
          <a:ext cx="3525640" cy="43014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62820"/>
                <a:gridCol w="1762820"/>
              </a:tblGrid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/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/>
                        <a:t>リポジトリ名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maker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ratchet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mbostock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d3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mojombo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jekyll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mozilla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pdf.js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mrdoob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three.js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plataformatec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devise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Prinzhorn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skrollr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rstacruz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nprogress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scottjehl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Respond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Shopify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dashing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thoughtbot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paperclip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twitter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typeahead.js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express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jade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/>
                        <a:t>xing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wysihtml5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調査ツール概要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755576" y="1772816"/>
            <a:ext cx="1872208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GitHub</a:t>
            </a:r>
            <a:endParaRPr kumimoji="1" lang="ja-JP" altLang="en-US" sz="4000" dirty="0"/>
          </a:p>
        </p:txBody>
      </p:sp>
      <p:sp>
        <p:nvSpPr>
          <p:cNvPr id="5" name="上矢印 4"/>
          <p:cNvSpPr/>
          <p:nvPr/>
        </p:nvSpPr>
        <p:spPr>
          <a:xfrm rot="5400000">
            <a:off x="3383868" y="1619089"/>
            <a:ext cx="864096" cy="151216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1 つの角を丸めた四角形 5"/>
          <p:cNvSpPr/>
          <p:nvPr/>
        </p:nvSpPr>
        <p:spPr>
          <a:xfrm>
            <a:off x="5004048" y="1916832"/>
            <a:ext cx="2880320" cy="86409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+mn-ea"/>
              </a:rPr>
              <a:t>Issue</a:t>
            </a:r>
            <a:r>
              <a:rPr kumimoji="1" lang="ja-JP" altLang="en-US" sz="2400" dirty="0" smtClean="0">
                <a:latin typeface="+mn-ea"/>
              </a:rPr>
              <a:t>のデータを取る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7" name="上矢印 6"/>
          <p:cNvSpPr/>
          <p:nvPr/>
        </p:nvSpPr>
        <p:spPr>
          <a:xfrm rot="10800000">
            <a:off x="6012160" y="3068960"/>
            <a:ext cx="864096" cy="144016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5107707" y="4547286"/>
            <a:ext cx="2704653" cy="1257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集計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611560" y="4600211"/>
            <a:ext cx="2257375" cy="1205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可視化</a:t>
            </a:r>
            <a:endParaRPr kumimoji="1" lang="ja-JP" altLang="en-US" sz="3200" dirty="0"/>
          </a:p>
        </p:txBody>
      </p:sp>
      <p:sp>
        <p:nvSpPr>
          <p:cNvPr id="10" name="上矢印 9"/>
          <p:cNvSpPr/>
          <p:nvPr/>
        </p:nvSpPr>
        <p:spPr>
          <a:xfrm rot="16200000">
            <a:off x="3563888" y="4456195"/>
            <a:ext cx="864096" cy="144016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59832" y="2170956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API</a:t>
            </a:r>
            <a:r>
              <a:rPr kumimoji="1" lang="ja-JP" altLang="en-US" sz="2000" dirty="0" smtClean="0">
                <a:latin typeface="+mj-ea"/>
                <a:ea typeface="+mj-ea"/>
              </a:rPr>
              <a:t>利用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68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使用</a:t>
            </a:r>
            <a:r>
              <a:rPr lang="en-US" altLang="ja-JP" dirty="0" smtClean="0">
                <a:latin typeface="+mn-ea"/>
                <a:ea typeface="+mn-ea"/>
              </a:rPr>
              <a:t>API</a:t>
            </a:r>
            <a:endParaRPr kumimoji="1" lang="ja-JP" altLang="en-US" dirty="0">
              <a:latin typeface="+mn-ea"/>
              <a:ea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65295"/>
              </p:ext>
            </p:extLst>
          </p:nvPr>
        </p:nvGraphicFramePr>
        <p:xfrm>
          <a:off x="341115" y="2564904"/>
          <a:ext cx="8424936" cy="1872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290"/>
                <a:gridCol w="3611077"/>
                <a:gridCol w="3556569"/>
              </a:tblGrid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API</a:t>
                      </a:r>
                      <a:r>
                        <a:rPr lang="ja-JP" sz="1400" kern="100" dirty="0">
                          <a:effectLst/>
                        </a:rPr>
                        <a:t>の種類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API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意味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/repos/{</a:t>
                      </a:r>
                      <a:r>
                        <a:rPr lang="en-US" sz="1400" kern="100" dirty="0" err="1">
                          <a:effectLst/>
                        </a:rPr>
                        <a:t>userName</a:t>
                      </a:r>
                      <a:r>
                        <a:rPr lang="en-US" sz="1400" kern="100" dirty="0">
                          <a:effectLst/>
                        </a:rPr>
                        <a:t>}/{</a:t>
                      </a:r>
                      <a:r>
                        <a:rPr lang="en-US" sz="1400" kern="100" dirty="0" err="1">
                          <a:effectLst/>
                        </a:rPr>
                        <a:t>repoName</a:t>
                      </a:r>
                      <a:r>
                        <a:rPr lang="en-US" sz="1400" kern="100" dirty="0">
                          <a:effectLst/>
                        </a:rPr>
                        <a:t>}/issues/{id}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選択された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</a:t>
                      </a:r>
                      <a:endParaRPr lang="ja-JP" sz="14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/repos/{</a:t>
                      </a:r>
                      <a:r>
                        <a:rPr lang="en-US" sz="1400" kern="100" dirty="0" err="1">
                          <a:solidFill>
                            <a:srgbClr val="FF0000"/>
                          </a:solidFill>
                          <a:effectLst/>
                        </a:rPr>
                        <a:t>userName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}/{</a:t>
                      </a:r>
                      <a:r>
                        <a:rPr lang="en-US" sz="1400" kern="100" dirty="0" err="1">
                          <a:solidFill>
                            <a:srgbClr val="FF0000"/>
                          </a:solidFill>
                          <a:effectLst/>
                        </a:rPr>
                        <a:t>repoName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</a:rPr>
                        <a:t>}/issues</a:t>
                      </a:r>
                      <a:endParaRPr lang="ja-JP" sz="14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リポジトリの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の一覧を表示する．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/issues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ユーザーの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の一覧を表示する．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/repos/{userName}/{repoName}/issues/{id}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effectLst/>
                        </a:rPr>
                        <a:t>指定されたリポジトリの</a:t>
                      </a:r>
                      <a:r>
                        <a:rPr lang="en-US" sz="1400" kern="100">
                          <a:effectLst/>
                        </a:rPr>
                        <a:t>Issue</a:t>
                      </a:r>
                      <a:r>
                        <a:rPr lang="ja-JP" sz="1400" kern="100">
                          <a:effectLst/>
                        </a:rPr>
                        <a:t>を編集する．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GET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/repos/{userName}/{repoName}/issues</a:t>
                      </a:r>
                      <a:endParaRPr lang="ja-JP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effectLst/>
                        </a:rPr>
                        <a:t>指定されたリポジトリに</a:t>
                      </a:r>
                      <a:r>
                        <a:rPr lang="en-US" sz="1400" kern="100" dirty="0">
                          <a:effectLst/>
                        </a:rPr>
                        <a:t>Issue</a:t>
                      </a:r>
                      <a:r>
                        <a:rPr lang="ja-JP" sz="1400" kern="100" dirty="0">
                          <a:effectLst/>
                        </a:rPr>
                        <a:t>を作成する．</a:t>
                      </a:r>
                      <a:endParaRPr lang="ja-JP" sz="14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65820" y="4941168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ja-JP" sz="3600" dirty="0">
                <a:latin typeface="+mj-ea"/>
                <a:ea typeface="+mj-ea"/>
              </a:rPr>
              <a:t>/repos/{</a:t>
            </a:r>
            <a:r>
              <a:rPr lang="en-US" altLang="ja-JP" sz="3600" dirty="0" err="1">
                <a:latin typeface="+mj-ea"/>
                <a:ea typeface="+mj-ea"/>
              </a:rPr>
              <a:t>userName</a:t>
            </a:r>
            <a:r>
              <a:rPr lang="en-US" altLang="ja-JP" sz="3600" dirty="0">
                <a:latin typeface="+mj-ea"/>
                <a:ea typeface="+mj-ea"/>
              </a:rPr>
              <a:t>}/{</a:t>
            </a:r>
            <a:r>
              <a:rPr lang="en-US" altLang="ja-JP" sz="3600" dirty="0" err="1">
                <a:latin typeface="+mj-ea"/>
                <a:ea typeface="+mj-ea"/>
              </a:rPr>
              <a:t>repoName</a:t>
            </a:r>
            <a:r>
              <a:rPr lang="en-US" altLang="ja-JP" sz="3600" dirty="0">
                <a:latin typeface="+mj-ea"/>
                <a:ea typeface="+mj-ea"/>
              </a:rPr>
              <a:t>}/issues</a:t>
            </a:r>
          </a:p>
          <a:p>
            <a:pPr>
              <a:buNone/>
            </a:pPr>
            <a:r>
              <a:rPr lang="ja-JP" altLang="en-US" dirty="0">
                <a:latin typeface="+mj-ea"/>
                <a:ea typeface="+mj-ea"/>
              </a:rPr>
              <a:t>　</a:t>
            </a:r>
            <a:endParaRPr lang="en-US" altLang="ja-JP" dirty="0">
              <a:latin typeface="+mj-ea"/>
              <a:ea typeface="+mj-ea"/>
            </a:endParaRPr>
          </a:p>
          <a:p>
            <a:pPr>
              <a:buNone/>
            </a:pPr>
            <a:r>
              <a:rPr lang="ja-JP" altLang="en-US" sz="2400" dirty="0">
                <a:latin typeface="+mj-ea"/>
                <a:ea typeface="+mj-ea"/>
              </a:rPr>
              <a:t>指定したリポジトリの</a:t>
            </a:r>
            <a:r>
              <a:rPr lang="en-US" altLang="ja-JP" sz="2400" dirty="0">
                <a:latin typeface="+mj-ea"/>
                <a:ea typeface="+mj-ea"/>
              </a:rPr>
              <a:t>Issue</a:t>
            </a:r>
            <a:r>
              <a:rPr lang="ja-JP" altLang="en-US" sz="2400" dirty="0">
                <a:latin typeface="+mj-ea"/>
                <a:ea typeface="+mj-ea"/>
              </a:rPr>
              <a:t>の一覧を取り出す．</a:t>
            </a:r>
            <a:endParaRPr lang="ja-JP" altLang="ja-JP" sz="2400" dirty="0">
              <a:latin typeface="+mj-ea"/>
              <a:ea typeface="+mj-ea"/>
            </a:endParaRPr>
          </a:p>
          <a:p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39552" y="170080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GitHub</a:t>
            </a:r>
            <a:r>
              <a:rPr lang="ja-JP" altLang="en-US" sz="2400" dirty="0">
                <a:latin typeface="+mn-ea"/>
              </a:rPr>
              <a:t>を</a:t>
            </a:r>
            <a:r>
              <a:rPr kumimoji="1" lang="ja-JP" altLang="en-US" sz="2400" dirty="0" smtClean="0">
                <a:latin typeface="+mn-ea"/>
              </a:rPr>
              <a:t>プログラムから操作するためのもの．</a:t>
            </a:r>
            <a:endParaRPr kumimoji="1" lang="ja-JP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ツールを利用した結果・・・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36" y="2082388"/>
            <a:ext cx="7193280" cy="44958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79512" y="1537628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+mj-ea"/>
                <a:ea typeface="+mj-ea"/>
              </a:rPr>
              <a:t>横軸を時間，縦軸を</a:t>
            </a:r>
            <a:r>
              <a:rPr kumimoji="1" lang="en-US" altLang="ja-JP" sz="2400" dirty="0" smtClean="0">
                <a:latin typeface="+mj-ea"/>
                <a:ea typeface="+mj-ea"/>
              </a:rPr>
              <a:t>Issue</a:t>
            </a:r>
            <a:r>
              <a:rPr kumimoji="1" lang="ja-JP" altLang="en-US" sz="2400" dirty="0" smtClean="0">
                <a:latin typeface="+mj-ea"/>
                <a:ea typeface="+mj-ea"/>
              </a:rPr>
              <a:t>数とした，</a:t>
            </a:r>
            <a:r>
              <a:rPr kumimoji="1" lang="en-US" altLang="ja-JP" sz="2400" dirty="0" smtClean="0">
                <a:latin typeface="+mj-ea"/>
                <a:ea typeface="+mj-ea"/>
              </a:rPr>
              <a:t>Issue</a:t>
            </a:r>
            <a:r>
              <a:rPr kumimoji="1" lang="ja-JP" altLang="en-US" sz="2400" dirty="0" smtClean="0">
                <a:latin typeface="+mj-ea"/>
                <a:ea typeface="+mj-ea"/>
              </a:rPr>
              <a:t>数の時間変化のグラフ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endParaRPr kumimoji="1" lang="ja-JP" altLang="en-US" sz="2800" dirty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17712" y="3625860"/>
            <a:ext cx="615553" cy="172819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latin typeface="+mn-ea"/>
              </a:rPr>
              <a:t>Issue</a:t>
            </a:r>
            <a:r>
              <a:rPr kumimoji="1" lang="ja-JP" altLang="en-US" sz="2800" dirty="0" smtClean="0">
                <a:latin typeface="+mn-ea"/>
              </a:rPr>
              <a:t>数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59832" y="6434172"/>
            <a:ext cx="30243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時間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36</a:t>
            </a:r>
            <a:r>
              <a:rPr kumimoji="1" lang="ja-JP" altLang="en-US" sz="3600" dirty="0" smtClean="0"/>
              <a:t>件のプロジェクトからグラフを描き出す</a:t>
            </a:r>
            <a:endParaRPr kumimoji="1" lang="ja-JP" altLang="en-US" sz="3600" dirty="0"/>
          </a:p>
        </p:txBody>
      </p:sp>
      <p:pic>
        <p:nvPicPr>
          <p:cNvPr id="5" name="図 4" descr="angular-angular.js-issuesCountChart.png"/>
          <p:cNvPicPr preferRelativeResize="0"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1280160" cy="800100"/>
          </a:xfrm>
          <a:prstGeom prst="rect">
            <a:avLst/>
          </a:prstGeom>
        </p:spPr>
      </p:pic>
      <p:pic>
        <p:nvPicPr>
          <p:cNvPr id="6" name="図 5" descr="ariya-phantomjs-issuesCountChart.png"/>
          <p:cNvPicPr preferRelativeResize="0"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3756" y="2555906"/>
            <a:ext cx="1280160" cy="800100"/>
          </a:xfrm>
          <a:prstGeom prst="rect">
            <a:avLst/>
          </a:prstGeom>
        </p:spPr>
      </p:pic>
      <p:pic>
        <p:nvPicPr>
          <p:cNvPr id="7" name="図 6" descr="blueimp-jQuery-File-Upload-issuesCountChart.png"/>
          <p:cNvPicPr preferRelativeResize="0"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3756" y="3365531"/>
            <a:ext cx="1280160" cy="800100"/>
          </a:xfrm>
          <a:prstGeom prst="rect">
            <a:avLst/>
          </a:prstGeom>
        </p:spPr>
      </p:pic>
      <p:pic>
        <p:nvPicPr>
          <p:cNvPr id="8" name="図 7" descr="bower-bower-issuesCountChart.png"/>
          <p:cNvPicPr preferRelativeResize="0"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3756" y="4165631"/>
            <a:ext cx="1280160" cy="800100"/>
          </a:xfrm>
          <a:prstGeom prst="rect">
            <a:avLst/>
          </a:prstGeom>
        </p:spPr>
      </p:pic>
      <p:pic>
        <p:nvPicPr>
          <p:cNvPr id="9" name="図 8" descr="caolan-async-issuesCountChart.png"/>
          <p:cNvPicPr preferRelativeResize="0"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592" y="4965731"/>
            <a:ext cx="1280160" cy="800100"/>
          </a:xfrm>
          <a:prstGeom prst="rect">
            <a:avLst/>
          </a:prstGeom>
        </p:spPr>
      </p:pic>
      <p:pic>
        <p:nvPicPr>
          <p:cNvPr id="10" name="図 9" descr="defunkt-jquery-pjax-issuesCountChart.png"/>
          <p:cNvPicPr preferRelativeResize="0"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592" y="5765831"/>
            <a:ext cx="1280160" cy="800100"/>
          </a:xfrm>
          <a:prstGeom prst="rect">
            <a:avLst/>
          </a:prstGeom>
        </p:spPr>
      </p:pic>
      <p:pic>
        <p:nvPicPr>
          <p:cNvPr id="11" name="図 10" descr="discourse-discourse-issuesCountChart.png"/>
          <p:cNvPicPr preferRelativeResize="0"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83916" y="5765831"/>
            <a:ext cx="1280160" cy="800100"/>
          </a:xfrm>
          <a:prstGeom prst="rect">
            <a:avLst/>
          </a:prstGeom>
        </p:spPr>
      </p:pic>
      <p:pic>
        <p:nvPicPr>
          <p:cNvPr id="12" name="図 11" descr="gruntjs-grunt-issuesCountChart.png"/>
          <p:cNvPicPr preferRelativeResize="0"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70863" y="4965731"/>
            <a:ext cx="1280160" cy="800100"/>
          </a:xfrm>
          <a:prstGeom prst="rect">
            <a:avLst/>
          </a:prstGeom>
        </p:spPr>
      </p:pic>
      <p:pic>
        <p:nvPicPr>
          <p:cNvPr id="13" name="図 12" descr="hakimel-reveal.js-issuesCountChart.png"/>
          <p:cNvPicPr preferRelativeResize="0"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79752" y="4165631"/>
            <a:ext cx="1280160" cy="800100"/>
          </a:xfrm>
          <a:prstGeom prst="rect">
            <a:avLst/>
          </a:prstGeom>
        </p:spPr>
      </p:pic>
      <p:pic>
        <p:nvPicPr>
          <p:cNvPr id="14" name="図 13" descr="janl-mustache.js-issuesCountChart.png"/>
          <p:cNvPicPr preferRelativeResize="0"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79752" y="2500797"/>
            <a:ext cx="1280160" cy="800100"/>
          </a:xfrm>
          <a:prstGeom prst="rect">
            <a:avLst/>
          </a:prstGeom>
        </p:spPr>
      </p:pic>
      <p:pic>
        <p:nvPicPr>
          <p:cNvPr id="15" name="図 14" descr="jashkenas-backbone-issuesCountChart.png"/>
          <p:cNvPicPr preferRelativeResize="0"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36590" y="4165631"/>
            <a:ext cx="1280160" cy="800100"/>
          </a:xfrm>
          <a:prstGeom prst="rect">
            <a:avLst/>
          </a:prstGeom>
        </p:spPr>
      </p:pic>
      <p:pic>
        <p:nvPicPr>
          <p:cNvPr id="16" name="図 15" descr="jashkenas-coffee-script-issuesCountChart.png"/>
          <p:cNvPicPr preferRelativeResize="0"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27065" y="3365531"/>
            <a:ext cx="1280160" cy="800100"/>
          </a:xfrm>
          <a:prstGeom prst="rect">
            <a:avLst/>
          </a:prstGeom>
        </p:spPr>
      </p:pic>
      <p:pic>
        <p:nvPicPr>
          <p:cNvPr id="17" name="図 16" descr="jashkenas-underscore-issuesCountChart.png"/>
          <p:cNvPicPr preferRelativeResize="0"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36590" y="2507996"/>
            <a:ext cx="1280160" cy="800100"/>
          </a:xfrm>
          <a:prstGeom prst="rect">
            <a:avLst/>
          </a:prstGeom>
        </p:spPr>
      </p:pic>
      <p:pic>
        <p:nvPicPr>
          <p:cNvPr id="18" name="図 17" descr="jekyll-jekyll-issuesCountChart.png"/>
          <p:cNvPicPr preferRelativeResize="0"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19233" y="2533791"/>
            <a:ext cx="1280160" cy="800100"/>
          </a:xfrm>
          <a:prstGeom prst="rect">
            <a:avLst/>
          </a:prstGeom>
        </p:spPr>
      </p:pic>
      <p:pic>
        <p:nvPicPr>
          <p:cNvPr id="19" name="図 18" descr="joyent-node-issuesCountChart.png"/>
          <p:cNvPicPr preferRelativeResize="0"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44909" y="2543311"/>
            <a:ext cx="1280160" cy="800100"/>
          </a:xfrm>
          <a:prstGeom prst="rect">
            <a:avLst/>
          </a:prstGeom>
        </p:spPr>
      </p:pic>
      <p:pic>
        <p:nvPicPr>
          <p:cNvPr id="20" name="図 19" descr="LearnBoost-socket.io-issuesCountChart.png"/>
          <p:cNvPicPr preferRelativeResize="0"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99992" y="1722438"/>
            <a:ext cx="1280160" cy="800100"/>
          </a:xfrm>
          <a:prstGeom prst="rect">
            <a:avLst/>
          </a:prstGeom>
        </p:spPr>
      </p:pic>
      <p:pic>
        <p:nvPicPr>
          <p:cNvPr id="21" name="図 20" descr="less-less.js-issuesCountChart.png"/>
          <p:cNvPicPr preferRelativeResize="0"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28758" y="4165631"/>
            <a:ext cx="1280160" cy="800100"/>
          </a:xfrm>
          <a:prstGeom prst="rect">
            <a:avLst/>
          </a:prstGeom>
        </p:spPr>
      </p:pic>
      <p:pic>
        <p:nvPicPr>
          <p:cNvPr id="22" name="図 21" descr="lines.png"/>
          <p:cNvPicPr preferRelativeResize="0"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58797" y="3352941"/>
            <a:ext cx="1280160" cy="800100"/>
          </a:xfrm>
          <a:prstGeom prst="rect">
            <a:avLst/>
          </a:prstGeom>
        </p:spPr>
      </p:pic>
      <p:pic>
        <p:nvPicPr>
          <p:cNvPr id="23" name="図 22" descr="madrobby-zepto-issuesCountChart.png"/>
          <p:cNvPicPr preferRelativeResize="0"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28758" y="3352941"/>
            <a:ext cx="1280160" cy="800100"/>
          </a:xfrm>
          <a:prstGeom prst="rect">
            <a:avLst/>
          </a:prstGeom>
        </p:spPr>
      </p:pic>
      <p:pic>
        <p:nvPicPr>
          <p:cNvPr id="24" name="図 23" descr="maker-ratchet-issuesCountChart.png"/>
          <p:cNvPicPr preferRelativeResize="0"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336590" y="4965731"/>
            <a:ext cx="1280160" cy="800100"/>
          </a:xfrm>
          <a:prstGeom prst="rect">
            <a:avLst/>
          </a:prstGeom>
        </p:spPr>
      </p:pic>
      <p:pic>
        <p:nvPicPr>
          <p:cNvPr id="25" name="図 24" descr="mbostock-d3-issuesCountChart.png"/>
          <p:cNvPicPr preferRelativeResize="0"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70863" y="1715491"/>
            <a:ext cx="1280160" cy="800100"/>
          </a:xfrm>
          <a:prstGeom prst="rect">
            <a:avLst/>
          </a:prstGeom>
        </p:spPr>
      </p:pic>
      <p:pic>
        <p:nvPicPr>
          <p:cNvPr id="26" name="図 25" descr="Modernizr-Modernizr-issuesCountChart.png"/>
          <p:cNvPicPr preferRelativeResize="0"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327065" y="5765831"/>
            <a:ext cx="1280160" cy="800100"/>
          </a:xfrm>
          <a:prstGeom prst="rect">
            <a:avLst/>
          </a:prstGeom>
        </p:spPr>
      </p:pic>
      <p:pic>
        <p:nvPicPr>
          <p:cNvPr id="27" name="図 26" descr="moment-moment-issuesCountChart.png"/>
          <p:cNvPicPr preferRelativeResize="0"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27065" y="1722438"/>
            <a:ext cx="1280160" cy="800100"/>
          </a:xfrm>
          <a:prstGeom prst="rect">
            <a:avLst/>
          </a:prstGeom>
        </p:spPr>
      </p:pic>
      <p:pic>
        <p:nvPicPr>
          <p:cNvPr id="28" name="図 27" descr="mozilla-pdf.js-issuesCountChart.png"/>
          <p:cNvPicPr preferRelativeResize="0"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528758" y="4965731"/>
            <a:ext cx="1280160" cy="800100"/>
          </a:xfrm>
          <a:prstGeom prst="rect">
            <a:avLst/>
          </a:prstGeom>
        </p:spPr>
      </p:pic>
      <p:pic>
        <p:nvPicPr>
          <p:cNvPr id="29" name="図 28" descr="mrdoob-three.js-issuesCountChart.png"/>
          <p:cNvPicPr preferRelativeResize="0"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528758" y="5765831"/>
            <a:ext cx="1280160" cy="800100"/>
          </a:xfrm>
          <a:prstGeom prst="rect">
            <a:avLst/>
          </a:prstGeom>
        </p:spPr>
      </p:pic>
      <p:pic>
        <p:nvPicPr>
          <p:cNvPr id="30" name="図 29" descr="plataformatec-devise-issuesCountChart.png"/>
          <p:cNvPicPr preferRelativeResize="0"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744909" y="5765831"/>
            <a:ext cx="1280160" cy="800100"/>
          </a:xfrm>
          <a:prstGeom prst="rect">
            <a:avLst/>
          </a:prstGeom>
        </p:spPr>
      </p:pic>
      <p:pic>
        <p:nvPicPr>
          <p:cNvPr id="31" name="図 30" descr="Prinzhorn-skrollr-issuesCountChart.png"/>
          <p:cNvPicPr preferRelativeResize="0"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744909" y="4965731"/>
            <a:ext cx="1280160" cy="800100"/>
          </a:xfrm>
          <a:prstGeom prst="rect">
            <a:avLst/>
          </a:prstGeom>
        </p:spPr>
      </p:pic>
      <p:pic>
        <p:nvPicPr>
          <p:cNvPr id="32" name="図 31" descr="resque-resque-issuesCountChart.png"/>
          <p:cNvPicPr preferRelativeResize="0"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744909" y="4165631"/>
            <a:ext cx="1280160" cy="800100"/>
          </a:xfrm>
          <a:prstGeom prst="rect">
            <a:avLst/>
          </a:prstGeom>
        </p:spPr>
      </p:pic>
      <p:pic>
        <p:nvPicPr>
          <p:cNvPr id="33" name="図 32" descr="rstacruz-nprogress-issuesCountChart.png"/>
          <p:cNvPicPr preferRelativeResize="0"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744909" y="3352941"/>
            <a:ext cx="1280160" cy="800100"/>
          </a:xfrm>
          <a:prstGeom prst="rect">
            <a:avLst/>
          </a:prstGeom>
        </p:spPr>
      </p:pic>
      <p:pic>
        <p:nvPicPr>
          <p:cNvPr id="34" name="図 33" descr="scottjehl-Respond-issuesCountChart.png"/>
          <p:cNvPicPr preferRelativeResize="0"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744909" y="1733686"/>
            <a:ext cx="1280160" cy="800100"/>
          </a:xfrm>
          <a:prstGeom prst="rect">
            <a:avLst/>
          </a:prstGeom>
        </p:spPr>
      </p:pic>
      <p:pic>
        <p:nvPicPr>
          <p:cNvPr id="35" name="図 34" descr="Shopify-dashing-issuesCountChart.png"/>
          <p:cNvPicPr preferRelativeResize="0"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977030" y="5765831"/>
            <a:ext cx="1280160" cy="800100"/>
          </a:xfrm>
          <a:prstGeom prst="rect">
            <a:avLst/>
          </a:prstGeom>
        </p:spPr>
      </p:pic>
      <p:pic>
        <p:nvPicPr>
          <p:cNvPr id="36" name="図 35" descr="thoughtbot-paperclip-issuesCountChart.png"/>
          <p:cNvPicPr preferRelativeResize="0"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977030" y="1741698"/>
            <a:ext cx="1280160" cy="800100"/>
          </a:xfrm>
          <a:prstGeom prst="rect">
            <a:avLst/>
          </a:prstGeom>
        </p:spPr>
      </p:pic>
      <p:pic>
        <p:nvPicPr>
          <p:cNvPr id="37" name="図 36" descr="twitter-typeahead.js-issuesCountChart.png"/>
          <p:cNvPicPr preferRelativeResize="0"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977030" y="2555906"/>
            <a:ext cx="1280160" cy="800100"/>
          </a:xfrm>
          <a:prstGeom prst="rect">
            <a:avLst/>
          </a:prstGeom>
        </p:spPr>
      </p:pic>
      <p:pic>
        <p:nvPicPr>
          <p:cNvPr id="38" name="図 37" descr="visionmedia-express-issuesCountChart.png"/>
          <p:cNvPicPr preferRelativeResize="0"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977030" y="4965731"/>
            <a:ext cx="1280160" cy="800100"/>
          </a:xfrm>
          <a:prstGeom prst="rect">
            <a:avLst/>
          </a:prstGeom>
        </p:spPr>
      </p:pic>
      <p:pic>
        <p:nvPicPr>
          <p:cNvPr id="39" name="図 38" descr="visionmedia-jade-issuesCountChart.png"/>
          <p:cNvPicPr preferRelativeResize="0"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977030" y="4165631"/>
            <a:ext cx="1280160" cy="800100"/>
          </a:xfrm>
          <a:prstGeom prst="rect">
            <a:avLst/>
          </a:prstGeom>
        </p:spPr>
      </p:pic>
      <p:pic>
        <p:nvPicPr>
          <p:cNvPr id="40" name="図 39" descr="xing-wysihtml5-issuesCountChart.png"/>
          <p:cNvPicPr preferRelativeResize="0"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977030" y="3365531"/>
            <a:ext cx="128016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分類した結果（典型例）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 bwMode="auto">
          <a:xfrm>
            <a:off x="1271076" y="1937569"/>
            <a:ext cx="3858815" cy="2235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図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5032624" y="1931690"/>
            <a:ext cx="3888432" cy="2264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図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1288207" y="4173463"/>
            <a:ext cx="3888432" cy="2237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図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 bwMode="auto">
          <a:xfrm>
            <a:off x="5004048" y="4149080"/>
            <a:ext cx="3960440" cy="2259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792263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①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6679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②</a:t>
            </a:r>
            <a:endParaRPr kumimoji="1" lang="ja-JP" altLang="en-US" sz="4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2263" y="4211343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③</a:t>
            </a:r>
            <a:endParaRPr kumimoji="1" lang="ja-JP" altLang="en-US" sz="4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36679" y="420656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④</a:t>
            </a:r>
            <a:endParaRPr kumimoji="1" lang="ja-JP" altLang="en-US" sz="4800" dirty="0"/>
          </a:p>
        </p:txBody>
      </p:sp>
      <p:sp>
        <p:nvSpPr>
          <p:cNvPr id="12" name="コンテンツ プレースホル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lvl="0">
              <a:spcBef>
                <a:spcPts val="400"/>
              </a:spcBef>
              <a:buClr>
                <a:schemeClr val="accent1"/>
              </a:buClr>
              <a:buSzPct val="68000"/>
            </a:pPr>
            <a:endParaRPr kumimoji="1" lang="ja-JP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/>
              <a:t>①　</a:t>
            </a:r>
            <a:r>
              <a:rPr lang="ja-JP" altLang="ja-JP" sz="3100" dirty="0" smtClean="0"/>
              <a:t>チケットの増加率が時間とともに減少する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en-US" altLang="ja-JP" sz="3100" dirty="0" smtClean="0"/>
              <a:t>(</a:t>
            </a:r>
            <a:r>
              <a:rPr lang="ja-JP" altLang="ja-JP" sz="3100" dirty="0" smtClean="0"/>
              <a:t>全体の約</a:t>
            </a:r>
            <a:r>
              <a:rPr lang="en-US" altLang="ja-JP" sz="3100" dirty="0" smtClean="0"/>
              <a:t>30%)</a:t>
            </a:r>
            <a:r>
              <a:rPr lang="ja-JP" altLang="ja-JP" sz="4400" dirty="0" smtClean="0"/>
              <a:t/>
            </a:r>
            <a:br>
              <a:rPr lang="ja-JP" altLang="ja-JP" sz="4400" dirty="0" smtClean="0"/>
            </a:b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/>
          <a:stretch/>
        </p:blipFill>
        <p:spPr bwMode="auto">
          <a:xfrm>
            <a:off x="1331640" y="1556792"/>
            <a:ext cx="7073915" cy="40988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Issue</a:t>
            </a:r>
            <a:r>
              <a:rPr lang="ja-JP" altLang="en-US" dirty="0" smtClean="0">
                <a:latin typeface="+mn-ea"/>
              </a:rPr>
              <a:t>の増加率が前半に多いため，開発のタスク管理に多く使われていると考えられる．</a:t>
            </a:r>
            <a:endParaRPr lang="en-US" altLang="ja-JP" dirty="0" smtClean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プロジェクト</a:t>
            </a:r>
            <a:r>
              <a:rPr kumimoji="1" lang="ja-JP" altLang="en-US" dirty="0" smtClean="0">
                <a:latin typeface="+mn-ea"/>
              </a:rPr>
              <a:t>の進捗は順調であると考えられる．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ja-JP" altLang="en-US" sz="3100" dirty="0" smtClean="0"/>
              <a:t>②　</a:t>
            </a:r>
            <a:r>
              <a:rPr lang="ja-JP" altLang="ja-JP" sz="3100" dirty="0" smtClean="0"/>
              <a:t>チケットの増加率が時間とともに増加する</a:t>
            </a:r>
            <a:r>
              <a:rPr lang="en-US" altLang="ja-JP" sz="3100" dirty="0" smtClean="0"/>
              <a:t/>
            </a:r>
            <a:br>
              <a:rPr lang="en-US" altLang="ja-JP" sz="3100" dirty="0" smtClean="0"/>
            </a:br>
            <a:r>
              <a:rPr lang="en-US" altLang="ja-JP" sz="3100" dirty="0" smtClean="0"/>
              <a:t>(</a:t>
            </a:r>
            <a:r>
              <a:rPr lang="ja-JP" altLang="ja-JP" sz="3100" dirty="0" smtClean="0"/>
              <a:t>全体の約</a:t>
            </a:r>
            <a:r>
              <a:rPr lang="en-US" altLang="ja-JP" sz="3100" dirty="0" smtClean="0"/>
              <a:t>40%)</a:t>
            </a:r>
            <a:r>
              <a:rPr lang="ja-JP" altLang="ja-JP" sz="4400" dirty="0" smtClean="0"/>
              <a:t/>
            </a:r>
            <a:br>
              <a:rPr lang="ja-JP" altLang="ja-JP" sz="4400" dirty="0" smtClean="0"/>
            </a:b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1259632" y="1511116"/>
            <a:ext cx="7157368" cy="4150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Issue</a:t>
            </a:r>
            <a:r>
              <a:rPr kumimoji="1" lang="ja-JP" altLang="en-US" dirty="0" smtClean="0">
                <a:latin typeface="+mn-ea"/>
              </a:rPr>
              <a:t>の増加率が後半に多いため，バグなどの管理に多く使われていると考えられる．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>
                <a:latin typeface="+mn-ea"/>
              </a:rPr>
              <a:t>プロジェクト</a:t>
            </a:r>
            <a:r>
              <a:rPr lang="ja-JP" altLang="en-US" dirty="0" smtClean="0">
                <a:latin typeface="+mn-ea"/>
              </a:rPr>
              <a:t>の進捗は順調であると考えられる．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ja-JP" altLang="en-US" sz="2800" dirty="0" smtClean="0"/>
              <a:t>③　</a:t>
            </a:r>
            <a:r>
              <a:rPr lang="ja-JP" altLang="ja-JP" sz="2800" dirty="0" smtClean="0"/>
              <a:t>チケットの消化が発行に追い付いていない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(</a:t>
            </a:r>
            <a:r>
              <a:rPr lang="ja-JP" altLang="ja-JP" sz="2800" dirty="0" smtClean="0"/>
              <a:t>全体の約</a:t>
            </a:r>
            <a:r>
              <a:rPr lang="en-US" altLang="ja-JP" sz="2800" dirty="0" smtClean="0"/>
              <a:t>20%)</a:t>
            </a:r>
            <a:endParaRPr lang="ja-JP" altLang="ja-JP" sz="28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6" name="図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1403648" y="1556792"/>
            <a:ext cx="7153268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835696" y="5655595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チケット</a:t>
            </a:r>
            <a:r>
              <a:rPr lang="ja-JP" altLang="en-US" dirty="0" smtClean="0">
                <a:latin typeface="+mn-ea"/>
              </a:rPr>
              <a:t>の消化が発行に追い付いていないため，プロジェクトが遅れてしまっていると考えられる．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研究背景</a:t>
            </a:r>
            <a:endParaRPr lang="en-US" altLang="ja-JP" dirty="0" smtClean="0"/>
          </a:p>
          <a:p>
            <a:r>
              <a:rPr lang="ja-JP" altLang="en-US" dirty="0" smtClean="0"/>
              <a:t>研究目的</a:t>
            </a:r>
            <a:endParaRPr lang="en-US" altLang="ja-JP" dirty="0" smtClean="0"/>
          </a:p>
          <a:p>
            <a:r>
              <a:rPr kumimoji="1" lang="ja-JP" altLang="en-US" dirty="0" smtClean="0"/>
              <a:t>研究方法</a:t>
            </a:r>
            <a:endParaRPr kumimoji="1" lang="en-US" altLang="ja-JP" dirty="0" smtClean="0"/>
          </a:p>
          <a:p>
            <a:r>
              <a:rPr kumimoji="1" lang="ja-JP" altLang="en-US" dirty="0" smtClean="0"/>
              <a:t>調査結果</a:t>
            </a:r>
            <a:endParaRPr kumimoji="1" lang="en-US" altLang="ja-JP" dirty="0" smtClean="0"/>
          </a:p>
          <a:p>
            <a:r>
              <a:rPr lang="ja-JP" altLang="en-US" dirty="0" smtClean="0"/>
              <a:t>考察</a:t>
            </a:r>
            <a:endParaRPr lang="en-US" altLang="ja-JP" dirty="0" smtClean="0"/>
          </a:p>
          <a:p>
            <a:r>
              <a:rPr kumimoji="1" lang="ja-JP" altLang="en-US" dirty="0"/>
              <a:t>まとめ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ja-JP" altLang="en-US" sz="2800" dirty="0" smtClean="0"/>
              <a:t>④　</a:t>
            </a:r>
            <a:r>
              <a:rPr lang="ja-JP" altLang="ja-JP" sz="2800" dirty="0" smtClean="0"/>
              <a:t>チケットの消化が停滞し急激に消化される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(</a:t>
            </a:r>
            <a:r>
              <a:rPr lang="ja-JP" altLang="ja-JP" sz="2800" dirty="0" smtClean="0"/>
              <a:t>全体の約</a:t>
            </a:r>
            <a:r>
              <a:rPr lang="en-US" altLang="ja-JP" sz="2800" dirty="0" smtClean="0"/>
              <a:t>10%)</a:t>
            </a:r>
            <a:endParaRPr lang="ja-JP" altLang="ja-JP" sz="28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/>
          <a:stretch/>
        </p:blipFill>
        <p:spPr bwMode="auto">
          <a:xfrm>
            <a:off x="1403648" y="1556792"/>
            <a:ext cx="7241881" cy="413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835696" y="5655595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チケットの消化が停滞し急激に消化されているため，プロジェクトの進捗の管理がうまく行われていないと考えられる．</a:t>
            </a:r>
            <a:endParaRPr kumimoji="1" lang="ja-JP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15616" y="2135758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チケットの時間変化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5580112" y="2135758"/>
            <a:ext cx="244827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プロジェクトの実態</a:t>
            </a:r>
            <a:endParaRPr kumimoji="1" lang="ja-JP" altLang="en-US" sz="2000" dirty="0"/>
          </a:p>
        </p:txBody>
      </p:sp>
      <p:sp>
        <p:nvSpPr>
          <p:cNvPr id="6" name="右矢印 5"/>
          <p:cNvSpPr/>
          <p:nvPr/>
        </p:nvSpPr>
        <p:spPr>
          <a:xfrm>
            <a:off x="3923928" y="2351782"/>
            <a:ext cx="1368152" cy="720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3491880" y="3575918"/>
            <a:ext cx="2088232" cy="7920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0" y="4656038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プロジェクトの進捗やタスク管理を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チケット利用で上手く行えるようになる．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03254451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下矢印 7"/>
          <p:cNvSpPr/>
          <p:nvPr/>
        </p:nvSpPr>
        <p:spPr>
          <a:xfrm>
            <a:off x="3851920" y="2708920"/>
            <a:ext cx="93610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4067944" y="4149080"/>
            <a:ext cx="50405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1600" y="1772816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オープンソースソフトウェア開発の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マネジメントに興味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2051720" y="3284984"/>
            <a:ext cx="4608512" cy="1008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</a:rPr>
              <a:t>タスクの管理</a:t>
            </a:r>
            <a:endParaRPr kumimoji="1" lang="en-US" altLang="ja-JP" sz="2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進捗の管理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899592" y="5229200"/>
            <a:ext cx="727280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チケットを利用してプロジェクトの管理</a:t>
            </a:r>
            <a:r>
              <a:rPr lang="ja-JP" altLang="en-US" sz="2800" dirty="0" smtClean="0"/>
              <a:t>が行える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課題管理システム，バグ管理システムにおいて使われるツール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 descr="C:\Users\kubo\Desktop\名称未設定 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6624736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67544" y="2765827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・チケット</a:t>
            </a:r>
            <a:r>
              <a:rPr lang="en-US" altLang="ja-JP" dirty="0" smtClean="0"/>
              <a:t>No</a:t>
            </a:r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タイトル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報告者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担当者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マイルストーン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属性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ステータス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内容詳細</a:t>
            </a:r>
            <a:endParaRPr lang="en-US" altLang="ja-JP" dirty="0" smtClean="0"/>
          </a:p>
          <a:p>
            <a:r>
              <a:rPr kumimoji="1" lang="ja-JP" altLang="en-US" dirty="0" smtClean="0"/>
              <a:t>・日時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チケット一覧表示の例</a:t>
            </a:r>
            <a:endParaRPr kumimoji="1" lang="ja-JP" altLang="en-US" dirty="0"/>
          </a:p>
        </p:txBody>
      </p:sp>
      <p:pic>
        <p:nvPicPr>
          <p:cNvPr id="4" name="コンテンツ プレースホルダ 3" descr="C:\Users\kubo\Desktop\卒論\名称未設定 6.jp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1600200"/>
            <a:ext cx="7056784" cy="514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チケット発行から終了までの流れ</a:t>
            </a:r>
            <a:endParaRPr kumimoji="1" lang="ja-JP" altLang="en-US" dirty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2591780" y="1556792"/>
            <a:ext cx="6516724" cy="4320480"/>
            <a:chOff x="2159732" y="1484784"/>
            <a:chExt cx="6516724" cy="432048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2159732" y="2708920"/>
              <a:ext cx="1584176" cy="1512168"/>
              <a:chOff x="1331640" y="1700808"/>
              <a:chExt cx="1584176" cy="1512168"/>
            </a:xfrm>
          </p:grpSpPr>
          <p:sp>
            <p:nvSpPr>
              <p:cNvPr id="4" name="スマイル 3"/>
              <p:cNvSpPr/>
              <p:nvPr/>
            </p:nvSpPr>
            <p:spPr>
              <a:xfrm>
                <a:off x="154766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1331640" y="1700808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/>
                  <a:t>管理者</a:t>
                </a:r>
                <a:endParaRPr kumimoji="1" lang="ja-JP" altLang="en-US" sz="2800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444208" y="1484784"/>
              <a:ext cx="2232248" cy="1512168"/>
              <a:chOff x="4572000" y="1700808"/>
              <a:chExt cx="2232248" cy="1512168"/>
            </a:xfrm>
          </p:grpSpPr>
          <p:sp>
            <p:nvSpPr>
              <p:cNvPr id="6" name="スマイル 5"/>
              <p:cNvSpPr/>
              <p:nvPr/>
            </p:nvSpPr>
            <p:spPr>
              <a:xfrm>
                <a:off x="511720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4572000" y="1700808"/>
                <a:ext cx="22322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/>
                  <a:t>検証担当者</a:t>
                </a:r>
                <a:endParaRPr kumimoji="1" lang="ja-JP" altLang="en-US" sz="2800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6552220" y="4248683"/>
              <a:ext cx="2016224" cy="1512168"/>
              <a:chOff x="1115616" y="1700808"/>
              <a:chExt cx="2016224" cy="1512168"/>
            </a:xfrm>
          </p:grpSpPr>
          <p:sp>
            <p:nvSpPr>
              <p:cNvPr id="11" name="スマイル 10"/>
              <p:cNvSpPr/>
              <p:nvPr/>
            </p:nvSpPr>
            <p:spPr>
              <a:xfrm>
                <a:off x="1547664" y="2132856"/>
                <a:ext cx="1182988" cy="1080120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15616" y="170080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修正担当者</a:t>
                </a:r>
                <a:endParaRPr kumimoji="1" lang="ja-JP" altLang="en-US" sz="2800" dirty="0"/>
              </a:p>
            </p:txBody>
          </p:sp>
        </p:grpSp>
        <p:cxnSp>
          <p:nvCxnSpPr>
            <p:cNvPr id="16" name="直線矢印コネクタ 15"/>
            <p:cNvCxnSpPr/>
            <p:nvPr/>
          </p:nvCxnSpPr>
          <p:spPr>
            <a:xfrm flipH="1">
              <a:off x="3671900" y="2420888"/>
              <a:ext cx="2880320" cy="5664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>
              <a:off x="3671900" y="4294269"/>
              <a:ext cx="2912887" cy="10621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12" idx="0"/>
            </p:cNvCxnSpPr>
            <p:nvPr/>
          </p:nvCxnSpPr>
          <p:spPr>
            <a:xfrm flipV="1">
              <a:off x="7560332" y="3212976"/>
              <a:ext cx="0" cy="10357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5220072" y="2052137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/>
                <a:t>①</a:t>
              </a:r>
              <a:endParaRPr kumimoji="1" lang="ja-JP" altLang="en-US" sz="32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139952" y="465313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②</a:t>
              </a:r>
              <a:endParaRPr kumimoji="1" lang="ja-JP" altLang="en-US" sz="32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596336" y="3573016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③</a:t>
              </a:r>
              <a:endParaRPr kumimoji="1" lang="ja-JP" altLang="en-US" sz="32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372472" y="2700209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④</a:t>
              </a:r>
              <a:endParaRPr kumimoji="1" lang="ja-JP" altLang="en-US" sz="3200" dirty="0"/>
            </a:p>
          </p:txBody>
        </p:sp>
        <p:cxnSp>
          <p:nvCxnSpPr>
            <p:cNvPr id="35" name="直線矢印コネクタ 34"/>
            <p:cNvCxnSpPr/>
            <p:nvPr/>
          </p:nvCxnSpPr>
          <p:spPr>
            <a:xfrm>
              <a:off x="2987824" y="4365104"/>
              <a:ext cx="0" cy="720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角丸四角形 37"/>
            <p:cNvSpPr/>
            <p:nvPr/>
          </p:nvSpPr>
          <p:spPr>
            <a:xfrm>
              <a:off x="2159732" y="5157192"/>
              <a:ext cx="1584176" cy="64807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/>
                <a:t>クローズ</a:t>
              </a:r>
              <a:endParaRPr kumimoji="1" lang="ja-JP" altLang="en-US" sz="24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339752" y="4365104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 smtClean="0"/>
                <a:t>⑤</a:t>
              </a:r>
              <a:endParaRPr kumimoji="1" lang="ja-JP" altLang="en-US" sz="3200" dirty="0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303386" y="1866921"/>
            <a:ext cx="29004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①　チケットの発行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②　担当アサイン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③　修正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④　検証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⑤　承認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チケット</a:t>
            </a:r>
            <a:r>
              <a:rPr lang="ja-JP" altLang="en-US" dirty="0" smtClean="0"/>
              <a:t>を利用した開発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65823"/>
            <a:ext cx="7651465" cy="357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1331640" y="1770112"/>
            <a:ext cx="252028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GitHub</a:t>
            </a:r>
          </a:p>
          <a:p>
            <a:pPr algn="ctr"/>
            <a:r>
              <a:rPr lang="ja-JP" altLang="en-US" sz="2000" dirty="0"/>
              <a:t>ランキング上位</a:t>
            </a:r>
            <a:r>
              <a:rPr lang="en-US" altLang="ja-JP" sz="2000" dirty="0"/>
              <a:t>36</a:t>
            </a:r>
            <a:r>
              <a:rPr lang="ja-JP" altLang="en-US" sz="2000" dirty="0"/>
              <a:t>件のプロジェクト</a:t>
            </a:r>
            <a:endParaRPr lang="en-US" altLang="ja-JP" sz="2000" dirty="0"/>
          </a:p>
        </p:txBody>
      </p:sp>
      <p:sp>
        <p:nvSpPr>
          <p:cNvPr id="5" name="上矢印 4"/>
          <p:cNvSpPr/>
          <p:nvPr/>
        </p:nvSpPr>
        <p:spPr>
          <a:xfrm rot="7277231">
            <a:off x="4184209" y="2875618"/>
            <a:ext cx="1004063" cy="167947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693128" y="4002360"/>
            <a:ext cx="280831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可視化</a:t>
            </a:r>
            <a:endParaRPr kumimoji="1" lang="en-US" altLang="ja-JP" sz="2800" dirty="0" smtClean="0"/>
          </a:p>
        </p:txBody>
      </p:sp>
      <p:sp>
        <p:nvSpPr>
          <p:cNvPr id="7" name="角丸四角形吹き出し 6"/>
          <p:cNvSpPr/>
          <p:nvPr/>
        </p:nvSpPr>
        <p:spPr>
          <a:xfrm>
            <a:off x="4572000" y="2132856"/>
            <a:ext cx="4320480" cy="1008112"/>
          </a:xfrm>
          <a:prstGeom prst="wedgeRoundRectCallout">
            <a:avLst>
              <a:gd name="adj1" fmla="val -31014"/>
              <a:gd name="adj2" fmla="val 932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チケットがどのように使われているか？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チケット</a:t>
            </a:r>
            <a:r>
              <a:rPr lang="ja-JP" altLang="en-US" dirty="0" smtClean="0"/>
              <a:t>がどれくらい使われているか？</a:t>
            </a:r>
            <a:endParaRPr kumimoji="1" lang="ja-JP" altLang="en-US" dirty="0"/>
          </a:p>
        </p:txBody>
      </p:sp>
      <p:sp>
        <p:nvSpPr>
          <p:cNvPr id="8" name="上矢印 7"/>
          <p:cNvSpPr/>
          <p:nvPr/>
        </p:nvSpPr>
        <p:spPr>
          <a:xfrm rot="16200000">
            <a:off x="4081613" y="4495450"/>
            <a:ext cx="1004063" cy="146344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14400" y="4434761"/>
            <a:ext cx="3528392" cy="1584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チケットがどのように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プロジェクトに</a:t>
            </a:r>
            <a:endParaRPr lang="en-US" altLang="ja-JP" sz="2400" dirty="0"/>
          </a:p>
          <a:p>
            <a:pPr algn="ctr"/>
            <a:r>
              <a:rPr lang="ja-JP" altLang="en-US" sz="2400" dirty="0" smtClean="0"/>
              <a:t>活用できるか．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8775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4" name="フローチャート : 磁気ディスク 3"/>
          <p:cNvSpPr/>
          <p:nvPr/>
        </p:nvSpPr>
        <p:spPr>
          <a:xfrm>
            <a:off x="1331640" y="1770112"/>
            <a:ext cx="252028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GitHub</a:t>
            </a:r>
          </a:p>
          <a:p>
            <a:pPr algn="ctr"/>
            <a:r>
              <a:rPr lang="ja-JP" altLang="en-US" sz="2000" dirty="0" smtClean="0"/>
              <a:t>ランキング上位</a:t>
            </a:r>
            <a:r>
              <a:rPr lang="en-US" altLang="ja-JP" sz="2000" dirty="0" smtClean="0"/>
              <a:t>36</a:t>
            </a:r>
            <a:r>
              <a:rPr lang="ja-JP" altLang="en-US" sz="2000" dirty="0" smtClean="0"/>
              <a:t>件のプロジェクト</a:t>
            </a:r>
            <a:endParaRPr kumimoji="1" lang="en-US" altLang="ja-JP" sz="2000" dirty="0" smtClean="0"/>
          </a:p>
        </p:txBody>
      </p:sp>
      <p:sp>
        <p:nvSpPr>
          <p:cNvPr id="5" name="上矢印 4"/>
          <p:cNvSpPr/>
          <p:nvPr/>
        </p:nvSpPr>
        <p:spPr>
          <a:xfrm rot="7277231">
            <a:off x="4184209" y="2875618"/>
            <a:ext cx="1004063" cy="167947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693128" y="4002360"/>
            <a:ext cx="280831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可視化</a:t>
            </a:r>
            <a:endParaRPr kumimoji="1" lang="en-US" altLang="ja-JP" sz="28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851920" y="2388493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①　チケットの時間変化データを取り出すツール開発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649618" y="3140968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②　グラフを描画するツールの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開発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7352852">
            <a:off x="3166645" y="3829253"/>
            <a:ext cx="1082516" cy="10081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54639" y="3837443"/>
            <a:ext cx="359539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③　ツールを実行する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18955" y="4869160"/>
            <a:ext cx="2988949" cy="132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プロジェクトの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開発形態の分類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61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871</TotalTime>
  <Words>770</Words>
  <Application>Microsoft Office PowerPoint</Application>
  <PresentationFormat>画面に合わせる (4:3)</PresentationFormat>
  <Paragraphs>231</Paragraphs>
  <Slides>22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デザート</vt:lpstr>
      <vt:lpstr>チケットを活用する オープンソースソフトウェア開発の 実態調査</vt:lpstr>
      <vt:lpstr>目次</vt:lpstr>
      <vt:lpstr>研究背景</vt:lpstr>
      <vt:lpstr>チケットとは</vt:lpstr>
      <vt:lpstr>チケット一覧表示の例</vt:lpstr>
      <vt:lpstr>チケット発行から終了までの流れ</vt:lpstr>
      <vt:lpstr>チケットを利用した開発</vt:lpstr>
      <vt:lpstr>研究目的</vt:lpstr>
      <vt:lpstr>研究方法</vt:lpstr>
      <vt:lpstr>調査対象データ</vt:lpstr>
      <vt:lpstr>調査対象プロジェクト</vt:lpstr>
      <vt:lpstr>調査ツール概要</vt:lpstr>
      <vt:lpstr>使用API</vt:lpstr>
      <vt:lpstr>ツールを利用した結果・・・</vt:lpstr>
      <vt:lpstr>36件のプロジェクトからグラフを描き出す</vt:lpstr>
      <vt:lpstr>分類した結果（典型例）</vt:lpstr>
      <vt:lpstr> ①　チケットの増加率が時間とともに減少する (全体の約30%) </vt:lpstr>
      <vt:lpstr> ②　チケットの増加率が時間とともに増加する (全体の約40%) </vt:lpstr>
      <vt:lpstr>③　チケットの消化が発行に追い付いていない (全体の約20%)</vt:lpstr>
      <vt:lpstr>④　チケットの消化が停滞し急激に消化される (全体の約10%)</vt:lpstr>
      <vt:lpstr>考察</vt:lpstr>
      <vt:lpstr>まとめ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チケットを活用する オープンソースソフトウェア開発の実態調査</dc:title>
  <dc:creator>noriki</dc:creator>
  <cp:lastModifiedBy>kubo</cp:lastModifiedBy>
  <cp:revision>33</cp:revision>
  <dcterms:created xsi:type="dcterms:W3CDTF">2014-01-30T06:51:02Z</dcterms:created>
  <dcterms:modified xsi:type="dcterms:W3CDTF">2014-02-04T08:37:39Z</dcterms:modified>
</cp:coreProperties>
</file>