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69" r:id="rId3"/>
    <p:sldId id="274" r:id="rId4"/>
    <p:sldId id="270" r:id="rId5"/>
    <p:sldId id="275" r:id="rId6"/>
    <p:sldId id="277" r:id="rId7"/>
    <p:sldId id="288" r:id="rId8"/>
    <p:sldId id="287" r:id="rId9"/>
    <p:sldId id="262" r:id="rId10"/>
    <p:sldId id="258" r:id="rId11"/>
    <p:sldId id="263" r:id="rId12"/>
    <p:sldId id="281" r:id="rId13"/>
    <p:sldId id="280" r:id="rId14"/>
    <p:sldId id="272" r:id="rId15"/>
    <p:sldId id="282" r:id="rId16"/>
    <p:sldId id="286" r:id="rId17"/>
    <p:sldId id="285" r:id="rId18"/>
    <p:sldId id="284" r:id="rId19"/>
    <p:sldId id="283" r:id="rId20"/>
    <p:sldId id="266" r:id="rId21"/>
    <p:sldId id="260" r:id="rId22"/>
    <p:sldId id="268" r:id="rId23"/>
    <p:sldId id="273"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6" autoAdjust="0"/>
    <p:restoredTop sz="66724" autoAdjust="0"/>
  </p:normalViewPr>
  <p:slideViewPr>
    <p:cSldViewPr snapToGrid="0">
      <p:cViewPr varScale="1">
        <p:scale>
          <a:sx n="52" d="100"/>
          <a:sy n="52" d="100"/>
        </p:scale>
        <p:origin x="12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D5D7D-43AD-46DB-B64A-4C0C7A1E0B48}" type="datetimeFigureOut">
              <a:rPr kumimoji="1" lang="ja-JP" altLang="en-US" smtClean="0"/>
              <a:t>2018/2/8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4CD9F-BF96-42A3-B176-AB3394E9648B}" type="slidenum">
              <a:rPr kumimoji="1" lang="ja-JP" altLang="en-US" smtClean="0"/>
              <a:t>‹#›</a:t>
            </a:fld>
            <a:endParaRPr kumimoji="1" lang="ja-JP" altLang="en-US"/>
          </a:p>
        </p:txBody>
      </p:sp>
    </p:spTree>
    <p:extLst>
      <p:ext uri="{BB962C8B-B14F-4D97-AF65-F5344CB8AC3E}">
        <p14:creationId xmlns:p14="http://schemas.microsoft.com/office/powerpoint/2010/main" val="35728658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F4CD9F-BF96-42A3-B176-AB3394E9648B}" type="slidenum">
              <a:rPr kumimoji="1" lang="ja-JP" altLang="en-US" smtClean="0"/>
              <a:t>3</a:t>
            </a:fld>
            <a:endParaRPr kumimoji="1" lang="ja-JP" altLang="en-US"/>
          </a:p>
        </p:txBody>
      </p:sp>
    </p:spTree>
    <p:extLst>
      <p:ext uri="{BB962C8B-B14F-4D97-AF65-F5344CB8AC3E}">
        <p14:creationId xmlns:p14="http://schemas.microsoft.com/office/powerpoint/2010/main" val="3613071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本研究では，デマが拡散されることを防ぐためにデマツイートをリツイートしているユーザの特徴抽出を行います．</a:t>
            </a:r>
            <a:endParaRPr lang="en-US" altLang="ja-JP" dirty="0"/>
          </a:p>
          <a:p>
            <a:pPr marL="0" indent="0">
              <a:buNone/>
            </a:pPr>
            <a:endParaRPr lang="en-US" altLang="ja-JP" dirty="0"/>
          </a:p>
          <a:p>
            <a:r>
              <a:rPr lang="ja-JP" altLang="en-US" dirty="0"/>
              <a:t>そのために，現時点でデマだとわかっているツイートを，リツイートしたユーザの活動履歴を収集・分析します．</a:t>
            </a:r>
            <a:endParaRPr lang="en-US" altLang="ja-JP" dirty="0"/>
          </a:p>
          <a:p>
            <a:pPr marL="0" indent="0">
              <a:buNone/>
            </a:pPr>
            <a:endParaRPr lang="en-US" altLang="ja-JP" dirty="0"/>
          </a:p>
          <a:p>
            <a:r>
              <a:rPr lang="ja-JP" altLang="en-US" dirty="0"/>
              <a:t>デマツイートをリツイートしたユーザ群の分析結果とデマツイートをリツイートしないユーザ群の分析結果と比較することで，デマを拡散するようなユーザに共通する特徴を抽出し，その結果を報告します．</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29F4CD9F-BF96-42A3-B176-AB3394E9648B}" type="slidenum">
              <a:rPr kumimoji="1" lang="ja-JP" altLang="en-US" smtClean="0"/>
              <a:t>4</a:t>
            </a:fld>
            <a:endParaRPr kumimoji="1" lang="ja-JP" altLang="en-US"/>
          </a:p>
        </p:txBody>
      </p:sp>
    </p:spTree>
    <p:extLst>
      <p:ext uri="{BB962C8B-B14F-4D97-AF65-F5344CB8AC3E}">
        <p14:creationId xmlns:p14="http://schemas.microsoft.com/office/powerpoint/2010/main" val="3066357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本研究では，デマが拡散されることを防ぐためにデマツイートをリツイートしているユーザの特徴抽出を行う．</a:t>
            </a:r>
            <a:endParaRPr lang="en-US" altLang="ja-JP" dirty="0"/>
          </a:p>
          <a:p>
            <a:pPr marL="0" indent="0">
              <a:buNone/>
            </a:pPr>
            <a:endParaRPr lang="en-US" altLang="ja-JP" dirty="0"/>
          </a:p>
          <a:p>
            <a:r>
              <a:rPr lang="ja-JP" altLang="en-US" dirty="0"/>
              <a:t>そのために，現時点でデマだとわかっているツイートを，過去に拡散したユーザの活動履歴を収集・分析する．</a:t>
            </a:r>
            <a:endParaRPr lang="en-US" altLang="ja-JP" dirty="0"/>
          </a:p>
          <a:p>
            <a:pPr marL="0" indent="0">
              <a:buNone/>
            </a:pPr>
            <a:endParaRPr lang="en-US" altLang="ja-JP" dirty="0"/>
          </a:p>
          <a:p>
            <a:r>
              <a:rPr lang="ja-JP" altLang="en-US" dirty="0"/>
              <a:t>分析結果をランダムサンプリングしたデータと比較することで，デマを拡散するようなユーザに共通する特徴を抽出し，その結果を報告する．</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29F4CD9F-BF96-42A3-B176-AB3394E9648B}" type="slidenum">
              <a:rPr kumimoji="1" lang="ja-JP" altLang="en-US" smtClean="0"/>
              <a:t>5</a:t>
            </a:fld>
            <a:endParaRPr kumimoji="1" lang="ja-JP" altLang="en-US"/>
          </a:p>
        </p:txBody>
      </p:sp>
    </p:spTree>
    <p:extLst>
      <p:ext uri="{BB962C8B-B14F-4D97-AF65-F5344CB8AC3E}">
        <p14:creationId xmlns:p14="http://schemas.microsoft.com/office/powerpoint/2010/main" val="1514139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本研究では，デマが拡散されることを防ぐためにデマツイートをリツイートしているユーザの特徴抽出を行う．</a:t>
            </a:r>
            <a:endParaRPr lang="en-US" altLang="ja-JP" dirty="0"/>
          </a:p>
          <a:p>
            <a:pPr marL="0" indent="0">
              <a:buNone/>
            </a:pPr>
            <a:endParaRPr lang="en-US" altLang="ja-JP" dirty="0"/>
          </a:p>
          <a:p>
            <a:r>
              <a:rPr lang="ja-JP" altLang="en-US" dirty="0"/>
              <a:t>そのために，現時点でデマだとわかっているツイートを，過去に拡散したユーザの活動履歴を収集・分析する．</a:t>
            </a:r>
            <a:endParaRPr lang="en-US" altLang="ja-JP" dirty="0"/>
          </a:p>
          <a:p>
            <a:pPr marL="0" indent="0">
              <a:buNone/>
            </a:pPr>
            <a:endParaRPr lang="en-US" altLang="ja-JP" dirty="0"/>
          </a:p>
          <a:p>
            <a:r>
              <a:rPr lang="ja-JP" altLang="en-US" dirty="0"/>
              <a:t>分析結果をランダムサンプリングしたデータと比較することで，デマを拡散するようなユーザに共通する特徴を抽出し，その結果を報告する．</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29F4CD9F-BF96-42A3-B176-AB3394E9648B}" type="slidenum">
              <a:rPr kumimoji="1" lang="ja-JP" altLang="en-US" smtClean="0"/>
              <a:t>6</a:t>
            </a:fld>
            <a:endParaRPr kumimoji="1" lang="ja-JP" altLang="en-US"/>
          </a:p>
        </p:txBody>
      </p:sp>
    </p:spTree>
    <p:extLst>
      <p:ext uri="{BB962C8B-B14F-4D97-AF65-F5344CB8AC3E}">
        <p14:creationId xmlns:p14="http://schemas.microsoft.com/office/powerpoint/2010/main" val="3755366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本研究では，デマが拡散されることを防ぐためにデマツイートをリツイートしているユーザの特徴抽出を行う．</a:t>
            </a:r>
            <a:endParaRPr lang="en-US" altLang="ja-JP" dirty="0"/>
          </a:p>
          <a:p>
            <a:pPr marL="0" indent="0">
              <a:buNone/>
            </a:pPr>
            <a:endParaRPr lang="en-US" altLang="ja-JP" dirty="0"/>
          </a:p>
          <a:p>
            <a:r>
              <a:rPr lang="ja-JP" altLang="en-US" dirty="0"/>
              <a:t>そのために，現時点でデマだとわかっているツイートを，過去に拡散したユーザの活動履歴を収集・分析する．</a:t>
            </a:r>
            <a:endParaRPr lang="en-US" altLang="ja-JP" dirty="0"/>
          </a:p>
          <a:p>
            <a:pPr marL="0" indent="0">
              <a:buNone/>
            </a:pPr>
            <a:endParaRPr lang="en-US" altLang="ja-JP" dirty="0"/>
          </a:p>
          <a:p>
            <a:r>
              <a:rPr lang="ja-JP" altLang="en-US" dirty="0"/>
              <a:t>分析結果をランダムサンプリングしたデータと比較することで，デマを拡散するようなユーザに共通する特徴を抽出し，その結果を報告する．</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29F4CD9F-BF96-42A3-B176-AB3394E9648B}" type="slidenum">
              <a:rPr kumimoji="1" lang="ja-JP" altLang="en-US" smtClean="0"/>
              <a:t>7</a:t>
            </a:fld>
            <a:endParaRPr kumimoji="1" lang="ja-JP" altLang="en-US"/>
          </a:p>
        </p:txBody>
      </p:sp>
    </p:spTree>
    <p:extLst>
      <p:ext uri="{BB962C8B-B14F-4D97-AF65-F5344CB8AC3E}">
        <p14:creationId xmlns:p14="http://schemas.microsoft.com/office/powerpoint/2010/main" val="1055341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本研究では，デマが拡散されることを防ぐためにデマツイートをリツイートしているユーザの特徴抽出を行う．</a:t>
            </a:r>
            <a:endParaRPr lang="en-US" altLang="ja-JP" dirty="0"/>
          </a:p>
          <a:p>
            <a:pPr marL="0" indent="0">
              <a:buNone/>
            </a:pPr>
            <a:endParaRPr lang="en-US" altLang="ja-JP" dirty="0"/>
          </a:p>
          <a:p>
            <a:r>
              <a:rPr lang="ja-JP" altLang="en-US" dirty="0"/>
              <a:t>そのために，現時点でデマだとわかっているツイートを，過去に拡散したユーザの活動履歴を収集・分析する．</a:t>
            </a:r>
            <a:endParaRPr lang="en-US" altLang="ja-JP" dirty="0"/>
          </a:p>
          <a:p>
            <a:pPr marL="0" indent="0">
              <a:buNone/>
            </a:pPr>
            <a:endParaRPr lang="en-US" altLang="ja-JP" dirty="0"/>
          </a:p>
          <a:p>
            <a:r>
              <a:rPr lang="ja-JP" altLang="en-US" dirty="0"/>
              <a:t>分析結果をランダムサンプリングしたデータと比較することで，デマを拡散するようなユーザに共通する特徴を抽出し，その結果を報告する．</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29F4CD9F-BF96-42A3-B176-AB3394E9648B}" type="slidenum">
              <a:rPr kumimoji="1" lang="ja-JP" altLang="en-US" smtClean="0"/>
              <a:t>8</a:t>
            </a:fld>
            <a:endParaRPr kumimoji="1" lang="ja-JP" altLang="en-US"/>
          </a:p>
        </p:txBody>
      </p:sp>
    </p:spTree>
    <p:extLst>
      <p:ext uri="{BB962C8B-B14F-4D97-AF65-F5344CB8AC3E}">
        <p14:creationId xmlns:p14="http://schemas.microsoft.com/office/powerpoint/2010/main" val="1972781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2</a:t>
            </a:r>
            <a:r>
              <a:rPr kumimoji="1" lang="ja-JP" altLang="en-US" sz="1200" b="0" i="0" kern="1200" dirty="0">
                <a:solidFill>
                  <a:schemeClr val="tx1"/>
                </a:solidFill>
                <a:effectLst/>
                <a:latin typeface="+mn-lt"/>
                <a:ea typeface="+mn-ea"/>
                <a:cs typeface="+mn-cs"/>
              </a:rPr>
              <a:t>グループの「平均の差」が偶然的な誤差の範囲にあるものかどうかを判断する為の</a:t>
            </a:r>
            <a:r>
              <a:rPr kumimoji="1" lang="ja-JP" altLang="en-US" sz="1200" b="1" i="0" kern="1200" dirty="0">
                <a:solidFill>
                  <a:schemeClr val="tx1"/>
                </a:solidFill>
                <a:effectLst/>
                <a:latin typeface="+mn-lt"/>
                <a:ea typeface="+mn-ea"/>
                <a:cs typeface="+mn-cs"/>
              </a:rPr>
              <a:t>仮説検定</a:t>
            </a:r>
            <a:r>
              <a:rPr kumimoji="1" lang="ja-JP" altLang="en-US" sz="1200" b="0" i="0" kern="1200" dirty="0">
                <a:solidFill>
                  <a:schemeClr val="tx1"/>
                </a:solidFill>
                <a:effectLst/>
                <a:latin typeface="+mn-lt"/>
                <a:ea typeface="+mn-ea"/>
                <a:cs typeface="+mn-cs"/>
              </a:rPr>
              <a:t>手法</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29F4CD9F-BF96-42A3-B176-AB3394E9648B}" type="slidenum">
              <a:rPr kumimoji="1" lang="ja-JP" altLang="en-US" smtClean="0"/>
              <a:t>9</a:t>
            </a:fld>
            <a:endParaRPr kumimoji="1" lang="ja-JP" altLang="en-US"/>
          </a:p>
        </p:txBody>
      </p:sp>
    </p:spTree>
    <p:extLst>
      <p:ext uri="{BB962C8B-B14F-4D97-AF65-F5344CB8AC3E}">
        <p14:creationId xmlns:p14="http://schemas.microsoft.com/office/powerpoint/2010/main" val="423392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a:solidFill>
                  <a:schemeClr val="tx1"/>
                </a:solidFill>
                <a:effectLst/>
                <a:latin typeface="+mn-lt"/>
                <a:ea typeface="+mn-ea"/>
                <a:cs typeface="+mn-cs"/>
              </a:rPr>
              <a:t>2</a:t>
            </a:r>
            <a:r>
              <a:rPr kumimoji="1" lang="ja-JP" altLang="en-US" sz="1200" b="0" i="0" kern="1200" dirty="0">
                <a:solidFill>
                  <a:schemeClr val="tx1"/>
                </a:solidFill>
                <a:effectLst/>
                <a:latin typeface="+mn-lt"/>
                <a:ea typeface="+mn-ea"/>
                <a:cs typeface="+mn-cs"/>
              </a:rPr>
              <a:t>グループの「平均の差」が偶然的な誤差の範囲にあるものかどうかを判断する為の</a:t>
            </a:r>
            <a:r>
              <a:rPr kumimoji="1" lang="ja-JP" altLang="en-US" sz="1200" b="1" i="0" kern="1200" dirty="0">
                <a:solidFill>
                  <a:schemeClr val="tx1"/>
                </a:solidFill>
                <a:effectLst/>
                <a:latin typeface="+mn-lt"/>
                <a:ea typeface="+mn-ea"/>
                <a:cs typeface="+mn-cs"/>
              </a:rPr>
              <a:t>仮説検定</a:t>
            </a:r>
            <a:r>
              <a:rPr kumimoji="1" lang="ja-JP" altLang="en-US" sz="1200" b="0" i="0" kern="1200" dirty="0">
                <a:solidFill>
                  <a:schemeClr val="tx1"/>
                </a:solidFill>
                <a:effectLst/>
                <a:latin typeface="+mn-lt"/>
                <a:ea typeface="+mn-ea"/>
                <a:cs typeface="+mn-cs"/>
              </a:rPr>
              <a:t>手法</a:t>
            </a:r>
            <a:endParaRPr kumimoji="1" lang="ja-JP" altLang="en-US" dirty="0"/>
          </a:p>
        </p:txBody>
      </p:sp>
      <p:sp>
        <p:nvSpPr>
          <p:cNvPr id="4" name="スライド番号プレースホルダー 3"/>
          <p:cNvSpPr>
            <a:spLocks noGrp="1"/>
          </p:cNvSpPr>
          <p:nvPr>
            <p:ph type="sldNum" sz="quarter" idx="10"/>
          </p:nvPr>
        </p:nvSpPr>
        <p:spPr/>
        <p:txBody>
          <a:bodyPr/>
          <a:lstStyle/>
          <a:p>
            <a:fld id="{29F4CD9F-BF96-42A3-B176-AB3394E9648B}" type="slidenum">
              <a:rPr kumimoji="1" lang="ja-JP" altLang="en-US" smtClean="0"/>
              <a:t>20</a:t>
            </a:fld>
            <a:endParaRPr kumimoji="1" lang="ja-JP" altLang="en-US"/>
          </a:p>
        </p:txBody>
      </p:sp>
    </p:spTree>
    <p:extLst>
      <p:ext uri="{BB962C8B-B14F-4D97-AF65-F5344CB8AC3E}">
        <p14:creationId xmlns:p14="http://schemas.microsoft.com/office/powerpoint/2010/main" val="2985737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2018/2/8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3911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2018/2/8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0884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2018/2/8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29414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2018/2/8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11622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2018/2/8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3444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2018/2/8</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3208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2018/2/8</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58533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2018/2/8</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71283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2018/2/8</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7385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2018/2/8</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210455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2018/2/8</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0395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40E95-302A-48EC-94D0-0A518FC3C2C2}" type="datetimeFigureOut">
              <a:rPr lang="ja-JP" altLang="en-US" smtClean="0">
                <a:solidFill>
                  <a:prstClr val="black">
                    <a:tint val="75000"/>
                  </a:prstClr>
                </a:solidFill>
              </a:rPr>
              <a:pPr/>
              <a:t>2018/2/8</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02783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en-US" altLang="ja-JP" dirty="0"/>
              <a:t>SNS</a:t>
            </a:r>
            <a:r>
              <a:rPr lang="ja-JP" altLang="en-US" dirty="0"/>
              <a:t>においてフェイクニュースを拡散するユーザの特徴抽出</a:t>
            </a:r>
            <a:br>
              <a:rPr lang="ja-JP" altLang="ja-JP" dirty="0"/>
            </a:br>
            <a:endParaRPr kumimoji="1" lang="ja-JP" altLang="en-US" dirty="0"/>
          </a:p>
        </p:txBody>
      </p:sp>
      <p:sp>
        <p:nvSpPr>
          <p:cNvPr id="3" name="サブタイトル 2"/>
          <p:cNvSpPr>
            <a:spLocks noGrp="1"/>
          </p:cNvSpPr>
          <p:nvPr>
            <p:ph type="subTitle" idx="1"/>
          </p:nvPr>
        </p:nvSpPr>
        <p:spPr>
          <a:xfrm>
            <a:off x="1186069" y="4137164"/>
            <a:ext cx="9819861" cy="1752600"/>
          </a:xfrm>
        </p:spPr>
        <p:txBody>
          <a:bodyPr/>
          <a:lstStyle/>
          <a:p>
            <a:r>
              <a:rPr kumimoji="1" lang="ja-JP" altLang="en-US" b="1" dirty="0">
                <a:solidFill>
                  <a:schemeClr val="tx1"/>
                </a:solidFill>
              </a:rPr>
              <a:t>プロジェクトマネジメントコース</a:t>
            </a:r>
            <a:endParaRPr kumimoji="1" lang="en-US" altLang="ja-JP" b="1" dirty="0">
              <a:solidFill>
                <a:schemeClr val="tx1"/>
              </a:solidFill>
            </a:endParaRPr>
          </a:p>
          <a:p>
            <a:r>
              <a:rPr lang="ja-JP" altLang="en-US" b="1" dirty="0">
                <a:solidFill>
                  <a:schemeClr val="tx1"/>
                </a:solidFill>
              </a:rPr>
              <a:t>矢吹研究室　</a:t>
            </a:r>
            <a:r>
              <a:rPr lang="en-US" altLang="ja-JP" b="1" dirty="0">
                <a:solidFill>
                  <a:schemeClr val="tx1"/>
                </a:solidFill>
              </a:rPr>
              <a:t>144014</a:t>
            </a:r>
            <a:r>
              <a:rPr kumimoji="1" lang="ja-JP" altLang="en-US" b="1" dirty="0">
                <a:solidFill>
                  <a:schemeClr val="tx1"/>
                </a:solidFill>
              </a:rPr>
              <a:t>　岩橋瑠伊</a:t>
            </a:r>
          </a:p>
        </p:txBody>
      </p:sp>
    </p:spTree>
    <p:extLst>
      <p:ext uri="{BB962C8B-B14F-4D97-AF65-F5344CB8AC3E}">
        <p14:creationId xmlns:p14="http://schemas.microsoft.com/office/powerpoint/2010/main" val="28353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調査対象とするデマツイート</a:t>
            </a:r>
          </a:p>
        </p:txBody>
      </p:sp>
      <p:pic>
        <p:nvPicPr>
          <p:cNvPr id="7" name="コンテンツ プレースホルダー 6">
            <a:extLst>
              <a:ext uri="{FF2B5EF4-FFF2-40B4-BE49-F238E27FC236}">
                <a16:creationId xmlns:a16="http://schemas.microsoft.com/office/drawing/2014/main" id="{ABEE3851-3BE5-4107-8131-E866B55A7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17639"/>
            <a:ext cx="4680857" cy="4826408"/>
          </a:xfrm>
        </p:spPr>
      </p:pic>
      <p:sp>
        <p:nvSpPr>
          <p:cNvPr id="10" name="テキスト ボックス 9">
            <a:extLst>
              <a:ext uri="{FF2B5EF4-FFF2-40B4-BE49-F238E27FC236}">
                <a16:creationId xmlns:a16="http://schemas.microsoft.com/office/drawing/2014/main" id="{26FEDA7B-699B-4096-A4AF-15E7F07CEF01}"/>
              </a:ext>
            </a:extLst>
          </p:cNvPr>
          <p:cNvSpPr txBox="1"/>
          <p:nvPr/>
        </p:nvSpPr>
        <p:spPr>
          <a:xfrm>
            <a:off x="2204471" y="6244047"/>
            <a:ext cx="1491114" cy="369332"/>
          </a:xfrm>
          <a:prstGeom prst="rect">
            <a:avLst/>
          </a:prstGeom>
          <a:noFill/>
        </p:spPr>
        <p:txBody>
          <a:bodyPr wrap="none" rtlCol="0">
            <a:spAutoFit/>
          </a:bodyPr>
          <a:lstStyle/>
          <a:p>
            <a:r>
              <a:rPr kumimoji="1" lang="ja-JP" altLang="en-US" dirty="0"/>
              <a:t>デマツイート</a:t>
            </a:r>
            <a:r>
              <a:rPr kumimoji="1" lang="en-US" altLang="ja-JP" dirty="0"/>
              <a:t>1</a:t>
            </a:r>
            <a:endParaRPr kumimoji="1" lang="ja-JP" altLang="en-US" dirty="0"/>
          </a:p>
        </p:txBody>
      </p:sp>
      <p:sp>
        <p:nvSpPr>
          <p:cNvPr id="3" name="テキスト ボックス 2"/>
          <p:cNvSpPr txBox="1"/>
          <p:nvPr/>
        </p:nvSpPr>
        <p:spPr>
          <a:xfrm>
            <a:off x="5527258" y="1417638"/>
            <a:ext cx="6223178" cy="1938992"/>
          </a:xfrm>
          <a:prstGeom prst="rect">
            <a:avLst/>
          </a:prstGeom>
          <a:noFill/>
        </p:spPr>
        <p:txBody>
          <a:bodyPr wrap="none" rtlCol="0">
            <a:spAutoFit/>
          </a:bodyPr>
          <a:lstStyle/>
          <a:p>
            <a:r>
              <a:rPr lang="ja-JP" altLang="en-US" sz="2400" b="1" dirty="0"/>
              <a:t>デマツイート</a:t>
            </a:r>
            <a:r>
              <a:rPr lang="en-US" altLang="ja-JP" sz="2400" b="1" dirty="0"/>
              <a:t>1 </a:t>
            </a:r>
          </a:p>
          <a:p>
            <a:r>
              <a:rPr lang="ja-JP" altLang="en-US" sz="2400" dirty="0"/>
              <a:t>ロンドンのテロ対策で有志のスパルタ兵が巡回</a:t>
            </a:r>
            <a:endParaRPr lang="en-US" altLang="ja-JP" sz="2400" dirty="0"/>
          </a:p>
          <a:p>
            <a:r>
              <a:rPr lang="ja-JP" altLang="en-US" sz="2400" dirty="0"/>
              <a:t>しているというデマツイート．</a:t>
            </a:r>
            <a:endParaRPr lang="en-US" altLang="ja-JP" sz="2400" dirty="0"/>
          </a:p>
          <a:p>
            <a:r>
              <a:rPr lang="ja-JP" altLang="en-US" sz="2400" dirty="0"/>
              <a:t>実際は映画の宣伝である．</a:t>
            </a:r>
            <a:endParaRPr lang="en-US" altLang="ja-JP" sz="2400" dirty="0"/>
          </a:p>
          <a:p>
            <a:endParaRPr kumimoji="1" lang="ja-JP" altLang="en-US" sz="2400" dirty="0"/>
          </a:p>
        </p:txBody>
      </p:sp>
    </p:spTree>
    <p:extLst>
      <p:ext uri="{BB962C8B-B14F-4D97-AF65-F5344CB8AC3E}">
        <p14:creationId xmlns:p14="http://schemas.microsoft.com/office/powerpoint/2010/main" val="143959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調査対象とするデマツイート</a:t>
            </a:r>
            <a:endParaRPr kumimoji="1" lang="ja-JP" altLang="en-US" dirty="0"/>
          </a:p>
        </p:txBody>
      </p:sp>
      <p:pic>
        <p:nvPicPr>
          <p:cNvPr id="10" name="コンテンツ プレースホルダー 9">
            <a:extLst>
              <a:ext uri="{FF2B5EF4-FFF2-40B4-BE49-F238E27FC236}">
                <a16:creationId xmlns:a16="http://schemas.microsoft.com/office/drawing/2014/main" id="{CEDAD9FB-562F-487C-8564-2E948F8D86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17638"/>
            <a:ext cx="6314401" cy="4622677"/>
          </a:xfrm>
          <a:prstGeom prst="rect">
            <a:avLst/>
          </a:prstGeom>
        </p:spPr>
      </p:pic>
      <p:sp>
        <p:nvSpPr>
          <p:cNvPr id="4" name="テキスト ボックス 3"/>
          <p:cNvSpPr txBox="1"/>
          <p:nvPr/>
        </p:nvSpPr>
        <p:spPr>
          <a:xfrm>
            <a:off x="3021243" y="6040315"/>
            <a:ext cx="1491114" cy="369332"/>
          </a:xfrm>
          <a:prstGeom prst="rect">
            <a:avLst/>
          </a:prstGeom>
          <a:noFill/>
        </p:spPr>
        <p:txBody>
          <a:bodyPr wrap="none" rtlCol="0">
            <a:spAutoFit/>
          </a:bodyPr>
          <a:lstStyle/>
          <a:p>
            <a:r>
              <a:rPr kumimoji="1" lang="ja-JP" altLang="en-US" dirty="0"/>
              <a:t>デマツイート</a:t>
            </a:r>
            <a:r>
              <a:rPr kumimoji="1" lang="en-US" altLang="ja-JP" dirty="0"/>
              <a:t>2</a:t>
            </a:r>
            <a:endParaRPr kumimoji="1" lang="ja-JP" altLang="en-US" dirty="0"/>
          </a:p>
        </p:txBody>
      </p:sp>
      <p:sp>
        <p:nvSpPr>
          <p:cNvPr id="6" name="テキスト ボックス 5"/>
          <p:cNvSpPr txBox="1"/>
          <p:nvPr/>
        </p:nvSpPr>
        <p:spPr>
          <a:xfrm>
            <a:off x="6918980" y="1417638"/>
            <a:ext cx="5197257" cy="1846659"/>
          </a:xfrm>
          <a:prstGeom prst="rect">
            <a:avLst/>
          </a:prstGeom>
          <a:noFill/>
        </p:spPr>
        <p:txBody>
          <a:bodyPr wrap="none" rtlCol="0">
            <a:spAutoFit/>
          </a:bodyPr>
          <a:lstStyle/>
          <a:p>
            <a:r>
              <a:rPr lang="ja-JP" altLang="en-US" sz="2400" b="1" dirty="0"/>
              <a:t>デマツイート</a:t>
            </a:r>
            <a:r>
              <a:rPr lang="en-US" altLang="ja-JP" sz="2400" b="1" dirty="0"/>
              <a:t>2</a:t>
            </a:r>
          </a:p>
          <a:p>
            <a:r>
              <a:rPr lang="ja-JP" altLang="en-US" sz="2400" dirty="0">
                <a:latin typeface="IPAexMincho"/>
              </a:rPr>
              <a:t>国内のアリがヒアリに対抗出来るという</a:t>
            </a:r>
            <a:endParaRPr lang="en-US" altLang="ja-JP" sz="2400" dirty="0">
              <a:latin typeface="IPAexMincho"/>
            </a:endParaRPr>
          </a:p>
          <a:p>
            <a:r>
              <a:rPr lang="ja-JP" altLang="en-US" sz="2400" dirty="0">
                <a:latin typeface="IPAexMincho"/>
              </a:rPr>
              <a:t>デマツイート．</a:t>
            </a:r>
            <a:endParaRPr lang="en-US" altLang="ja-JP" sz="2400" dirty="0">
              <a:latin typeface="IPAexMincho"/>
            </a:endParaRPr>
          </a:p>
          <a:p>
            <a:r>
              <a:rPr lang="ja-JP" altLang="en-US" sz="2400" dirty="0">
                <a:latin typeface="IPAexMincho"/>
              </a:rPr>
              <a:t>実際は誤情報である</a:t>
            </a:r>
            <a:r>
              <a:rPr lang="ja-JP" altLang="en-US" dirty="0">
                <a:latin typeface="IPAexMincho"/>
              </a:rPr>
              <a:t>．</a:t>
            </a:r>
            <a:endParaRPr lang="ja-JP" altLang="en-US" b="1" dirty="0"/>
          </a:p>
          <a:p>
            <a:endParaRPr kumimoji="1" lang="ja-JP" altLang="en-US" dirty="0"/>
          </a:p>
        </p:txBody>
      </p:sp>
    </p:spTree>
    <p:extLst>
      <p:ext uri="{BB962C8B-B14F-4D97-AF65-F5344CB8AC3E}">
        <p14:creationId xmlns:p14="http://schemas.microsoft.com/office/powerpoint/2010/main" val="100284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調査対象とするデマツイート</a:t>
            </a:r>
            <a:endParaRPr kumimoji="1" lang="ja-JP" altLang="en-US" dirty="0"/>
          </a:p>
        </p:txBody>
      </p:sp>
      <p:sp>
        <p:nvSpPr>
          <p:cNvPr id="4" name="テキスト ボックス 3"/>
          <p:cNvSpPr txBox="1"/>
          <p:nvPr/>
        </p:nvSpPr>
        <p:spPr>
          <a:xfrm>
            <a:off x="1815420" y="5943602"/>
            <a:ext cx="1491114" cy="369332"/>
          </a:xfrm>
          <a:prstGeom prst="rect">
            <a:avLst/>
          </a:prstGeom>
          <a:noFill/>
        </p:spPr>
        <p:txBody>
          <a:bodyPr wrap="none" rtlCol="0">
            <a:spAutoFit/>
          </a:bodyPr>
          <a:lstStyle/>
          <a:p>
            <a:r>
              <a:rPr kumimoji="1" lang="ja-JP" altLang="en-US" dirty="0"/>
              <a:t>デマツイート</a:t>
            </a:r>
            <a:r>
              <a:rPr lang="en-US" altLang="ja-JP" dirty="0"/>
              <a:t>3</a:t>
            </a:r>
            <a:endParaRPr kumimoji="1" lang="ja-JP" altLang="en-US" dirty="0"/>
          </a:p>
        </p:txBody>
      </p:sp>
      <p:sp>
        <p:nvSpPr>
          <p:cNvPr id="6" name="テキスト ボックス 5"/>
          <p:cNvSpPr txBox="1"/>
          <p:nvPr/>
        </p:nvSpPr>
        <p:spPr>
          <a:xfrm>
            <a:off x="4580226" y="1417638"/>
            <a:ext cx="6335389" cy="1477328"/>
          </a:xfrm>
          <a:prstGeom prst="rect">
            <a:avLst/>
          </a:prstGeom>
          <a:noFill/>
        </p:spPr>
        <p:txBody>
          <a:bodyPr wrap="none" rtlCol="0">
            <a:spAutoFit/>
          </a:bodyPr>
          <a:lstStyle/>
          <a:p>
            <a:r>
              <a:rPr lang="ja-JP" altLang="en-US" sz="2400" b="1" dirty="0"/>
              <a:t>デマツイート</a:t>
            </a:r>
            <a:r>
              <a:rPr lang="en-US" altLang="ja-JP" sz="2400" b="1" dirty="0"/>
              <a:t>3</a:t>
            </a:r>
          </a:p>
          <a:p>
            <a:r>
              <a:rPr lang="en-US" altLang="ja-JP" sz="2400" dirty="0"/>
              <a:t>PS4</a:t>
            </a:r>
            <a:r>
              <a:rPr lang="ja-JP" altLang="en-US" sz="2400" dirty="0"/>
              <a:t>に</a:t>
            </a:r>
            <a:r>
              <a:rPr lang="en-US" altLang="ja-JP" sz="2400" dirty="0"/>
              <a:t>PS2</a:t>
            </a:r>
            <a:r>
              <a:rPr lang="ja-JP" altLang="en-US" sz="2400" dirty="0"/>
              <a:t>互換機能対応するというデマツイート．</a:t>
            </a:r>
            <a:endParaRPr lang="en-US" altLang="ja-JP" sz="2400" dirty="0"/>
          </a:p>
          <a:p>
            <a:r>
              <a:rPr lang="ja-JP" altLang="en-US" sz="2400" dirty="0"/>
              <a:t>実際は誤情報である．</a:t>
            </a:r>
            <a:endParaRPr lang="en-US" altLang="ja-JP" sz="2400" dirty="0"/>
          </a:p>
          <a:p>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 y="1160586"/>
            <a:ext cx="3902757" cy="4783016"/>
          </a:xfrm>
        </p:spPr>
      </p:pic>
    </p:spTree>
    <p:extLst>
      <p:ext uri="{BB962C8B-B14F-4D97-AF65-F5344CB8AC3E}">
        <p14:creationId xmlns:p14="http://schemas.microsoft.com/office/powerpoint/2010/main" val="4062602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調査対象とするデマツイート</a:t>
            </a:r>
            <a:endParaRPr kumimoji="1" lang="ja-JP" altLang="en-US" dirty="0"/>
          </a:p>
        </p:txBody>
      </p:sp>
      <p:sp>
        <p:nvSpPr>
          <p:cNvPr id="4" name="テキスト ボックス 3"/>
          <p:cNvSpPr txBox="1"/>
          <p:nvPr/>
        </p:nvSpPr>
        <p:spPr>
          <a:xfrm>
            <a:off x="1397511" y="5943601"/>
            <a:ext cx="1491114" cy="369332"/>
          </a:xfrm>
          <a:prstGeom prst="rect">
            <a:avLst/>
          </a:prstGeom>
          <a:noFill/>
        </p:spPr>
        <p:txBody>
          <a:bodyPr wrap="none" rtlCol="0">
            <a:spAutoFit/>
          </a:bodyPr>
          <a:lstStyle/>
          <a:p>
            <a:r>
              <a:rPr kumimoji="1" lang="ja-JP" altLang="en-US" dirty="0"/>
              <a:t>デマツイート</a:t>
            </a:r>
            <a:r>
              <a:rPr lang="en-US" altLang="ja-JP" dirty="0"/>
              <a:t>4</a:t>
            </a:r>
            <a:endParaRPr kumimoji="1" lang="ja-JP" altLang="en-US" dirty="0"/>
          </a:p>
        </p:txBody>
      </p:sp>
      <p:sp>
        <p:nvSpPr>
          <p:cNvPr id="6" name="テキスト ボックス 5"/>
          <p:cNvSpPr txBox="1"/>
          <p:nvPr/>
        </p:nvSpPr>
        <p:spPr>
          <a:xfrm>
            <a:off x="4263703" y="1215196"/>
            <a:ext cx="7314823" cy="1846659"/>
          </a:xfrm>
          <a:prstGeom prst="rect">
            <a:avLst/>
          </a:prstGeom>
          <a:noFill/>
        </p:spPr>
        <p:txBody>
          <a:bodyPr wrap="none" rtlCol="0">
            <a:spAutoFit/>
          </a:bodyPr>
          <a:lstStyle/>
          <a:p>
            <a:r>
              <a:rPr lang="ja-JP" altLang="en-US" sz="2400" b="1" dirty="0"/>
              <a:t>デマツイート</a:t>
            </a:r>
            <a:r>
              <a:rPr lang="en-US" altLang="ja-JP" sz="2400" b="1" dirty="0"/>
              <a:t>4</a:t>
            </a:r>
          </a:p>
          <a:p>
            <a:r>
              <a:rPr lang="ja-JP" altLang="en-US" sz="2400" dirty="0"/>
              <a:t>路上で乾燥海産物を売る人がいるが，それは麻酔薬</a:t>
            </a:r>
            <a:endParaRPr lang="en-US" altLang="ja-JP" sz="2400" dirty="0"/>
          </a:p>
          <a:p>
            <a:r>
              <a:rPr lang="ja-JP" altLang="en-US" sz="2400" dirty="0"/>
              <a:t>で匂いを嗅いだら意識を失うというデマツイート．</a:t>
            </a:r>
            <a:endParaRPr lang="en-US" altLang="ja-JP" sz="2400" dirty="0"/>
          </a:p>
          <a:p>
            <a:r>
              <a:rPr lang="ja-JP" altLang="en-US" sz="2400" dirty="0"/>
              <a:t>実際は昔韓国で流行したデマの内容と同じものである．</a:t>
            </a:r>
            <a:endParaRPr lang="en-US" altLang="ja-JP" sz="2400" dirty="0"/>
          </a:p>
          <a:p>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351" y="1215196"/>
            <a:ext cx="3521434" cy="4728405"/>
          </a:xfrm>
        </p:spPr>
      </p:pic>
    </p:spTree>
    <p:extLst>
      <p:ext uri="{BB962C8B-B14F-4D97-AF65-F5344CB8AC3E}">
        <p14:creationId xmlns:p14="http://schemas.microsoft.com/office/powerpoint/2010/main" val="261077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62942-C179-4889-A924-5991CCD5F71E}"/>
              </a:ext>
            </a:extLst>
          </p:cNvPr>
          <p:cNvSpPr>
            <a:spLocks noGrp="1"/>
          </p:cNvSpPr>
          <p:nvPr>
            <p:ph type="title"/>
          </p:nvPr>
        </p:nvSpPr>
        <p:spPr/>
        <p:txBody>
          <a:bodyPr/>
          <a:lstStyle/>
          <a:p>
            <a:r>
              <a:rPr kumimoji="1" lang="ja-JP" altLang="en-US" dirty="0"/>
              <a:t>結果</a:t>
            </a:r>
          </a:p>
        </p:txBody>
      </p:sp>
      <p:sp>
        <p:nvSpPr>
          <p:cNvPr id="3" name="コンテンツ プレースホルダー 2">
            <a:extLst>
              <a:ext uri="{FF2B5EF4-FFF2-40B4-BE49-F238E27FC236}">
                <a16:creationId xmlns:a16="http://schemas.microsoft.com/office/drawing/2014/main" id="{CADB2A99-1B5D-4854-844D-D1775B4F053E}"/>
              </a:ext>
            </a:extLst>
          </p:cNvPr>
          <p:cNvSpPr>
            <a:spLocks noGrp="1"/>
          </p:cNvSpPr>
          <p:nvPr>
            <p:ph idx="1"/>
          </p:nvPr>
        </p:nvSpPr>
        <p:spPr>
          <a:xfrm>
            <a:off x="609600" y="1600202"/>
            <a:ext cx="10972800" cy="3985590"/>
          </a:xfrm>
        </p:spPr>
        <p:txBody>
          <a:bodyPr>
            <a:normAutofit/>
          </a:bodyPr>
          <a:lstStyle/>
          <a:p>
            <a:r>
              <a:rPr lang="ja-JP" altLang="en-US" dirty="0"/>
              <a:t>ランダムサンプリングした日本人ユーザ</a:t>
            </a:r>
            <a:r>
              <a:rPr lang="en-US" altLang="ja-JP" dirty="0"/>
              <a:t>50 </a:t>
            </a:r>
            <a:r>
              <a:rPr lang="ja-JP" altLang="en-US" dirty="0"/>
              <a:t>人の直近</a:t>
            </a:r>
            <a:r>
              <a:rPr lang="en-US" altLang="ja-JP" dirty="0"/>
              <a:t>100 </a:t>
            </a:r>
            <a:r>
              <a:rPr lang="ja-JP" altLang="en-US" dirty="0"/>
              <a:t>ツイート中の平均リツイート数は</a:t>
            </a:r>
            <a:r>
              <a:rPr lang="en-US" altLang="ja-JP" dirty="0"/>
              <a:t>20.04 </a:t>
            </a:r>
            <a:r>
              <a:rPr lang="ja-JP" altLang="en-US" dirty="0"/>
              <a:t>人となった．</a:t>
            </a:r>
            <a:endParaRPr lang="en-US" altLang="ja-JP" dirty="0"/>
          </a:p>
          <a:p>
            <a:endParaRPr lang="en-US" altLang="ja-JP" dirty="0"/>
          </a:p>
          <a:p>
            <a:r>
              <a:rPr lang="ja-JP" altLang="en-US" dirty="0"/>
              <a:t>デマツイート</a:t>
            </a:r>
            <a:r>
              <a:rPr lang="en-US" altLang="ja-JP" dirty="0"/>
              <a:t>1.2.3.4 </a:t>
            </a:r>
            <a:r>
              <a:rPr lang="ja-JP" altLang="en-US" dirty="0"/>
              <a:t>をリツイートしたユーザ</a:t>
            </a:r>
            <a:r>
              <a:rPr lang="en-US" altLang="ja-JP" dirty="0"/>
              <a:t>50 </a:t>
            </a:r>
            <a:r>
              <a:rPr lang="ja-JP" altLang="en-US" dirty="0"/>
              <a:t>人の直近</a:t>
            </a:r>
            <a:r>
              <a:rPr lang="en-US" altLang="ja-JP" dirty="0"/>
              <a:t>100 </a:t>
            </a:r>
            <a:r>
              <a:rPr lang="ja-JP" altLang="en-US" dirty="0"/>
              <a:t>ツイート中の平均リツイート数は</a:t>
            </a:r>
            <a:r>
              <a:rPr lang="en-US" altLang="ja-JP" dirty="0"/>
              <a:t>56.68 </a:t>
            </a:r>
            <a:r>
              <a:rPr lang="ja-JP" altLang="en-US" dirty="0"/>
              <a:t>人，</a:t>
            </a:r>
            <a:r>
              <a:rPr lang="en-US" altLang="ja-JP" dirty="0"/>
              <a:t>62.64</a:t>
            </a:r>
            <a:r>
              <a:rPr lang="ja-JP" altLang="en-US" dirty="0"/>
              <a:t>人，</a:t>
            </a:r>
            <a:r>
              <a:rPr lang="en-US" altLang="ja-JP" dirty="0"/>
              <a:t>58.46</a:t>
            </a:r>
            <a:r>
              <a:rPr lang="ja-JP" altLang="en-US" dirty="0"/>
              <a:t>人，</a:t>
            </a:r>
            <a:r>
              <a:rPr lang="en-US" altLang="ja-JP" dirty="0"/>
              <a:t>57.92</a:t>
            </a:r>
            <a:r>
              <a:rPr lang="ja-JP" altLang="en-US" dirty="0"/>
              <a:t>人となった．</a:t>
            </a:r>
            <a:endParaRPr lang="en-US" altLang="ja-JP" dirty="0"/>
          </a:p>
        </p:txBody>
      </p:sp>
    </p:spTree>
    <p:extLst>
      <p:ext uri="{BB962C8B-B14F-4D97-AF65-F5344CB8AC3E}">
        <p14:creationId xmlns:p14="http://schemas.microsoft.com/office/powerpoint/2010/main" val="1818372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62942-C179-4889-A924-5991CCD5F71E}"/>
              </a:ext>
            </a:extLst>
          </p:cNvPr>
          <p:cNvSpPr>
            <a:spLocks noGrp="1"/>
          </p:cNvSpPr>
          <p:nvPr>
            <p:ph type="title"/>
          </p:nvPr>
        </p:nvSpPr>
        <p:spPr/>
        <p:txBody>
          <a:bodyPr/>
          <a:lstStyle/>
          <a:p>
            <a:r>
              <a:rPr kumimoji="1" lang="ja-JP" altLang="en-US" dirty="0"/>
              <a:t>結果</a:t>
            </a:r>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7597" y="2193962"/>
            <a:ext cx="8056803" cy="3605244"/>
          </a:xfrm>
        </p:spPr>
      </p:pic>
      <p:sp>
        <p:nvSpPr>
          <p:cNvPr id="6" name="テキスト ボックス 5"/>
          <p:cNvSpPr txBox="1"/>
          <p:nvPr/>
        </p:nvSpPr>
        <p:spPr>
          <a:xfrm>
            <a:off x="970088" y="1335741"/>
            <a:ext cx="10852651" cy="707886"/>
          </a:xfrm>
          <a:prstGeom prst="rect">
            <a:avLst/>
          </a:prstGeom>
          <a:noFill/>
        </p:spPr>
        <p:txBody>
          <a:bodyPr wrap="none" rtlCol="0">
            <a:spAutoFit/>
          </a:bodyPr>
          <a:lstStyle/>
          <a:p>
            <a:r>
              <a:rPr lang="ja-JP" altLang="en-US" sz="2000" dirty="0"/>
              <a:t>以下にランダムサンプリングした日本人ユーザ</a:t>
            </a:r>
            <a:r>
              <a:rPr lang="en-US" altLang="ja-JP" sz="2000" dirty="0"/>
              <a:t>100</a:t>
            </a:r>
            <a:r>
              <a:rPr lang="ja-JP" altLang="en-US" sz="2000" dirty="0"/>
              <a:t>ツイートあたりのリツイート数のヒストグラムと，</a:t>
            </a:r>
            <a:endParaRPr lang="en-US" altLang="ja-JP" sz="2000" dirty="0"/>
          </a:p>
          <a:p>
            <a:r>
              <a:rPr lang="ja-JP" altLang="en-US" sz="2000" dirty="0"/>
              <a:t>デマツイート </a:t>
            </a:r>
            <a:r>
              <a:rPr lang="en-US" altLang="ja-JP" sz="2000" dirty="0"/>
              <a:t>1</a:t>
            </a:r>
            <a:r>
              <a:rPr lang="ja-JP" altLang="en-US" sz="2000" dirty="0"/>
              <a:t>～</a:t>
            </a:r>
            <a:r>
              <a:rPr lang="en-US" altLang="ja-JP" sz="2000" dirty="0"/>
              <a:t>4 </a:t>
            </a:r>
            <a:r>
              <a:rPr lang="ja-JP" altLang="en-US" sz="2000" dirty="0"/>
              <a:t>をリツイートしたユーザの </a:t>
            </a:r>
            <a:r>
              <a:rPr lang="en-US" altLang="ja-JP" sz="2000" dirty="0"/>
              <a:t>100 </a:t>
            </a:r>
            <a:r>
              <a:rPr lang="ja-JP" altLang="en-US" sz="2000" dirty="0"/>
              <a:t>ツイートあたりのリツイート数のヒストグラムを示す．</a:t>
            </a:r>
            <a:endParaRPr kumimoji="1" lang="en-US" altLang="ja-JP" sz="2000" dirty="0"/>
          </a:p>
        </p:txBody>
      </p:sp>
      <p:sp>
        <p:nvSpPr>
          <p:cNvPr id="7" name="テキスト ボックス 6"/>
          <p:cNvSpPr txBox="1"/>
          <p:nvPr/>
        </p:nvSpPr>
        <p:spPr>
          <a:xfrm>
            <a:off x="3325047" y="5949541"/>
            <a:ext cx="5541902" cy="369332"/>
          </a:xfrm>
          <a:prstGeom prst="rect">
            <a:avLst/>
          </a:prstGeom>
          <a:noFill/>
        </p:spPr>
        <p:txBody>
          <a:bodyPr wrap="none" rtlCol="0">
            <a:spAutoFit/>
          </a:bodyPr>
          <a:lstStyle/>
          <a:p>
            <a:r>
              <a:rPr lang="ja-JP" altLang="en-US" dirty="0"/>
              <a:t>ランダムサンプリングした日本人ユーザについての結果</a:t>
            </a:r>
            <a:endParaRPr kumimoji="1" lang="ja-JP" altLang="en-US" dirty="0"/>
          </a:p>
        </p:txBody>
      </p:sp>
    </p:spTree>
    <p:extLst>
      <p:ext uri="{BB962C8B-B14F-4D97-AF65-F5344CB8AC3E}">
        <p14:creationId xmlns:p14="http://schemas.microsoft.com/office/powerpoint/2010/main" val="1441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923" y="1195756"/>
            <a:ext cx="8625448" cy="4229098"/>
          </a:xfrm>
          <a:prstGeom prst="rect">
            <a:avLst/>
          </a:prstGeom>
        </p:spPr>
      </p:pic>
      <p:sp>
        <p:nvSpPr>
          <p:cNvPr id="7" name="テキスト ボックス 6"/>
          <p:cNvSpPr txBox="1"/>
          <p:nvPr/>
        </p:nvSpPr>
        <p:spPr>
          <a:xfrm>
            <a:off x="4446832" y="5424854"/>
            <a:ext cx="3047629" cy="369332"/>
          </a:xfrm>
          <a:prstGeom prst="rect">
            <a:avLst/>
          </a:prstGeom>
          <a:noFill/>
        </p:spPr>
        <p:txBody>
          <a:bodyPr wrap="none" rtlCol="0">
            <a:spAutoFit/>
          </a:bodyPr>
          <a:lstStyle/>
          <a:p>
            <a:r>
              <a:rPr kumimoji="1" lang="ja-JP" altLang="en-US" dirty="0"/>
              <a:t>デマツイート</a:t>
            </a:r>
            <a:r>
              <a:rPr kumimoji="1" lang="en-US" altLang="ja-JP" dirty="0"/>
              <a:t>1</a:t>
            </a:r>
            <a:r>
              <a:rPr kumimoji="1" lang="ja-JP" altLang="en-US" dirty="0"/>
              <a:t>についての結果</a:t>
            </a:r>
          </a:p>
        </p:txBody>
      </p:sp>
    </p:spTree>
    <p:extLst>
      <p:ext uri="{BB962C8B-B14F-4D97-AF65-F5344CB8AC3E}">
        <p14:creationId xmlns:p14="http://schemas.microsoft.com/office/powerpoint/2010/main" val="391697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797" y="1248507"/>
            <a:ext cx="8514862" cy="4134451"/>
          </a:xfrm>
          <a:prstGeom prst="rect">
            <a:avLst/>
          </a:prstGeom>
        </p:spPr>
      </p:pic>
      <p:sp>
        <p:nvSpPr>
          <p:cNvPr id="5" name="テキスト ボックス 4"/>
          <p:cNvSpPr txBox="1"/>
          <p:nvPr/>
        </p:nvSpPr>
        <p:spPr>
          <a:xfrm>
            <a:off x="4419413" y="5382958"/>
            <a:ext cx="3047629" cy="369332"/>
          </a:xfrm>
          <a:prstGeom prst="rect">
            <a:avLst/>
          </a:prstGeom>
          <a:noFill/>
        </p:spPr>
        <p:txBody>
          <a:bodyPr wrap="none" rtlCol="0">
            <a:spAutoFit/>
          </a:bodyPr>
          <a:lstStyle/>
          <a:p>
            <a:r>
              <a:rPr kumimoji="1" lang="ja-JP" altLang="en-US" dirty="0"/>
              <a:t>デマツイート</a:t>
            </a:r>
            <a:r>
              <a:rPr kumimoji="1" lang="en-US" altLang="ja-JP" dirty="0"/>
              <a:t>2</a:t>
            </a:r>
            <a:r>
              <a:rPr kumimoji="1" lang="ja-JP" altLang="en-US" dirty="0"/>
              <a:t>についての結果</a:t>
            </a:r>
          </a:p>
        </p:txBody>
      </p:sp>
    </p:spTree>
    <p:extLst>
      <p:ext uri="{BB962C8B-B14F-4D97-AF65-F5344CB8AC3E}">
        <p14:creationId xmlns:p14="http://schemas.microsoft.com/office/powerpoint/2010/main" val="999927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551" y="1222132"/>
            <a:ext cx="8544108" cy="4183909"/>
          </a:xfrm>
          <a:prstGeom prst="rect">
            <a:avLst/>
          </a:prstGeom>
        </p:spPr>
      </p:pic>
      <p:sp>
        <p:nvSpPr>
          <p:cNvPr id="6" name="テキスト ボックス 5"/>
          <p:cNvSpPr txBox="1"/>
          <p:nvPr/>
        </p:nvSpPr>
        <p:spPr>
          <a:xfrm>
            <a:off x="4404790" y="5406041"/>
            <a:ext cx="3047629" cy="369332"/>
          </a:xfrm>
          <a:prstGeom prst="rect">
            <a:avLst/>
          </a:prstGeom>
          <a:noFill/>
        </p:spPr>
        <p:txBody>
          <a:bodyPr wrap="none" rtlCol="0">
            <a:spAutoFit/>
          </a:bodyPr>
          <a:lstStyle/>
          <a:p>
            <a:r>
              <a:rPr kumimoji="1" lang="ja-JP" altLang="en-US" dirty="0"/>
              <a:t>デマツイート</a:t>
            </a:r>
            <a:r>
              <a:rPr kumimoji="1" lang="en-US" altLang="ja-JP" dirty="0"/>
              <a:t>3</a:t>
            </a:r>
            <a:r>
              <a:rPr kumimoji="1" lang="ja-JP" altLang="en-US" dirty="0"/>
              <a:t>についての結果</a:t>
            </a:r>
          </a:p>
        </p:txBody>
      </p:sp>
    </p:spTree>
    <p:extLst>
      <p:ext uri="{BB962C8B-B14F-4D97-AF65-F5344CB8AC3E}">
        <p14:creationId xmlns:p14="http://schemas.microsoft.com/office/powerpoint/2010/main" val="2503438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454" y="1143000"/>
            <a:ext cx="8853026" cy="4275127"/>
          </a:xfrm>
          <a:prstGeom prst="rect">
            <a:avLst/>
          </a:prstGeom>
        </p:spPr>
      </p:pic>
      <p:sp>
        <p:nvSpPr>
          <p:cNvPr id="5" name="テキスト ボックス 4"/>
          <p:cNvSpPr txBox="1"/>
          <p:nvPr/>
        </p:nvSpPr>
        <p:spPr>
          <a:xfrm>
            <a:off x="4533152" y="5418127"/>
            <a:ext cx="3047629" cy="369332"/>
          </a:xfrm>
          <a:prstGeom prst="rect">
            <a:avLst/>
          </a:prstGeom>
          <a:noFill/>
        </p:spPr>
        <p:txBody>
          <a:bodyPr wrap="none" rtlCol="0">
            <a:spAutoFit/>
          </a:bodyPr>
          <a:lstStyle/>
          <a:p>
            <a:r>
              <a:rPr kumimoji="1" lang="ja-JP" altLang="en-US" dirty="0"/>
              <a:t>デマツイート</a:t>
            </a:r>
            <a:r>
              <a:rPr lang="en-US" altLang="ja-JP" dirty="0"/>
              <a:t>4</a:t>
            </a:r>
            <a:r>
              <a:rPr kumimoji="1" lang="ja-JP" altLang="en-US" dirty="0"/>
              <a:t>についての結果</a:t>
            </a:r>
          </a:p>
        </p:txBody>
      </p:sp>
    </p:spTree>
    <p:extLst>
      <p:ext uri="{BB962C8B-B14F-4D97-AF65-F5344CB8AC3E}">
        <p14:creationId xmlns:p14="http://schemas.microsoft.com/office/powerpoint/2010/main" val="388083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endParaRPr kumimoji="1" lang="ja-JP" altLang="en-US" dirty="0"/>
          </a:p>
        </p:txBody>
      </p:sp>
      <p:sp>
        <p:nvSpPr>
          <p:cNvPr id="3" name="コンテンツ プレースホルダー 2"/>
          <p:cNvSpPr>
            <a:spLocks noGrp="1"/>
          </p:cNvSpPr>
          <p:nvPr>
            <p:ph idx="1"/>
          </p:nvPr>
        </p:nvSpPr>
        <p:spPr>
          <a:xfrm>
            <a:off x="609600" y="1600202"/>
            <a:ext cx="10972800" cy="4939746"/>
          </a:xfrm>
        </p:spPr>
        <p:txBody>
          <a:bodyPr>
            <a:normAutofit/>
          </a:bodyPr>
          <a:lstStyle/>
          <a:p>
            <a:r>
              <a:rPr lang="en-US" altLang="ja-JP" dirty="0"/>
              <a:t>SNS</a:t>
            </a:r>
            <a:r>
              <a:rPr lang="ja-JP" altLang="en-US" dirty="0"/>
              <a:t>などのウェブ上のメディアで，フェイクニュースが問題視されている．</a:t>
            </a:r>
            <a:endParaRPr lang="en-US" altLang="ja-JP" dirty="0"/>
          </a:p>
          <a:p>
            <a:endParaRPr lang="en-US" altLang="ja-JP" dirty="0"/>
          </a:p>
          <a:p>
            <a:r>
              <a:rPr lang="ja-JP" altLang="en-US" dirty="0"/>
              <a:t>例として，東日本大震災時に数十種類のデマや誤情報が情報として拡散されてしまい，日本中を混乱させた．</a:t>
            </a:r>
            <a:endParaRPr lang="en-US" altLang="ja-JP" dirty="0"/>
          </a:p>
          <a:p>
            <a:endParaRPr lang="en-US" altLang="ja-JP" dirty="0"/>
          </a:p>
          <a:p>
            <a:r>
              <a:rPr lang="ja-JP" altLang="en-US" dirty="0"/>
              <a:t>震災時のような状況はこれからも発生する可能性は十分にあり，対策が必要である．</a:t>
            </a:r>
            <a:endParaRPr kumimoji="1" lang="en-US" altLang="ja-JP" dirty="0"/>
          </a:p>
        </p:txBody>
      </p:sp>
    </p:spTree>
    <p:extLst>
      <p:ext uri="{BB962C8B-B14F-4D97-AF65-F5344CB8AC3E}">
        <p14:creationId xmlns:p14="http://schemas.microsoft.com/office/powerpoint/2010/main" val="1523006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結果</a:t>
            </a:r>
            <a:endParaRPr kumimoji="1" lang="ja-JP" altLang="en-US" dirty="0"/>
          </a:p>
        </p:txBody>
      </p:sp>
      <p:sp>
        <p:nvSpPr>
          <p:cNvPr id="5" name="コンテンツ プレースホルダー 2"/>
          <p:cNvSpPr txBox="1">
            <a:spLocks/>
          </p:cNvSpPr>
          <p:nvPr/>
        </p:nvSpPr>
        <p:spPr>
          <a:xfrm>
            <a:off x="0" y="3122992"/>
            <a:ext cx="5695950" cy="12899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mn-ea"/>
            </a:endParaRPr>
          </a:p>
        </p:txBody>
      </p:sp>
      <p:sp>
        <p:nvSpPr>
          <p:cNvPr id="10" name="コンテンツ プレースホルダー 2"/>
          <p:cNvSpPr>
            <a:spLocks noGrp="1"/>
          </p:cNvSpPr>
          <p:nvPr>
            <p:ph idx="1"/>
          </p:nvPr>
        </p:nvSpPr>
        <p:spPr>
          <a:xfrm>
            <a:off x="609600" y="1600201"/>
            <a:ext cx="10972800" cy="3428999"/>
          </a:xfrm>
        </p:spPr>
        <p:txBody>
          <a:bodyPr>
            <a:normAutofit/>
          </a:bodyPr>
          <a:lstStyle/>
          <a:p>
            <a:pPr marL="0" indent="0">
              <a:lnSpc>
                <a:spcPct val="200000"/>
              </a:lnSpc>
              <a:buNone/>
            </a:pPr>
            <a:r>
              <a:rPr lang="ja-JP" altLang="en-US" dirty="0"/>
              <a:t>デマツイート</a:t>
            </a:r>
            <a:r>
              <a:rPr lang="en-US" altLang="ja-JP" dirty="0"/>
              <a:t>1.2.3.4</a:t>
            </a:r>
            <a:r>
              <a:rPr lang="ja-JP" altLang="en-US" dirty="0"/>
              <a:t>とランダムサンプリングした日本人ユーザの</a:t>
            </a:r>
            <a:r>
              <a:rPr lang="en-US" altLang="ja-JP" dirty="0"/>
              <a:t>4</a:t>
            </a:r>
            <a:r>
              <a:rPr lang="ja-JP" altLang="en-US" dirty="0"/>
              <a:t>組で</a:t>
            </a:r>
            <a:r>
              <a:rPr lang="en-US" altLang="ja-JP" dirty="0"/>
              <a:t>2</a:t>
            </a:r>
            <a:r>
              <a:rPr lang="ja-JP" altLang="en-US" dirty="0"/>
              <a:t>標本</a:t>
            </a:r>
            <a:r>
              <a:rPr lang="en-US" altLang="ja-JP" dirty="0"/>
              <a:t>t</a:t>
            </a:r>
            <a:r>
              <a:rPr lang="ja-JP" altLang="en-US" dirty="0"/>
              <a:t>検定を行った結果，全ての組み合わせで有意差が確認できた．</a:t>
            </a:r>
            <a:endParaRPr lang="en-US" altLang="ja-JP" dirty="0"/>
          </a:p>
        </p:txBody>
      </p:sp>
    </p:spTree>
    <p:extLst>
      <p:ext uri="{BB962C8B-B14F-4D97-AF65-F5344CB8AC3E}">
        <p14:creationId xmlns:p14="http://schemas.microsoft.com/office/powerpoint/2010/main" val="4083110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3" name="コンテンツ プレースホルダー 2"/>
          <p:cNvSpPr>
            <a:spLocks noGrp="1"/>
          </p:cNvSpPr>
          <p:nvPr>
            <p:ph idx="1"/>
          </p:nvPr>
        </p:nvSpPr>
        <p:spPr>
          <a:xfrm>
            <a:off x="609600" y="1417638"/>
            <a:ext cx="11337235" cy="5257799"/>
          </a:xfrm>
        </p:spPr>
        <p:txBody>
          <a:bodyPr>
            <a:normAutofit/>
          </a:bodyPr>
          <a:lstStyle/>
          <a:p>
            <a:r>
              <a:rPr lang="ja-JP" altLang="en-US" dirty="0"/>
              <a:t>デマを拡散するようなユーザに共通する特徴として，リツイート数に着目しランダムサンプリングしたユーザと，デマツイートをリツイートしたユーザの直近</a:t>
            </a:r>
            <a:r>
              <a:rPr lang="en-US" altLang="ja-JP" dirty="0"/>
              <a:t>100 </a:t>
            </a:r>
            <a:r>
              <a:rPr lang="ja-JP" altLang="en-US" dirty="0"/>
              <a:t>リツイート内のリツイート数を比較した結果，それらの平均には違いがあることがわかった．</a:t>
            </a:r>
            <a:endParaRPr lang="en-US" altLang="ja-JP" dirty="0"/>
          </a:p>
          <a:p>
            <a:endParaRPr lang="en-US" altLang="ja-JP" dirty="0"/>
          </a:p>
          <a:p>
            <a:r>
              <a:rPr lang="ja-JP" altLang="en-US" dirty="0"/>
              <a:t>この結果から，デマを拡散するようなユーザはリツイート機能を多用する傾向にあり，ツイート内容の真偽を確かめる前にリツイートをし，デマ拡散者の一員となっていると考えられる．</a:t>
            </a:r>
            <a:endParaRPr lang="en-US" altLang="ja-JP" dirty="0"/>
          </a:p>
          <a:p>
            <a:endParaRPr kumimoji="1" lang="en-US" altLang="ja-JP" dirty="0"/>
          </a:p>
        </p:txBody>
      </p:sp>
    </p:spTree>
    <p:extLst>
      <p:ext uri="{BB962C8B-B14F-4D97-AF65-F5344CB8AC3E}">
        <p14:creationId xmlns:p14="http://schemas.microsoft.com/office/powerpoint/2010/main" val="1924494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3" name="コンテンツ プレースホルダー 2"/>
          <p:cNvSpPr>
            <a:spLocks noGrp="1"/>
          </p:cNvSpPr>
          <p:nvPr>
            <p:ph idx="1"/>
          </p:nvPr>
        </p:nvSpPr>
        <p:spPr>
          <a:xfrm>
            <a:off x="609600" y="1417638"/>
            <a:ext cx="10972800" cy="4525963"/>
          </a:xfrm>
        </p:spPr>
        <p:txBody>
          <a:bodyPr/>
          <a:lstStyle/>
          <a:p>
            <a:r>
              <a:rPr lang="ja-JP" altLang="en-US" dirty="0"/>
              <a:t>自分がデマ拡散者にならない為の手段として，デマ拡散ユーザリストにあるユーザと，リツイートの多いユーザを排除することが有効だと考えられる．</a:t>
            </a:r>
          </a:p>
        </p:txBody>
      </p:sp>
    </p:spTree>
    <p:extLst>
      <p:ext uri="{BB962C8B-B14F-4D97-AF65-F5344CB8AC3E}">
        <p14:creationId xmlns:p14="http://schemas.microsoft.com/office/powerpoint/2010/main" val="1598250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840C4-F9A5-442A-B006-0C8DCCF69AE3}"/>
              </a:ext>
            </a:extLst>
          </p:cNvPr>
          <p:cNvSpPr>
            <a:spLocks noGrp="1"/>
          </p:cNvSpPr>
          <p:nvPr>
            <p:ph type="title"/>
          </p:nvPr>
        </p:nvSpPr>
        <p:spPr/>
        <p:txBody>
          <a:bodyPr/>
          <a:lstStyle/>
          <a:p>
            <a:r>
              <a:rPr kumimoji="1" lang="ja-JP" altLang="en-US" dirty="0"/>
              <a:t>結論</a:t>
            </a:r>
          </a:p>
        </p:txBody>
      </p:sp>
      <p:sp>
        <p:nvSpPr>
          <p:cNvPr id="3" name="コンテンツ プレースホルダー 2">
            <a:extLst>
              <a:ext uri="{FF2B5EF4-FFF2-40B4-BE49-F238E27FC236}">
                <a16:creationId xmlns:a16="http://schemas.microsoft.com/office/drawing/2014/main" id="{33BAA0F0-E46C-4C70-B708-252CAA7772C5}"/>
              </a:ext>
            </a:extLst>
          </p:cNvPr>
          <p:cNvSpPr>
            <a:spLocks noGrp="1"/>
          </p:cNvSpPr>
          <p:nvPr>
            <p:ph idx="1"/>
          </p:nvPr>
        </p:nvSpPr>
        <p:spPr/>
        <p:txBody>
          <a:bodyPr/>
          <a:lstStyle/>
          <a:p>
            <a:r>
              <a:rPr lang="ja-JP" altLang="en-US" dirty="0"/>
              <a:t>本研究の結果，デマツイートを拡散するユーザの特徴として，ツイートに占めるリツイートの割合が高いことが確認できた．</a:t>
            </a:r>
            <a:endParaRPr lang="en-US" altLang="ja-JP" dirty="0"/>
          </a:p>
          <a:p>
            <a:endParaRPr lang="ja-JP" altLang="en-US" dirty="0"/>
          </a:p>
          <a:p>
            <a:r>
              <a:rPr lang="ja-JP" altLang="en-US" dirty="0"/>
              <a:t>このような知識を活用することで，</a:t>
            </a:r>
            <a:r>
              <a:rPr lang="en-US" altLang="ja-JP" dirty="0"/>
              <a:t>Twitter</a:t>
            </a:r>
            <a:r>
              <a:rPr lang="ja-JP" altLang="en-US" dirty="0"/>
              <a:t>を閲覧する際に，デマツイートを真に受けて拡散してしまうリスクを下げられることが期待できる．</a:t>
            </a:r>
            <a:endParaRPr kumimoji="1" lang="ja-JP" altLang="en-US" dirty="0"/>
          </a:p>
        </p:txBody>
      </p:sp>
    </p:spTree>
    <p:extLst>
      <p:ext uri="{BB962C8B-B14F-4D97-AF65-F5344CB8AC3E}">
        <p14:creationId xmlns:p14="http://schemas.microsoft.com/office/powerpoint/2010/main" val="18658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Twitter</a:t>
            </a:r>
            <a:r>
              <a:rPr kumimoji="1" lang="ja-JP" altLang="en-US" dirty="0"/>
              <a:t>における情報拡散要因</a:t>
            </a:r>
          </a:p>
        </p:txBody>
      </p:sp>
      <p:sp>
        <p:nvSpPr>
          <p:cNvPr id="3" name="コンテンツ プレースホルダー 2"/>
          <p:cNvSpPr>
            <a:spLocks noGrp="1"/>
          </p:cNvSpPr>
          <p:nvPr>
            <p:ph idx="1"/>
          </p:nvPr>
        </p:nvSpPr>
        <p:spPr/>
        <p:txBody>
          <a:bodyPr/>
          <a:lstStyle/>
          <a:p>
            <a:r>
              <a:rPr kumimoji="1" lang="en-US" altLang="ja-JP" dirty="0"/>
              <a:t>Twitter</a:t>
            </a:r>
            <a:r>
              <a:rPr kumimoji="1" lang="ja-JP" altLang="en-US" dirty="0"/>
              <a:t>における主な情報拡散要因は</a:t>
            </a:r>
            <a:r>
              <a:rPr lang="ja-JP" altLang="en-US" dirty="0"/>
              <a:t>，</a:t>
            </a:r>
            <a:r>
              <a:rPr kumimoji="1" lang="en-US" altLang="ja-JP" dirty="0"/>
              <a:t>Twitter</a:t>
            </a:r>
            <a:r>
              <a:rPr kumimoji="1" lang="ja-JP" altLang="en-US" dirty="0"/>
              <a:t>公式の機能の一つであるリツイートである．</a:t>
            </a:r>
            <a:endParaRPr kumimoji="1" lang="en-US" altLang="ja-JP" dirty="0"/>
          </a:p>
          <a:p>
            <a:endParaRPr lang="en-US" altLang="ja-JP" dirty="0"/>
          </a:p>
          <a:p>
            <a:r>
              <a:rPr lang="ja-JP" altLang="en-US" dirty="0"/>
              <a:t>リツイートとは，他のユーザのツイートを自分のツイートとして引用・再掲載する機能である．</a:t>
            </a:r>
            <a:endParaRPr lang="en-US" altLang="ja-JP" dirty="0"/>
          </a:p>
          <a:p>
            <a:endParaRPr lang="en-US" altLang="ja-JP" dirty="0"/>
          </a:p>
          <a:p>
            <a:r>
              <a:rPr lang="ja-JP" altLang="en-US" dirty="0"/>
              <a:t>リツイート数の増加により，リツイート元のツイートを目にするユーザは飛躍的に増加する．</a:t>
            </a:r>
            <a:endParaRPr lang="en-US" altLang="ja-JP" dirty="0"/>
          </a:p>
        </p:txBody>
      </p:sp>
    </p:spTree>
    <p:extLst>
      <p:ext uri="{BB962C8B-B14F-4D97-AF65-F5344CB8AC3E}">
        <p14:creationId xmlns:p14="http://schemas.microsoft.com/office/powerpoint/2010/main" val="2288551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normAutofit/>
          </a:bodyPr>
          <a:lstStyle/>
          <a:p>
            <a:r>
              <a:rPr kumimoji="1" lang="ja-JP" altLang="en-US" dirty="0"/>
              <a:t>目的</a:t>
            </a:r>
          </a:p>
        </p:txBody>
      </p:sp>
      <p:pic>
        <p:nvPicPr>
          <p:cNvPr id="4" name="コンテンツ プレースホルダー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173508" y="1468097"/>
            <a:ext cx="1871056" cy="1871056"/>
          </a:xfrm>
          <a:prstGeom prst="rect">
            <a:avLst/>
          </a:prstGeom>
        </p:spPr>
      </p:pic>
      <p:sp>
        <p:nvSpPr>
          <p:cNvPr id="5" name="テキスト ボックス 4"/>
          <p:cNvSpPr txBox="1"/>
          <p:nvPr/>
        </p:nvSpPr>
        <p:spPr>
          <a:xfrm>
            <a:off x="5164668" y="3339153"/>
            <a:ext cx="1374094" cy="369332"/>
          </a:xfrm>
          <a:prstGeom prst="rect">
            <a:avLst/>
          </a:prstGeom>
          <a:noFill/>
        </p:spPr>
        <p:txBody>
          <a:bodyPr wrap="none" rtlCol="0">
            <a:spAutoFit/>
          </a:bodyPr>
          <a:lstStyle/>
          <a:p>
            <a:r>
              <a:rPr kumimoji="1" lang="ja-JP" altLang="en-US" dirty="0"/>
              <a:t>デマツイート</a:t>
            </a:r>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1251" y="1468097"/>
            <a:ext cx="1976928" cy="1954778"/>
          </a:xfrm>
          <a:prstGeom prst="rect">
            <a:avLst/>
          </a:prstGeom>
        </p:spPr>
      </p:pic>
      <p:sp>
        <p:nvSpPr>
          <p:cNvPr id="7" name="右矢印 6"/>
          <p:cNvSpPr/>
          <p:nvPr/>
        </p:nvSpPr>
        <p:spPr>
          <a:xfrm rot="10800000">
            <a:off x="6629396" y="2432101"/>
            <a:ext cx="1450734" cy="5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6738696" y="2517812"/>
            <a:ext cx="1116011" cy="369332"/>
          </a:xfrm>
          <a:prstGeom prst="rect">
            <a:avLst/>
          </a:prstGeom>
          <a:noFill/>
        </p:spPr>
        <p:txBody>
          <a:bodyPr wrap="none" rtlCol="0">
            <a:spAutoFit/>
          </a:bodyPr>
          <a:lstStyle/>
          <a:p>
            <a:r>
              <a:rPr kumimoji="1" lang="ja-JP" altLang="en-US" dirty="0"/>
              <a:t>リツイート</a:t>
            </a:r>
          </a:p>
        </p:txBody>
      </p:sp>
      <p:sp>
        <p:nvSpPr>
          <p:cNvPr id="9" name="テキスト ボックス 8"/>
          <p:cNvSpPr txBox="1"/>
          <p:nvPr/>
        </p:nvSpPr>
        <p:spPr>
          <a:xfrm>
            <a:off x="7955126" y="3339153"/>
            <a:ext cx="2502608" cy="646331"/>
          </a:xfrm>
          <a:prstGeom prst="rect">
            <a:avLst/>
          </a:prstGeom>
          <a:noFill/>
        </p:spPr>
        <p:txBody>
          <a:bodyPr wrap="none" rtlCol="0">
            <a:spAutoFit/>
          </a:bodyPr>
          <a:lstStyle/>
          <a:p>
            <a:r>
              <a:rPr kumimoji="1" lang="ja-JP" altLang="en-US" dirty="0"/>
              <a:t>デマツイートをリツイート</a:t>
            </a:r>
            <a:endParaRPr kumimoji="1" lang="en-US" altLang="ja-JP" dirty="0"/>
          </a:p>
          <a:p>
            <a:r>
              <a:rPr kumimoji="1" lang="ja-JP" altLang="en-US" dirty="0"/>
              <a:t>したユーザ群</a:t>
            </a:r>
          </a:p>
        </p:txBody>
      </p:sp>
      <p:pic>
        <p:nvPicPr>
          <p:cNvPr id="12" name="図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81943" y="1347851"/>
            <a:ext cx="1961357" cy="2034276"/>
          </a:xfrm>
          <a:prstGeom prst="rect">
            <a:avLst/>
          </a:prstGeom>
        </p:spPr>
      </p:pic>
      <p:sp>
        <p:nvSpPr>
          <p:cNvPr id="13" name="テキスト ボックス 12"/>
          <p:cNvSpPr txBox="1"/>
          <p:nvPr/>
        </p:nvSpPr>
        <p:spPr>
          <a:xfrm>
            <a:off x="1413819" y="3378915"/>
            <a:ext cx="2502608" cy="646331"/>
          </a:xfrm>
          <a:prstGeom prst="rect">
            <a:avLst/>
          </a:prstGeom>
          <a:noFill/>
        </p:spPr>
        <p:txBody>
          <a:bodyPr wrap="none" rtlCol="0">
            <a:spAutoFit/>
          </a:bodyPr>
          <a:lstStyle/>
          <a:p>
            <a:r>
              <a:rPr kumimoji="1" lang="ja-JP" altLang="en-US" dirty="0"/>
              <a:t>デマツイートをリツイート</a:t>
            </a:r>
            <a:endParaRPr kumimoji="1" lang="en-US" altLang="ja-JP" dirty="0"/>
          </a:p>
          <a:p>
            <a:r>
              <a:rPr kumimoji="1" lang="ja-JP" altLang="en-US" dirty="0"/>
              <a:t>しないユーザ群</a:t>
            </a:r>
          </a:p>
        </p:txBody>
      </p:sp>
      <p:sp>
        <p:nvSpPr>
          <p:cNvPr id="19" name="アーチ 18"/>
          <p:cNvSpPr/>
          <p:nvPr/>
        </p:nvSpPr>
        <p:spPr>
          <a:xfrm rot="10800000">
            <a:off x="2264094" y="2661064"/>
            <a:ext cx="7136364" cy="264884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p:cNvSpPr txBox="1"/>
          <p:nvPr/>
        </p:nvSpPr>
        <p:spPr>
          <a:xfrm>
            <a:off x="2017408" y="5453155"/>
            <a:ext cx="8545929" cy="646331"/>
          </a:xfrm>
          <a:prstGeom prst="rect">
            <a:avLst/>
          </a:prstGeom>
          <a:noFill/>
        </p:spPr>
        <p:txBody>
          <a:bodyPr wrap="none" rtlCol="0">
            <a:spAutoFit/>
          </a:bodyPr>
          <a:lstStyle/>
          <a:p>
            <a:r>
              <a:rPr kumimoji="1" lang="ja-JP" altLang="en-US" dirty="0">
                <a:solidFill>
                  <a:srgbClr val="C00000"/>
                </a:solidFill>
              </a:rPr>
              <a:t>デマツイートをリツイートするユーザとリツイートしないユーザを比較することで，</a:t>
            </a:r>
            <a:endParaRPr kumimoji="1" lang="en-US" altLang="ja-JP" dirty="0">
              <a:solidFill>
                <a:srgbClr val="C00000"/>
              </a:solidFill>
            </a:endParaRPr>
          </a:p>
          <a:p>
            <a:r>
              <a:rPr lang="ja-JP" altLang="en-US" dirty="0">
                <a:solidFill>
                  <a:srgbClr val="C00000"/>
                </a:solidFill>
              </a:rPr>
              <a:t>デマツイートをリツイートするようなユーザに共通する特徴を抽出できるのではないか．</a:t>
            </a:r>
            <a:endParaRPr kumimoji="1" lang="en-US" altLang="ja-JP" dirty="0">
              <a:solidFill>
                <a:srgbClr val="C00000"/>
              </a:solidFill>
            </a:endParaRPr>
          </a:p>
        </p:txBody>
      </p:sp>
    </p:spTree>
    <p:extLst>
      <p:ext uri="{BB962C8B-B14F-4D97-AF65-F5344CB8AC3E}">
        <p14:creationId xmlns:p14="http://schemas.microsoft.com/office/powerpoint/2010/main" val="51974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normAutofit/>
          </a:bodyPr>
          <a:lstStyle/>
          <a:p>
            <a:r>
              <a:rPr lang="ja-JP" altLang="en-US" dirty="0"/>
              <a:t>手法</a:t>
            </a:r>
            <a:endParaRPr kumimoji="1" lang="ja-JP" altLang="en-US" dirty="0"/>
          </a:p>
        </p:txBody>
      </p:sp>
      <p:pic>
        <p:nvPicPr>
          <p:cNvPr id="4" name="コンテンツ プレースホルダー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173508" y="1468097"/>
            <a:ext cx="1871056" cy="1871056"/>
          </a:xfrm>
          <a:prstGeom prst="rect">
            <a:avLst/>
          </a:prstGeom>
        </p:spPr>
      </p:pic>
      <p:sp>
        <p:nvSpPr>
          <p:cNvPr id="5" name="テキスト ボックス 4"/>
          <p:cNvSpPr txBox="1"/>
          <p:nvPr/>
        </p:nvSpPr>
        <p:spPr>
          <a:xfrm>
            <a:off x="5164668" y="3339153"/>
            <a:ext cx="1374094" cy="369332"/>
          </a:xfrm>
          <a:prstGeom prst="rect">
            <a:avLst/>
          </a:prstGeom>
          <a:noFill/>
        </p:spPr>
        <p:txBody>
          <a:bodyPr wrap="none" rtlCol="0">
            <a:spAutoFit/>
          </a:bodyPr>
          <a:lstStyle/>
          <a:p>
            <a:r>
              <a:rPr kumimoji="1" lang="ja-JP" altLang="en-US" dirty="0"/>
              <a:t>デマツイート</a:t>
            </a:r>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1251" y="1468097"/>
            <a:ext cx="1976928" cy="1954778"/>
          </a:xfrm>
          <a:prstGeom prst="rect">
            <a:avLst/>
          </a:prstGeom>
        </p:spPr>
      </p:pic>
      <p:sp>
        <p:nvSpPr>
          <p:cNvPr id="7" name="右矢印 6"/>
          <p:cNvSpPr/>
          <p:nvPr/>
        </p:nvSpPr>
        <p:spPr>
          <a:xfrm rot="10800000">
            <a:off x="6629396" y="2432101"/>
            <a:ext cx="1450734" cy="5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6738696" y="2517812"/>
            <a:ext cx="1116011" cy="369332"/>
          </a:xfrm>
          <a:prstGeom prst="rect">
            <a:avLst/>
          </a:prstGeom>
          <a:noFill/>
        </p:spPr>
        <p:txBody>
          <a:bodyPr wrap="none" rtlCol="0">
            <a:spAutoFit/>
          </a:bodyPr>
          <a:lstStyle/>
          <a:p>
            <a:r>
              <a:rPr kumimoji="1" lang="ja-JP" altLang="en-US" dirty="0"/>
              <a:t>リツイート</a:t>
            </a:r>
          </a:p>
        </p:txBody>
      </p:sp>
      <p:sp>
        <p:nvSpPr>
          <p:cNvPr id="9" name="テキスト ボックス 8"/>
          <p:cNvSpPr txBox="1"/>
          <p:nvPr/>
        </p:nvSpPr>
        <p:spPr>
          <a:xfrm>
            <a:off x="7955126" y="3339153"/>
            <a:ext cx="2502608" cy="646331"/>
          </a:xfrm>
          <a:prstGeom prst="rect">
            <a:avLst/>
          </a:prstGeom>
          <a:noFill/>
        </p:spPr>
        <p:txBody>
          <a:bodyPr wrap="none" rtlCol="0">
            <a:spAutoFit/>
          </a:bodyPr>
          <a:lstStyle/>
          <a:p>
            <a:r>
              <a:rPr kumimoji="1" lang="ja-JP" altLang="en-US" dirty="0"/>
              <a:t>デマツイートをリツイート</a:t>
            </a:r>
            <a:endParaRPr kumimoji="1" lang="en-US" altLang="ja-JP" dirty="0"/>
          </a:p>
          <a:p>
            <a:r>
              <a:rPr kumimoji="1" lang="ja-JP" altLang="en-US" dirty="0"/>
              <a:t>したユーザ群</a:t>
            </a:r>
          </a:p>
        </p:txBody>
      </p:sp>
      <p:pic>
        <p:nvPicPr>
          <p:cNvPr id="12" name="図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81943" y="1347851"/>
            <a:ext cx="1961357" cy="2034276"/>
          </a:xfrm>
          <a:prstGeom prst="rect">
            <a:avLst/>
          </a:prstGeom>
        </p:spPr>
      </p:pic>
      <p:sp>
        <p:nvSpPr>
          <p:cNvPr id="13" name="テキスト ボックス 12"/>
          <p:cNvSpPr txBox="1"/>
          <p:nvPr/>
        </p:nvSpPr>
        <p:spPr>
          <a:xfrm>
            <a:off x="1413819" y="3378915"/>
            <a:ext cx="2502608" cy="646331"/>
          </a:xfrm>
          <a:prstGeom prst="rect">
            <a:avLst/>
          </a:prstGeom>
          <a:noFill/>
        </p:spPr>
        <p:txBody>
          <a:bodyPr wrap="none" rtlCol="0">
            <a:spAutoFit/>
          </a:bodyPr>
          <a:lstStyle/>
          <a:p>
            <a:r>
              <a:rPr kumimoji="1" lang="ja-JP" altLang="en-US" dirty="0"/>
              <a:t>デマツイートをリツイート</a:t>
            </a:r>
            <a:endParaRPr kumimoji="1" lang="en-US" altLang="ja-JP" dirty="0"/>
          </a:p>
          <a:p>
            <a:r>
              <a:rPr kumimoji="1" lang="ja-JP" altLang="en-US" dirty="0"/>
              <a:t>しないユーザ群</a:t>
            </a:r>
          </a:p>
        </p:txBody>
      </p:sp>
      <p:sp>
        <p:nvSpPr>
          <p:cNvPr id="3" name="テキスト ボックス 2"/>
          <p:cNvSpPr txBox="1"/>
          <p:nvPr/>
        </p:nvSpPr>
        <p:spPr>
          <a:xfrm>
            <a:off x="2016356" y="4994766"/>
            <a:ext cx="7316426" cy="861774"/>
          </a:xfrm>
          <a:prstGeom prst="rect">
            <a:avLst/>
          </a:prstGeom>
          <a:noFill/>
        </p:spPr>
        <p:txBody>
          <a:bodyPr wrap="none" rtlCol="0">
            <a:spAutoFit/>
          </a:bodyPr>
          <a:lstStyle/>
          <a:p>
            <a:pPr marL="514350" indent="-514350">
              <a:buFont typeface="+mj-lt"/>
              <a:buAutoNum type="arabicPeriod"/>
            </a:pPr>
            <a:r>
              <a:rPr lang="ja-JP" altLang="en-US" sz="3200" dirty="0"/>
              <a:t>調査対象とするデマツイートを決める．</a:t>
            </a:r>
            <a:endParaRPr lang="en-US" altLang="ja-JP" sz="3200" dirty="0"/>
          </a:p>
          <a:p>
            <a:endParaRPr kumimoji="1" lang="ja-JP" altLang="en-US" dirty="0"/>
          </a:p>
        </p:txBody>
      </p:sp>
      <p:sp>
        <p:nvSpPr>
          <p:cNvPr id="10" name="上矢印 9"/>
          <p:cNvSpPr/>
          <p:nvPr/>
        </p:nvSpPr>
        <p:spPr>
          <a:xfrm>
            <a:off x="5488413" y="3708485"/>
            <a:ext cx="620623" cy="122343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386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normAutofit/>
          </a:bodyPr>
          <a:lstStyle/>
          <a:p>
            <a:r>
              <a:rPr lang="ja-JP" altLang="en-US" dirty="0"/>
              <a:t>手法</a:t>
            </a:r>
            <a:endParaRPr kumimoji="1" lang="ja-JP" altLang="en-US" dirty="0"/>
          </a:p>
        </p:txBody>
      </p:sp>
      <p:pic>
        <p:nvPicPr>
          <p:cNvPr id="4" name="コンテンツ プレースホルダー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173508" y="1301043"/>
            <a:ext cx="1871056" cy="1871056"/>
          </a:xfrm>
          <a:prstGeom prst="rect">
            <a:avLst/>
          </a:prstGeom>
        </p:spPr>
      </p:pic>
      <p:sp>
        <p:nvSpPr>
          <p:cNvPr id="5" name="テキスト ボックス 4"/>
          <p:cNvSpPr txBox="1"/>
          <p:nvPr/>
        </p:nvSpPr>
        <p:spPr>
          <a:xfrm>
            <a:off x="5164668" y="3172099"/>
            <a:ext cx="1374094" cy="369332"/>
          </a:xfrm>
          <a:prstGeom prst="rect">
            <a:avLst/>
          </a:prstGeom>
          <a:noFill/>
        </p:spPr>
        <p:txBody>
          <a:bodyPr wrap="none" rtlCol="0">
            <a:spAutoFit/>
          </a:bodyPr>
          <a:lstStyle/>
          <a:p>
            <a:r>
              <a:rPr kumimoji="1" lang="ja-JP" altLang="en-US" dirty="0"/>
              <a:t>デマツイート</a:t>
            </a:r>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1251" y="1301043"/>
            <a:ext cx="1976928" cy="1954778"/>
          </a:xfrm>
          <a:prstGeom prst="rect">
            <a:avLst/>
          </a:prstGeom>
        </p:spPr>
      </p:pic>
      <p:sp>
        <p:nvSpPr>
          <p:cNvPr id="7" name="右矢印 6"/>
          <p:cNvSpPr/>
          <p:nvPr/>
        </p:nvSpPr>
        <p:spPr>
          <a:xfrm rot="10800000">
            <a:off x="6629396" y="2265047"/>
            <a:ext cx="1450734" cy="5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6738696" y="2350758"/>
            <a:ext cx="1116011" cy="369332"/>
          </a:xfrm>
          <a:prstGeom prst="rect">
            <a:avLst/>
          </a:prstGeom>
          <a:noFill/>
        </p:spPr>
        <p:txBody>
          <a:bodyPr wrap="none" rtlCol="0">
            <a:spAutoFit/>
          </a:bodyPr>
          <a:lstStyle/>
          <a:p>
            <a:r>
              <a:rPr kumimoji="1" lang="ja-JP" altLang="en-US" dirty="0"/>
              <a:t>リツイート</a:t>
            </a:r>
          </a:p>
        </p:txBody>
      </p:sp>
      <p:sp>
        <p:nvSpPr>
          <p:cNvPr id="9" name="テキスト ボックス 8"/>
          <p:cNvSpPr txBox="1"/>
          <p:nvPr/>
        </p:nvSpPr>
        <p:spPr>
          <a:xfrm>
            <a:off x="7955126" y="3172099"/>
            <a:ext cx="2502608" cy="646331"/>
          </a:xfrm>
          <a:prstGeom prst="rect">
            <a:avLst/>
          </a:prstGeom>
          <a:noFill/>
        </p:spPr>
        <p:txBody>
          <a:bodyPr wrap="none" rtlCol="0">
            <a:spAutoFit/>
          </a:bodyPr>
          <a:lstStyle/>
          <a:p>
            <a:r>
              <a:rPr kumimoji="1" lang="ja-JP" altLang="en-US" dirty="0"/>
              <a:t>デマツイートをリツイート</a:t>
            </a:r>
            <a:endParaRPr kumimoji="1" lang="en-US" altLang="ja-JP" dirty="0"/>
          </a:p>
          <a:p>
            <a:r>
              <a:rPr kumimoji="1" lang="ja-JP" altLang="en-US" dirty="0"/>
              <a:t>したユーザ群</a:t>
            </a:r>
          </a:p>
        </p:txBody>
      </p:sp>
      <p:pic>
        <p:nvPicPr>
          <p:cNvPr id="12" name="図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81943" y="1180797"/>
            <a:ext cx="1961357" cy="2034276"/>
          </a:xfrm>
          <a:prstGeom prst="rect">
            <a:avLst/>
          </a:prstGeom>
        </p:spPr>
      </p:pic>
      <p:sp>
        <p:nvSpPr>
          <p:cNvPr id="13" name="テキスト ボックス 12"/>
          <p:cNvSpPr txBox="1"/>
          <p:nvPr/>
        </p:nvSpPr>
        <p:spPr>
          <a:xfrm>
            <a:off x="1413819" y="3211861"/>
            <a:ext cx="2502608" cy="646331"/>
          </a:xfrm>
          <a:prstGeom prst="rect">
            <a:avLst/>
          </a:prstGeom>
          <a:noFill/>
        </p:spPr>
        <p:txBody>
          <a:bodyPr wrap="none" rtlCol="0">
            <a:spAutoFit/>
          </a:bodyPr>
          <a:lstStyle/>
          <a:p>
            <a:r>
              <a:rPr kumimoji="1" lang="ja-JP" altLang="en-US" dirty="0"/>
              <a:t>デマツイートをリツイート</a:t>
            </a:r>
            <a:endParaRPr kumimoji="1" lang="en-US" altLang="ja-JP" dirty="0"/>
          </a:p>
          <a:p>
            <a:r>
              <a:rPr kumimoji="1" lang="ja-JP" altLang="en-US" dirty="0"/>
              <a:t>しないユーザ群</a:t>
            </a:r>
          </a:p>
        </p:txBody>
      </p:sp>
      <p:sp>
        <p:nvSpPr>
          <p:cNvPr id="14" name="テキスト ボックス 13"/>
          <p:cNvSpPr txBox="1"/>
          <p:nvPr/>
        </p:nvSpPr>
        <p:spPr>
          <a:xfrm>
            <a:off x="941823" y="4694950"/>
            <a:ext cx="3241593" cy="1846659"/>
          </a:xfrm>
          <a:prstGeom prst="rect">
            <a:avLst/>
          </a:prstGeom>
          <a:noFill/>
        </p:spPr>
        <p:txBody>
          <a:bodyPr wrap="none" rtlCol="0">
            <a:spAutoFit/>
          </a:bodyPr>
          <a:lstStyle/>
          <a:p>
            <a:pPr marL="457200" indent="-457200">
              <a:buFont typeface="+mj-lt"/>
              <a:buAutoNum type="arabicPeriod" startAt="2"/>
            </a:pPr>
            <a:r>
              <a:rPr lang="ja-JP" altLang="en-US" sz="2400" dirty="0"/>
              <a:t>ユーザ</a:t>
            </a:r>
            <a:r>
              <a:rPr lang="en-US" altLang="ja-JP" sz="2400" dirty="0"/>
              <a:t>ID</a:t>
            </a:r>
            <a:r>
              <a:rPr lang="ja-JP" altLang="en-US" sz="2400" dirty="0"/>
              <a:t>を乱数で</a:t>
            </a:r>
            <a:endParaRPr lang="en-US" altLang="ja-JP" sz="2400" dirty="0"/>
          </a:p>
          <a:p>
            <a:r>
              <a:rPr lang="ja-JP" altLang="en-US" sz="2400" dirty="0"/>
              <a:t>指定し，日本人ユーザ</a:t>
            </a:r>
            <a:endParaRPr lang="en-US" altLang="ja-JP" sz="2400" dirty="0"/>
          </a:p>
          <a:p>
            <a:r>
              <a:rPr lang="en-US" altLang="ja-JP" sz="2400" dirty="0"/>
              <a:t>50</a:t>
            </a:r>
            <a:r>
              <a:rPr lang="ja-JP" altLang="en-US" sz="2400" dirty="0"/>
              <a:t>人をランダムサンプリ</a:t>
            </a:r>
            <a:endParaRPr lang="en-US" altLang="ja-JP" sz="2400" dirty="0"/>
          </a:p>
          <a:p>
            <a:r>
              <a:rPr lang="ja-JP" altLang="en-US" sz="2400" dirty="0"/>
              <a:t>ングする．</a:t>
            </a:r>
            <a:endParaRPr lang="en-US" altLang="ja-JP" sz="2400" dirty="0"/>
          </a:p>
          <a:p>
            <a:endParaRPr kumimoji="1" lang="ja-JP" altLang="en-US" dirty="0"/>
          </a:p>
        </p:txBody>
      </p:sp>
      <p:sp>
        <p:nvSpPr>
          <p:cNvPr id="15" name="上矢印 14"/>
          <p:cNvSpPr/>
          <p:nvPr/>
        </p:nvSpPr>
        <p:spPr>
          <a:xfrm>
            <a:off x="2237922" y="3865169"/>
            <a:ext cx="649397" cy="8228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952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normAutofit/>
          </a:bodyPr>
          <a:lstStyle/>
          <a:p>
            <a:r>
              <a:rPr lang="ja-JP" altLang="en-US" dirty="0"/>
              <a:t>手法</a:t>
            </a:r>
            <a:endParaRPr kumimoji="1" lang="ja-JP" altLang="en-US" dirty="0"/>
          </a:p>
        </p:txBody>
      </p:sp>
      <p:pic>
        <p:nvPicPr>
          <p:cNvPr id="4" name="コンテンツ プレースホルダー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173508" y="1301043"/>
            <a:ext cx="1871056" cy="1871056"/>
          </a:xfrm>
          <a:prstGeom prst="rect">
            <a:avLst/>
          </a:prstGeom>
        </p:spPr>
      </p:pic>
      <p:sp>
        <p:nvSpPr>
          <p:cNvPr id="5" name="テキスト ボックス 4"/>
          <p:cNvSpPr txBox="1"/>
          <p:nvPr/>
        </p:nvSpPr>
        <p:spPr>
          <a:xfrm>
            <a:off x="5164668" y="3172099"/>
            <a:ext cx="1374094" cy="369332"/>
          </a:xfrm>
          <a:prstGeom prst="rect">
            <a:avLst/>
          </a:prstGeom>
          <a:noFill/>
        </p:spPr>
        <p:txBody>
          <a:bodyPr wrap="none" rtlCol="0">
            <a:spAutoFit/>
          </a:bodyPr>
          <a:lstStyle/>
          <a:p>
            <a:r>
              <a:rPr kumimoji="1" lang="ja-JP" altLang="en-US" dirty="0"/>
              <a:t>デマツイート</a:t>
            </a:r>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1251" y="1301043"/>
            <a:ext cx="1976928" cy="1954778"/>
          </a:xfrm>
          <a:prstGeom prst="rect">
            <a:avLst/>
          </a:prstGeom>
        </p:spPr>
      </p:pic>
      <p:sp>
        <p:nvSpPr>
          <p:cNvPr id="7" name="右矢印 6"/>
          <p:cNvSpPr/>
          <p:nvPr/>
        </p:nvSpPr>
        <p:spPr>
          <a:xfrm rot="10800000">
            <a:off x="6629396" y="2265047"/>
            <a:ext cx="1450734" cy="5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6738696" y="2350758"/>
            <a:ext cx="1116011" cy="369332"/>
          </a:xfrm>
          <a:prstGeom prst="rect">
            <a:avLst/>
          </a:prstGeom>
          <a:noFill/>
        </p:spPr>
        <p:txBody>
          <a:bodyPr wrap="none" rtlCol="0">
            <a:spAutoFit/>
          </a:bodyPr>
          <a:lstStyle/>
          <a:p>
            <a:r>
              <a:rPr kumimoji="1" lang="ja-JP" altLang="en-US" dirty="0"/>
              <a:t>リツイート</a:t>
            </a:r>
          </a:p>
        </p:txBody>
      </p:sp>
      <p:sp>
        <p:nvSpPr>
          <p:cNvPr id="9" name="テキスト ボックス 8"/>
          <p:cNvSpPr txBox="1"/>
          <p:nvPr/>
        </p:nvSpPr>
        <p:spPr>
          <a:xfrm>
            <a:off x="7955126" y="3172099"/>
            <a:ext cx="2502608" cy="646331"/>
          </a:xfrm>
          <a:prstGeom prst="rect">
            <a:avLst/>
          </a:prstGeom>
          <a:noFill/>
        </p:spPr>
        <p:txBody>
          <a:bodyPr wrap="none" rtlCol="0">
            <a:spAutoFit/>
          </a:bodyPr>
          <a:lstStyle/>
          <a:p>
            <a:r>
              <a:rPr kumimoji="1" lang="ja-JP" altLang="en-US" dirty="0"/>
              <a:t>デマツイートをリツイート</a:t>
            </a:r>
            <a:endParaRPr kumimoji="1" lang="en-US" altLang="ja-JP" dirty="0"/>
          </a:p>
          <a:p>
            <a:r>
              <a:rPr kumimoji="1" lang="ja-JP" altLang="en-US" dirty="0"/>
              <a:t>したユーザ群</a:t>
            </a:r>
          </a:p>
        </p:txBody>
      </p:sp>
      <p:pic>
        <p:nvPicPr>
          <p:cNvPr id="12" name="図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81943" y="1180797"/>
            <a:ext cx="1961357" cy="2034276"/>
          </a:xfrm>
          <a:prstGeom prst="rect">
            <a:avLst/>
          </a:prstGeom>
        </p:spPr>
      </p:pic>
      <p:sp>
        <p:nvSpPr>
          <p:cNvPr id="13" name="テキスト ボックス 12"/>
          <p:cNvSpPr txBox="1"/>
          <p:nvPr/>
        </p:nvSpPr>
        <p:spPr>
          <a:xfrm>
            <a:off x="1413819" y="3211861"/>
            <a:ext cx="2502608" cy="646331"/>
          </a:xfrm>
          <a:prstGeom prst="rect">
            <a:avLst/>
          </a:prstGeom>
          <a:noFill/>
        </p:spPr>
        <p:txBody>
          <a:bodyPr wrap="none" rtlCol="0">
            <a:spAutoFit/>
          </a:bodyPr>
          <a:lstStyle/>
          <a:p>
            <a:r>
              <a:rPr kumimoji="1" lang="ja-JP" altLang="en-US" dirty="0"/>
              <a:t>デマツイートをリツイート</a:t>
            </a:r>
            <a:endParaRPr kumimoji="1" lang="en-US" altLang="ja-JP" dirty="0"/>
          </a:p>
          <a:p>
            <a:r>
              <a:rPr kumimoji="1" lang="ja-JP" altLang="en-US" dirty="0"/>
              <a:t>しないユーザ群</a:t>
            </a:r>
          </a:p>
        </p:txBody>
      </p:sp>
      <p:sp>
        <p:nvSpPr>
          <p:cNvPr id="3" name="テキスト ボックス 2"/>
          <p:cNvSpPr txBox="1"/>
          <p:nvPr/>
        </p:nvSpPr>
        <p:spPr>
          <a:xfrm>
            <a:off x="7547291" y="4694950"/>
            <a:ext cx="3938899" cy="1477328"/>
          </a:xfrm>
          <a:prstGeom prst="rect">
            <a:avLst/>
          </a:prstGeom>
          <a:noFill/>
        </p:spPr>
        <p:txBody>
          <a:bodyPr wrap="none" rtlCol="0">
            <a:spAutoFit/>
          </a:bodyPr>
          <a:lstStyle/>
          <a:p>
            <a:pPr marL="514350" indent="-514350">
              <a:buFont typeface="+mj-lt"/>
              <a:buAutoNum type="arabicPeriod" startAt="3"/>
            </a:pPr>
            <a:r>
              <a:rPr lang="en-US" altLang="ja-JP" sz="2400" dirty="0" err="1"/>
              <a:t>TwitterAPI</a:t>
            </a:r>
            <a:r>
              <a:rPr lang="en-US" altLang="ja-JP" sz="2400" dirty="0"/>
              <a:t> </a:t>
            </a:r>
            <a:r>
              <a:rPr lang="ja-JP" altLang="en-US" sz="2400" dirty="0"/>
              <a:t>を用いて</a:t>
            </a:r>
            <a:endParaRPr lang="en-US" altLang="ja-JP" sz="2400" dirty="0"/>
          </a:p>
          <a:p>
            <a:r>
              <a:rPr lang="ja-JP" altLang="en-US" sz="2400" dirty="0"/>
              <a:t>デマツイートをリツイート</a:t>
            </a:r>
            <a:endParaRPr lang="en-US" altLang="ja-JP" sz="2400" dirty="0"/>
          </a:p>
          <a:p>
            <a:r>
              <a:rPr lang="ja-JP" altLang="en-US" sz="2400" dirty="0"/>
              <a:t>したユーザ</a:t>
            </a:r>
            <a:r>
              <a:rPr lang="en-US" altLang="ja-JP" sz="2400" dirty="0"/>
              <a:t>50 </a:t>
            </a:r>
            <a:r>
              <a:rPr lang="ja-JP" altLang="en-US" sz="2400" dirty="0"/>
              <a:t>人を取得する．</a:t>
            </a:r>
            <a:endParaRPr lang="en-US" altLang="ja-JP" sz="2400" dirty="0"/>
          </a:p>
          <a:p>
            <a:endParaRPr kumimoji="1" lang="ja-JP" altLang="en-US" dirty="0"/>
          </a:p>
        </p:txBody>
      </p:sp>
      <p:sp>
        <p:nvSpPr>
          <p:cNvPr id="10" name="上矢印 9"/>
          <p:cNvSpPr/>
          <p:nvPr/>
        </p:nvSpPr>
        <p:spPr>
          <a:xfrm>
            <a:off x="8896118" y="3872146"/>
            <a:ext cx="620623" cy="8228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005687" y="4694950"/>
            <a:ext cx="3241593" cy="1846659"/>
          </a:xfrm>
          <a:prstGeom prst="rect">
            <a:avLst/>
          </a:prstGeom>
          <a:noFill/>
        </p:spPr>
        <p:txBody>
          <a:bodyPr wrap="none" rtlCol="0">
            <a:spAutoFit/>
          </a:bodyPr>
          <a:lstStyle/>
          <a:p>
            <a:pPr marL="457200" indent="-457200">
              <a:buFont typeface="+mj-lt"/>
              <a:buAutoNum type="arabicPeriod" startAt="2"/>
            </a:pPr>
            <a:r>
              <a:rPr lang="ja-JP" altLang="en-US" sz="2400" dirty="0"/>
              <a:t>ユーザ</a:t>
            </a:r>
            <a:r>
              <a:rPr lang="en-US" altLang="ja-JP" sz="2400" dirty="0"/>
              <a:t>ID</a:t>
            </a:r>
            <a:r>
              <a:rPr lang="ja-JP" altLang="en-US" sz="2400" dirty="0"/>
              <a:t>を乱数で</a:t>
            </a:r>
            <a:endParaRPr lang="en-US" altLang="ja-JP" sz="2400" dirty="0"/>
          </a:p>
          <a:p>
            <a:r>
              <a:rPr lang="ja-JP" altLang="en-US" sz="2400" dirty="0"/>
              <a:t>指定し，日本人ユーザ</a:t>
            </a:r>
            <a:endParaRPr lang="en-US" altLang="ja-JP" sz="2400" dirty="0"/>
          </a:p>
          <a:p>
            <a:r>
              <a:rPr lang="en-US" altLang="ja-JP" sz="2400" dirty="0"/>
              <a:t>50</a:t>
            </a:r>
            <a:r>
              <a:rPr lang="ja-JP" altLang="en-US" sz="2400" dirty="0"/>
              <a:t>人をランダムサンプリ</a:t>
            </a:r>
            <a:endParaRPr lang="en-US" altLang="ja-JP" sz="2400" dirty="0"/>
          </a:p>
          <a:p>
            <a:r>
              <a:rPr lang="ja-JP" altLang="en-US" sz="2400" dirty="0"/>
              <a:t>ングする．</a:t>
            </a:r>
            <a:endParaRPr lang="en-US" altLang="ja-JP" sz="2400" dirty="0"/>
          </a:p>
          <a:p>
            <a:endParaRPr kumimoji="1" lang="ja-JP" altLang="en-US" dirty="0"/>
          </a:p>
        </p:txBody>
      </p:sp>
      <p:sp>
        <p:nvSpPr>
          <p:cNvPr id="15" name="上矢印 14"/>
          <p:cNvSpPr/>
          <p:nvPr/>
        </p:nvSpPr>
        <p:spPr>
          <a:xfrm>
            <a:off x="2237922" y="3818430"/>
            <a:ext cx="649397" cy="8228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832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normAutofit/>
          </a:bodyPr>
          <a:lstStyle/>
          <a:p>
            <a:r>
              <a:rPr lang="ja-JP" altLang="en-US" dirty="0"/>
              <a:t>手法</a:t>
            </a:r>
            <a:endParaRPr kumimoji="1" lang="ja-JP" altLang="en-US" dirty="0"/>
          </a:p>
        </p:txBody>
      </p:sp>
      <p:pic>
        <p:nvPicPr>
          <p:cNvPr id="4" name="コンテンツ プレースホルダー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173508" y="1301043"/>
            <a:ext cx="1871056" cy="1871056"/>
          </a:xfrm>
          <a:prstGeom prst="rect">
            <a:avLst/>
          </a:prstGeom>
        </p:spPr>
      </p:pic>
      <p:sp>
        <p:nvSpPr>
          <p:cNvPr id="5" name="テキスト ボックス 4"/>
          <p:cNvSpPr txBox="1"/>
          <p:nvPr/>
        </p:nvSpPr>
        <p:spPr>
          <a:xfrm>
            <a:off x="5164668" y="3172099"/>
            <a:ext cx="1374094" cy="369332"/>
          </a:xfrm>
          <a:prstGeom prst="rect">
            <a:avLst/>
          </a:prstGeom>
          <a:noFill/>
        </p:spPr>
        <p:txBody>
          <a:bodyPr wrap="none" rtlCol="0">
            <a:spAutoFit/>
          </a:bodyPr>
          <a:lstStyle/>
          <a:p>
            <a:r>
              <a:rPr kumimoji="1" lang="ja-JP" altLang="en-US" dirty="0"/>
              <a:t>デマツイート</a:t>
            </a:r>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1251" y="1301043"/>
            <a:ext cx="1976928" cy="1954778"/>
          </a:xfrm>
          <a:prstGeom prst="rect">
            <a:avLst/>
          </a:prstGeom>
        </p:spPr>
      </p:pic>
      <p:sp>
        <p:nvSpPr>
          <p:cNvPr id="7" name="右矢印 6"/>
          <p:cNvSpPr/>
          <p:nvPr/>
        </p:nvSpPr>
        <p:spPr>
          <a:xfrm rot="10800000">
            <a:off x="6629396" y="2265047"/>
            <a:ext cx="1450734" cy="5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6738696" y="2350758"/>
            <a:ext cx="1116011" cy="369332"/>
          </a:xfrm>
          <a:prstGeom prst="rect">
            <a:avLst/>
          </a:prstGeom>
          <a:noFill/>
        </p:spPr>
        <p:txBody>
          <a:bodyPr wrap="none" rtlCol="0">
            <a:spAutoFit/>
          </a:bodyPr>
          <a:lstStyle/>
          <a:p>
            <a:r>
              <a:rPr kumimoji="1" lang="ja-JP" altLang="en-US" dirty="0"/>
              <a:t>リツイート</a:t>
            </a:r>
          </a:p>
        </p:txBody>
      </p:sp>
      <p:sp>
        <p:nvSpPr>
          <p:cNvPr id="9" name="テキスト ボックス 8"/>
          <p:cNvSpPr txBox="1"/>
          <p:nvPr/>
        </p:nvSpPr>
        <p:spPr>
          <a:xfrm>
            <a:off x="7955126" y="3172099"/>
            <a:ext cx="2502608" cy="646331"/>
          </a:xfrm>
          <a:prstGeom prst="rect">
            <a:avLst/>
          </a:prstGeom>
          <a:noFill/>
        </p:spPr>
        <p:txBody>
          <a:bodyPr wrap="none" rtlCol="0">
            <a:spAutoFit/>
          </a:bodyPr>
          <a:lstStyle/>
          <a:p>
            <a:r>
              <a:rPr kumimoji="1" lang="ja-JP" altLang="en-US" dirty="0"/>
              <a:t>デマツイートをリツイート</a:t>
            </a:r>
            <a:endParaRPr kumimoji="1" lang="en-US" altLang="ja-JP" dirty="0"/>
          </a:p>
          <a:p>
            <a:r>
              <a:rPr kumimoji="1" lang="ja-JP" altLang="en-US" dirty="0"/>
              <a:t>したユーザ群</a:t>
            </a:r>
          </a:p>
        </p:txBody>
      </p:sp>
      <p:pic>
        <p:nvPicPr>
          <p:cNvPr id="12" name="図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81943" y="1180797"/>
            <a:ext cx="1961357" cy="2034276"/>
          </a:xfrm>
          <a:prstGeom prst="rect">
            <a:avLst/>
          </a:prstGeom>
        </p:spPr>
      </p:pic>
      <p:sp>
        <p:nvSpPr>
          <p:cNvPr id="13" name="テキスト ボックス 12"/>
          <p:cNvSpPr txBox="1"/>
          <p:nvPr/>
        </p:nvSpPr>
        <p:spPr>
          <a:xfrm>
            <a:off x="1413819" y="3211861"/>
            <a:ext cx="2502608" cy="646331"/>
          </a:xfrm>
          <a:prstGeom prst="rect">
            <a:avLst/>
          </a:prstGeom>
          <a:noFill/>
        </p:spPr>
        <p:txBody>
          <a:bodyPr wrap="none" rtlCol="0">
            <a:spAutoFit/>
          </a:bodyPr>
          <a:lstStyle/>
          <a:p>
            <a:r>
              <a:rPr kumimoji="1" lang="ja-JP" altLang="en-US" dirty="0"/>
              <a:t>デマツイートをリツイート</a:t>
            </a:r>
            <a:endParaRPr kumimoji="1" lang="en-US" altLang="ja-JP" dirty="0"/>
          </a:p>
          <a:p>
            <a:r>
              <a:rPr kumimoji="1" lang="ja-JP" altLang="en-US" dirty="0"/>
              <a:t>しないユーザ群</a:t>
            </a:r>
          </a:p>
        </p:txBody>
      </p:sp>
      <p:sp>
        <p:nvSpPr>
          <p:cNvPr id="3" name="テキスト ボックス 2"/>
          <p:cNvSpPr txBox="1"/>
          <p:nvPr/>
        </p:nvSpPr>
        <p:spPr>
          <a:xfrm>
            <a:off x="8252582" y="4694950"/>
            <a:ext cx="3938899" cy="1477328"/>
          </a:xfrm>
          <a:prstGeom prst="rect">
            <a:avLst/>
          </a:prstGeom>
          <a:noFill/>
        </p:spPr>
        <p:txBody>
          <a:bodyPr wrap="none" rtlCol="0">
            <a:spAutoFit/>
          </a:bodyPr>
          <a:lstStyle/>
          <a:p>
            <a:pPr marL="514350" indent="-514350">
              <a:buFont typeface="+mj-lt"/>
              <a:buAutoNum type="arabicPeriod" startAt="3"/>
            </a:pPr>
            <a:r>
              <a:rPr lang="en-US" altLang="ja-JP" sz="2400" dirty="0" err="1"/>
              <a:t>TwitterAPI</a:t>
            </a:r>
            <a:r>
              <a:rPr lang="en-US" altLang="ja-JP" sz="2400" dirty="0"/>
              <a:t> </a:t>
            </a:r>
            <a:r>
              <a:rPr lang="ja-JP" altLang="en-US" sz="2400" dirty="0"/>
              <a:t>を用いて</a:t>
            </a:r>
            <a:endParaRPr lang="en-US" altLang="ja-JP" sz="2400" dirty="0"/>
          </a:p>
          <a:p>
            <a:r>
              <a:rPr lang="ja-JP" altLang="en-US" sz="2400" dirty="0"/>
              <a:t>デマツイートをリツイート</a:t>
            </a:r>
            <a:endParaRPr lang="en-US" altLang="ja-JP" sz="2400" dirty="0"/>
          </a:p>
          <a:p>
            <a:r>
              <a:rPr lang="ja-JP" altLang="en-US" sz="2400" dirty="0"/>
              <a:t>したユーザ</a:t>
            </a:r>
            <a:r>
              <a:rPr lang="en-US" altLang="ja-JP" sz="2400" dirty="0"/>
              <a:t>50 </a:t>
            </a:r>
            <a:r>
              <a:rPr lang="ja-JP" altLang="en-US" sz="2400" dirty="0"/>
              <a:t>人を取得する．</a:t>
            </a:r>
            <a:endParaRPr lang="en-US" altLang="ja-JP" sz="2400" dirty="0"/>
          </a:p>
          <a:p>
            <a:endParaRPr kumimoji="1" lang="ja-JP" altLang="en-US" dirty="0"/>
          </a:p>
        </p:txBody>
      </p:sp>
      <p:sp>
        <p:nvSpPr>
          <p:cNvPr id="10" name="上矢印 9"/>
          <p:cNvSpPr/>
          <p:nvPr/>
        </p:nvSpPr>
        <p:spPr>
          <a:xfrm>
            <a:off x="8799403" y="3895181"/>
            <a:ext cx="620623" cy="8228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85844" y="4694950"/>
            <a:ext cx="3241593" cy="1846659"/>
          </a:xfrm>
          <a:prstGeom prst="rect">
            <a:avLst/>
          </a:prstGeom>
          <a:noFill/>
        </p:spPr>
        <p:txBody>
          <a:bodyPr wrap="none" rtlCol="0">
            <a:spAutoFit/>
          </a:bodyPr>
          <a:lstStyle/>
          <a:p>
            <a:pPr marL="457200" indent="-457200">
              <a:buFont typeface="+mj-lt"/>
              <a:buAutoNum type="arabicPeriod" startAt="2"/>
            </a:pPr>
            <a:r>
              <a:rPr lang="ja-JP" altLang="en-US" sz="2400" dirty="0"/>
              <a:t>ユーザ</a:t>
            </a:r>
            <a:r>
              <a:rPr lang="en-US" altLang="ja-JP" sz="2400" dirty="0"/>
              <a:t>ID</a:t>
            </a:r>
            <a:r>
              <a:rPr lang="ja-JP" altLang="en-US" sz="2400" dirty="0"/>
              <a:t>を乱数で</a:t>
            </a:r>
            <a:endParaRPr lang="en-US" altLang="ja-JP" sz="2400" dirty="0"/>
          </a:p>
          <a:p>
            <a:r>
              <a:rPr lang="ja-JP" altLang="en-US" sz="2400" dirty="0"/>
              <a:t>指定し，日本人ユーザ</a:t>
            </a:r>
            <a:endParaRPr lang="en-US" altLang="ja-JP" sz="2400" dirty="0"/>
          </a:p>
          <a:p>
            <a:r>
              <a:rPr lang="en-US" altLang="ja-JP" sz="2400" dirty="0"/>
              <a:t>50</a:t>
            </a:r>
            <a:r>
              <a:rPr lang="ja-JP" altLang="en-US" sz="2400" dirty="0"/>
              <a:t>人をランダムサンプリ</a:t>
            </a:r>
            <a:endParaRPr lang="en-US" altLang="ja-JP" sz="2400" dirty="0"/>
          </a:p>
          <a:p>
            <a:r>
              <a:rPr lang="ja-JP" altLang="en-US" sz="2400" dirty="0"/>
              <a:t>ングする．</a:t>
            </a:r>
            <a:endParaRPr lang="en-US" altLang="ja-JP" sz="2400" dirty="0"/>
          </a:p>
          <a:p>
            <a:endParaRPr kumimoji="1" lang="ja-JP" altLang="en-US" dirty="0"/>
          </a:p>
        </p:txBody>
      </p:sp>
      <p:sp>
        <p:nvSpPr>
          <p:cNvPr id="15" name="上矢印 14"/>
          <p:cNvSpPr/>
          <p:nvPr/>
        </p:nvSpPr>
        <p:spPr>
          <a:xfrm>
            <a:off x="2237922" y="3872146"/>
            <a:ext cx="649397" cy="8228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3444518" y="5029200"/>
            <a:ext cx="749068" cy="677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左矢印 16"/>
          <p:cNvSpPr/>
          <p:nvPr/>
        </p:nvSpPr>
        <p:spPr>
          <a:xfrm>
            <a:off x="7409321" y="5029199"/>
            <a:ext cx="734970" cy="6770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4431210" y="4638826"/>
            <a:ext cx="3155223" cy="2215991"/>
          </a:xfrm>
          <a:prstGeom prst="rect">
            <a:avLst/>
          </a:prstGeom>
          <a:noFill/>
        </p:spPr>
        <p:txBody>
          <a:bodyPr wrap="none" rtlCol="0">
            <a:spAutoFit/>
          </a:bodyPr>
          <a:lstStyle/>
          <a:p>
            <a:pPr marL="457200" indent="-457200">
              <a:buFont typeface="+mj-lt"/>
              <a:buAutoNum type="arabicPeriod" startAt="4"/>
            </a:pPr>
            <a:r>
              <a:rPr lang="en-US" altLang="ja-JP" sz="2400" dirty="0" err="1"/>
              <a:t>TwitterAPI</a:t>
            </a:r>
            <a:r>
              <a:rPr lang="en-US" altLang="ja-JP" sz="2400" dirty="0"/>
              <a:t> </a:t>
            </a:r>
            <a:r>
              <a:rPr lang="ja-JP" altLang="en-US" sz="2400" dirty="0"/>
              <a:t>を用いて</a:t>
            </a:r>
            <a:endParaRPr lang="en-US" altLang="ja-JP" sz="2400" dirty="0"/>
          </a:p>
          <a:p>
            <a:r>
              <a:rPr lang="ja-JP" altLang="en-US" sz="2400" dirty="0"/>
              <a:t>集めた各ユーザの</a:t>
            </a:r>
            <a:endParaRPr lang="en-US" altLang="ja-JP" sz="2400" dirty="0"/>
          </a:p>
          <a:p>
            <a:r>
              <a:rPr lang="ja-JP" altLang="en-US" sz="2400" dirty="0"/>
              <a:t>最新</a:t>
            </a:r>
            <a:r>
              <a:rPr lang="en-US" altLang="ja-JP" sz="2400" dirty="0"/>
              <a:t>100 </a:t>
            </a:r>
            <a:r>
              <a:rPr lang="ja-JP" altLang="en-US" sz="2400" dirty="0"/>
              <a:t>ツイートに</a:t>
            </a:r>
            <a:endParaRPr lang="en-US" altLang="ja-JP" sz="2400" dirty="0"/>
          </a:p>
          <a:p>
            <a:r>
              <a:rPr lang="ja-JP" altLang="en-US" sz="2400" dirty="0"/>
              <a:t>含まれるリツイート</a:t>
            </a:r>
            <a:endParaRPr lang="en-US" altLang="ja-JP" sz="2400" dirty="0"/>
          </a:p>
          <a:p>
            <a:r>
              <a:rPr lang="ja-JP" altLang="en-US" sz="2400" dirty="0"/>
              <a:t>の数を調べる．</a:t>
            </a:r>
            <a:endParaRPr lang="en-US" altLang="ja-JP" sz="2400" dirty="0"/>
          </a:p>
          <a:p>
            <a:endParaRPr kumimoji="1" lang="ja-JP" altLang="en-US" dirty="0"/>
          </a:p>
        </p:txBody>
      </p:sp>
    </p:spTree>
    <p:extLst>
      <p:ext uri="{BB962C8B-B14F-4D97-AF65-F5344CB8AC3E}">
        <p14:creationId xmlns:p14="http://schemas.microsoft.com/office/powerpoint/2010/main" val="87264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手法</a:t>
            </a:r>
          </a:p>
        </p:txBody>
      </p:sp>
      <p:sp>
        <p:nvSpPr>
          <p:cNvPr id="8" name="テキスト ボックス 7">
            <a:extLst>
              <a:ext uri="{FF2B5EF4-FFF2-40B4-BE49-F238E27FC236}">
                <a16:creationId xmlns:a16="http://schemas.microsoft.com/office/drawing/2014/main" id="{18113C79-A858-4760-B752-3FD743C9C7B0}"/>
              </a:ext>
            </a:extLst>
          </p:cNvPr>
          <p:cNvSpPr txBox="1"/>
          <p:nvPr/>
        </p:nvSpPr>
        <p:spPr>
          <a:xfrm>
            <a:off x="1049789" y="5541196"/>
            <a:ext cx="10780643" cy="1015663"/>
          </a:xfrm>
          <a:prstGeom prst="rect">
            <a:avLst/>
          </a:prstGeom>
          <a:noFill/>
        </p:spPr>
        <p:txBody>
          <a:bodyPr wrap="square" rtlCol="0">
            <a:spAutoFit/>
          </a:bodyPr>
          <a:lstStyle/>
          <a:p>
            <a:pPr marL="514350" indent="-514350">
              <a:buFont typeface="+mj-lt"/>
              <a:buAutoNum type="arabicPeriod" startAt="5"/>
            </a:pPr>
            <a:r>
              <a:rPr lang="ja-JP" altLang="en-US" sz="2000" dirty="0"/>
              <a:t>日本人ユーザ</a:t>
            </a:r>
            <a:r>
              <a:rPr lang="en-US" altLang="ja-JP" sz="2000" dirty="0"/>
              <a:t>50 </a:t>
            </a:r>
            <a:r>
              <a:rPr lang="ja-JP" altLang="en-US" sz="2000" dirty="0"/>
              <a:t>人とデマツイートをリツイートしたユーザ</a:t>
            </a:r>
            <a:r>
              <a:rPr lang="en-US" altLang="ja-JP" sz="2000" dirty="0"/>
              <a:t>50 </a:t>
            </a:r>
            <a:r>
              <a:rPr lang="ja-JP" altLang="en-US" sz="2000" dirty="0"/>
              <a:t>人の直近</a:t>
            </a:r>
            <a:r>
              <a:rPr lang="en-US" altLang="ja-JP" sz="2000" dirty="0"/>
              <a:t>100 </a:t>
            </a:r>
            <a:r>
              <a:rPr lang="ja-JP" altLang="en-US" sz="2000" dirty="0"/>
              <a:t>ツイートに含まれるリツイートの数の平均の差が，偶然的な誤差の範囲にあるものかどうかを判断する為に</a:t>
            </a:r>
            <a:r>
              <a:rPr lang="en-US" altLang="ja-JP" sz="2000" dirty="0"/>
              <a:t>2 </a:t>
            </a:r>
            <a:r>
              <a:rPr lang="ja-JP" altLang="en-US" sz="2000" dirty="0"/>
              <a:t>標本</a:t>
            </a:r>
            <a:r>
              <a:rPr lang="en-US" altLang="ja-JP" sz="2000" dirty="0"/>
              <a:t>t</a:t>
            </a:r>
            <a:r>
              <a:rPr lang="ja-JP" altLang="en-US" sz="2000" dirty="0"/>
              <a:t>検定を行う．</a:t>
            </a:r>
            <a:endParaRPr kumimoji="1" lang="ja-JP" altLang="en-US" sz="3600" dirty="0"/>
          </a:p>
        </p:txBody>
      </p:sp>
      <p:pic>
        <p:nvPicPr>
          <p:cNvPr id="4" name="コンテンツ プレースホルダー 3">
            <a:extLst>
              <a:ext uri="{FF2B5EF4-FFF2-40B4-BE49-F238E27FC236}">
                <a16:creationId xmlns:a16="http://schemas.microsoft.com/office/drawing/2014/main" id="{146CBED4-A433-4CC6-AA7E-598E66567C5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45879" y="1168018"/>
            <a:ext cx="1110500" cy="1110500"/>
          </a:xfrm>
          <a:prstGeom prst="rect">
            <a:avLst/>
          </a:prstGeom>
        </p:spPr>
      </p:pic>
      <p:sp>
        <p:nvSpPr>
          <p:cNvPr id="5" name="テキスト ボックス 4">
            <a:extLst>
              <a:ext uri="{FF2B5EF4-FFF2-40B4-BE49-F238E27FC236}">
                <a16:creationId xmlns:a16="http://schemas.microsoft.com/office/drawing/2014/main" id="{668E4E81-6B1F-4A33-803A-82403E398141}"/>
              </a:ext>
            </a:extLst>
          </p:cNvPr>
          <p:cNvSpPr txBox="1"/>
          <p:nvPr/>
        </p:nvSpPr>
        <p:spPr>
          <a:xfrm>
            <a:off x="5247860" y="2279262"/>
            <a:ext cx="1374094" cy="369332"/>
          </a:xfrm>
          <a:prstGeom prst="rect">
            <a:avLst/>
          </a:prstGeom>
          <a:noFill/>
        </p:spPr>
        <p:txBody>
          <a:bodyPr wrap="none" rtlCol="0">
            <a:spAutoFit/>
          </a:bodyPr>
          <a:lstStyle/>
          <a:p>
            <a:r>
              <a:rPr kumimoji="1" lang="ja-JP" altLang="en-US" dirty="0"/>
              <a:t>デマツイート</a:t>
            </a:r>
          </a:p>
        </p:txBody>
      </p:sp>
      <p:pic>
        <p:nvPicPr>
          <p:cNvPr id="6" name="図 5">
            <a:extLst>
              <a:ext uri="{FF2B5EF4-FFF2-40B4-BE49-F238E27FC236}">
                <a16:creationId xmlns:a16="http://schemas.microsoft.com/office/drawing/2014/main" id="{B46D87E2-EF2D-4545-A3B5-9BD9F0D99D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77967" y="1117817"/>
            <a:ext cx="1246915" cy="1232944"/>
          </a:xfrm>
          <a:prstGeom prst="rect">
            <a:avLst/>
          </a:prstGeom>
        </p:spPr>
      </p:pic>
      <p:sp>
        <p:nvSpPr>
          <p:cNvPr id="7" name="右矢印 6">
            <a:extLst>
              <a:ext uri="{FF2B5EF4-FFF2-40B4-BE49-F238E27FC236}">
                <a16:creationId xmlns:a16="http://schemas.microsoft.com/office/drawing/2014/main" id="{90CF27CC-9C7F-4E00-A3C7-4C722A58D75E}"/>
              </a:ext>
            </a:extLst>
          </p:cNvPr>
          <p:cNvSpPr/>
          <p:nvPr/>
        </p:nvSpPr>
        <p:spPr>
          <a:xfrm rot="10800000">
            <a:off x="6903596" y="1606555"/>
            <a:ext cx="1450734" cy="5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1666422-8216-4EDA-861D-2968496E5AA1}"/>
              </a:ext>
            </a:extLst>
          </p:cNvPr>
          <p:cNvSpPr txBox="1"/>
          <p:nvPr/>
        </p:nvSpPr>
        <p:spPr>
          <a:xfrm>
            <a:off x="7099478" y="1692266"/>
            <a:ext cx="1116011" cy="369332"/>
          </a:xfrm>
          <a:prstGeom prst="rect">
            <a:avLst/>
          </a:prstGeom>
          <a:noFill/>
        </p:spPr>
        <p:txBody>
          <a:bodyPr wrap="none" rtlCol="0">
            <a:spAutoFit/>
          </a:bodyPr>
          <a:lstStyle/>
          <a:p>
            <a:r>
              <a:rPr kumimoji="1" lang="ja-JP" altLang="en-US" dirty="0"/>
              <a:t>リツイート</a:t>
            </a:r>
          </a:p>
        </p:txBody>
      </p:sp>
      <p:sp>
        <p:nvSpPr>
          <p:cNvPr id="10" name="テキスト ボックス 9">
            <a:extLst>
              <a:ext uri="{FF2B5EF4-FFF2-40B4-BE49-F238E27FC236}">
                <a16:creationId xmlns:a16="http://schemas.microsoft.com/office/drawing/2014/main" id="{510A30E8-28ED-41F1-989B-536F3909BCE0}"/>
              </a:ext>
            </a:extLst>
          </p:cNvPr>
          <p:cNvSpPr txBox="1"/>
          <p:nvPr/>
        </p:nvSpPr>
        <p:spPr>
          <a:xfrm>
            <a:off x="8281310" y="2248502"/>
            <a:ext cx="2502608" cy="646331"/>
          </a:xfrm>
          <a:prstGeom prst="rect">
            <a:avLst/>
          </a:prstGeom>
          <a:noFill/>
        </p:spPr>
        <p:txBody>
          <a:bodyPr wrap="none" rtlCol="0">
            <a:spAutoFit/>
          </a:bodyPr>
          <a:lstStyle/>
          <a:p>
            <a:r>
              <a:rPr kumimoji="1" lang="ja-JP" altLang="en-US" dirty="0"/>
              <a:t>デマツイートをリツイート</a:t>
            </a:r>
            <a:endParaRPr kumimoji="1" lang="en-US" altLang="ja-JP" dirty="0"/>
          </a:p>
          <a:p>
            <a:r>
              <a:rPr kumimoji="1" lang="ja-JP" altLang="en-US" dirty="0"/>
              <a:t>したユーザ群</a:t>
            </a:r>
          </a:p>
        </p:txBody>
      </p:sp>
      <p:pic>
        <p:nvPicPr>
          <p:cNvPr id="11" name="図 10">
            <a:extLst>
              <a:ext uri="{FF2B5EF4-FFF2-40B4-BE49-F238E27FC236}">
                <a16:creationId xmlns:a16="http://schemas.microsoft.com/office/drawing/2014/main" id="{11748C76-5780-4BF4-9D7B-3975A47520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8593" y="1208030"/>
            <a:ext cx="1070694" cy="1110500"/>
          </a:xfrm>
          <a:prstGeom prst="rect">
            <a:avLst/>
          </a:prstGeom>
        </p:spPr>
      </p:pic>
      <p:sp>
        <p:nvSpPr>
          <p:cNvPr id="12" name="テキスト ボックス 11">
            <a:extLst>
              <a:ext uri="{FF2B5EF4-FFF2-40B4-BE49-F238E27FC236}">
                <a16:creationId xmlns:a16="http://schemas.microsoft.com/office/drawing/2014/main" id="{10A35266-EE26-4A70-831C-C9C48F12F72E}"/>
              </a:ext>
            </a:extLst>
          </p:cNvPr>
          <p:cNvSpPr txBox="1"/>
          <p:nvPr/>
        </p:nvSpPr>
        <p:spPr>
          <a:xfrm>
            <a:off x="2042166" y="2235502"/>
            <a:ext cx="2502608" cy="646331"/>
          </a:xfrm>
          <a:prstGeom prst="rect">
            <a:avLst/>
          </a:prstGeom>
          <a:noFill/>
        </p:spPr>
        <p:txBody>
          <a:bodyPr wrap="none" rtlCol="0">
            <a:spAutoFit/>
          </a:bodyPr>
          <a:lstStyle/>
          <a:p>
            <a:r>
              <a:rPr kumimoji="1" lang="ja-JP" altLang="en-US" dirty="0"/>
              <a:t>デマツイートをリツイート</a:t>
            </a:r>
            <a:endParaRPr kumimoji="1" lang="en-US" altLang="ja-JP" dirty="0"/>
          </a:p>
          <a:p>
            <a:r>
              <a:rPr kumimoji="1" lang="ja-JP" altLang="en-US" dirty="0"/>
              <a:t>しないユーザ群</a:t>
            </a:r>
          </a:p>
        </p:txBody>
      </p:sp>
      <p:sp>
        <p:nvSpPr>
          <p:cNvPr id="13" name="テキスト ボックス 12">
            <a:extLst>
              <a:ext uri="{FF2B5EF4-FFF2-40B4-BE49-F238E27FC236}">
                <a16:creationId xmlns:a16="http://schemas.microsoft.com/office/drawing/2014/main" id="{EB200401-2B0E-40EB-984F-319A77FF240E}"/>
              </a:ext>
            </a:extLst>
          </p:cNvPr>
          <p:cNvSpPr txBox="1"/>
          <p:nvPr/>
        </p:nvSpPr>
        <p:spPr>
          <a:xfrm>
            <a:off x="7993432" y="3217010"/>
            <a:ext cx="2997937" cy="1200329"/>
          </a:xfrm>
          <a:prstGeom prst="rect">
            <a:avLst/>
          </a:prstGeom>
          <a:noFill/>
        </p:spPr>
        <p:txBody>
          <a:bodyPr wrap="none" rtlCol="0">
            <a:spAutoFit/>
          </a:bodyPr>
          <a:lstStyle/>
          <a:p>
            <a:pPr marL="514350" indent="-514350">
              <a:buFont typeface="+mj-lt"/>
              <a:buAutoNum type="arabicPeriod" startAt="3"/>
            </a:pPr>
            <a:r>
              <a:rPr lang="en-US" altLang="ja-JP" dirty="0" err="1"/>
              <a:t>TwitterAPI</a:t>
            </a:r>
            <a:r>
              <a:rPr lang="en-US" altLang="ja-JP" dirty="0"/>
              <a:t> </a:t>
            </a:r>
            <a:r>
              <a:rPr lang="ja-JP" altLang="en-US" dirty="0"/>
              <a:t>を用いて</a:t>
            </a:r>
            <a:endParaRPr lang="en-US" altLang="ja-JP" dirty="0"/>
          </a:p>
          <a:p>
            <a:r>
              <a:rPr lang="ja-JP" altLang="en-US" dirty="0"/>
              <a:t>デマツイートをリツイート</a:t>
            </a:r>
            <a:endParaRPr lang="en-US" altLang="ja-JP" dirty="0"/>
          </a:p>
          <a:p>
            <a:r>
              <a:rPr lang="ja-JP" altLang="en-US" dirty="0"/>
              <a:t>したユーザ</a:t>
            </a:r>
            <a:r>
              <a:rPr lang="en-US" altLang="ja-JP" dirty="0"/>
              <a:t>50 </a:t>
            </a:r>
            <a:r>
              <a:rPr lang="ja-JP" altLang="en-US" dirty="0"/>
              <a:t>人を取得する．</a:t>
            </a:r>
            <a:endParaRPr lang="en-US" altLang="ja-JP" dirty="0"/>
          </a:p>
          <a:p>
            <a:endParaRPr kumimoji="1" lang="ja-JP" altLang="en-US" dirty="0"/>
          </a:p>
        </p:txBody>
      </p:sp>
      <p:sp>
        <p:nvSpPr>
          <p:cNvPr id="14" name="上矢印 9">
            <a:extLst>
              <a:ext uri="{FF2B5EF4-FFF2-40B4-BE49-F238E27FC236}">
                <a16:creationId xmlns:a16="http://schemas.microsoft.com/office/drawing/2014/main" id="{28729E20-B1D2-4F1E-9FE9-B435E91DA7BA}"/>
              </a:ext>
            </a:extLst>
          </p:cNvPr>
          <p:cNvSpPr/>
          <p:nvPr/>
        </p:nvSpPr>
        <p:spPr>
          <a:xfrm>
            <a:off x="9091112" y="2881834"/>
            <a:ext cx="620623" cy="3369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8791C821-6E88-49A1-A78C-6CD418225952}"/>
              </a:ext>
            </a:extLst>
          </p:cNvPr>
          <p:cNvSpPr txBox="1"/>
          <p:nvPr/>
        </p:nvSpPr>
        <p:spPr>
          <a:xfrm>
            <a:off x="1754288" y="3242312"/>
            <a:ext cx="2575889" cy="1477328"/>
          </a:xfrm>
          <a:prstGeom prst="rect">
            <a:avLst/>
          </a:prstGeom>
          <a:noFill/>
        </p:spPr>
        <p:txBody>
          <a:bodyPr wrap="square" rtlCol="0">
            <a:spAutoFit/>
          </a:bodyPr>
          <a:lstStyle/>
          <a:p>
            <a:pPr marL="457200" indent="-457200">
              <a:buFont typeface="+mj-lt"/>
              <a:buAutoNum type="arabicPeriod" startAt="2"/>
            </a:pPr>
            <a:r>
              <a:rPr lang="ja-JP" altLang="en-US" dirty="0"/>
              <a:t>ユーザ</a:t>
            </a:r>
            <a:r>
              <a:rPr lang="en-US" altLang="ja-JP" dirty="0"/>
              <a:t>ID</a:t>
            </a:r>
            <a:r>
              <a:rPr lang="ja-JP" altLang="en-US" dirty="0"/>
              <a:t>を乱数で</a:t>
            </a:r>
            <a:endParaRPr lang="en-US" altLang="ja-JP" dirty="0"/>
          </a:p>
          <a:p>
            <a:r>
              <a:rPr lang="ja-JP" altLang="en-US" dirty="0"/>
              <a:t>指定し，日本人ユーザ</a:t>
            </a:r>
            <a:endParaRPr lang="en-US" altLang="ja-JP" dirty="0"/>
          </a:p>
          <a:p>
            <a:r>
              <a:rPr lang="en-US" altLang="ja-JP" dirty="0"/>
              <a:t>50</a:t>
            </a:r>
            <a:r>
              <a:rPr lang="ja-JP" altLang="en-US" dirty="0"/>
              <a:t>人をランダムサンプリ</a:t>
            </a:r>
            <a:endParaRPr lang="en-US" altLang="ja-JP" dirty="0"/>
          </a:p>
          <a:p>
            <a:r>
              <a:rPr lang="ja-JP" altLang="en-US" dirty="0"/>
              <a:t>ングする．</a:t>
            </a:r>
            <a:endParaRPr lang="en-US" altLang="ja-JP" dirty="0"/>
          </a:p>
          <a:p>
            <a:endParaRPr kumimoji="1" lang="ja-JP" altLang="en-US" dirty="0"/>
          </a:p>
        </p:txBody>
      </p:sp>
      <p:sp>
        <p:nvSpPr>
          <p:cNvPr id="16" name="上矢印 14">
            <a:extLst>
              <a:ext uri="{FF2B5EF4-FFF2-40B4-BE49-F238E27FC236}">
                <a16:creationId xmlns:a16="http://schemas.microsoft.com/office/drawing/2014/main" id="{FB19C0D3-21B9-4E89-AE2B-FD6C5D8BEA38}"/>
              </a:ext>
            </a:extLst>
          </p:cNvPr>
          <p:cNvSpPr/>
          <p:nvPr/>
        </p:nvSpPr>
        <p:spPr>
          <a:xfrm>
            <a:off x="2829241" y="2813686"/>
            <a:ext cx="649397" cy="4050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5">
            <a:extLst>
              <a:ext uri="{FF2B5EF4-FFF2-40B4-BE49-F238E27FC236}">
                <a16:creationId xmlns:a16="http://schemas.microsoft.com/office/drawing/2014/main" id="{B64388EC-A50D-40D0-A92F-1A82AECE940F}"/>
              </a:ext>
            </a:extLst>
          </p:cNvPr>
          <p:cNvSpPr/>
          <p:nvPr/>
        </p:nvSpPr>
        <p:spPr>
          <a:xfrm>
            <a:off x="4143332" y="3546953"/>
            <a:ext cx="749068" cy="677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左矢印 16">
            <a:extLst>
              <a:ext uri="{FF2B5EF4-FFF2-40B4-BE49-F238E27FC236}">
                <a16:creationId xmlns:a16="http://schemas.microsoft.com/office/drawing/2014/main" id="{938893CF-3B33-4CAF-B1B7-A2D02C9EB8FC}"/>
              </a:ext>
            </a:extLst>
          </p:cNvPr>
          <p:cNvSpPr/>
          <p:nvPr/>
        </p:nvSpPr>
        <p:spPr>
          <a:xfrm>
            <a:off x="7258462" y="3546952"/>
            <a:ext cx="734970" cy="6770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51EBAC15-B1B2-484B-93DD-B5B2DA411F69}"/>
              </a:ext>
            </a:extLst>
          </p:cNvPr>
          <p:cNvSpPr txBox="1"/>
          <p:nvPr/>
        </p:nvSpPr>
        <p:spPr>
          <a:xfrm>
            <a:off x="4839216" y="3217732"/>
            <a:ext cx="2575889" cy="1754326"/>
          </a:xfrm>
          <a:prstGeom prst="rect">
            <a:avLst/>
          </a:prstGeom>
          <a:noFill/>
        </p:spPr>
        <p:txBody>
          <a:bodyPr wrap="square" rtlCol="0">
            <a:spAutoFit/>
          </a:bodyPr>
          <a:lstStyle/>
          <a:p>
            <a:pPr marL="457200" indent="-457200">
              <a:buFont typeface="+mj-lt"/>
              <a:buAutoNum type="arabicPeriod" startAt="4"/>
            </a:pPr>
            <a:r>
              <a:rPr lang="en-US" altLang="ja-JP" dirty="0" err="1"/>
              <a:t>TwitterAPI</a:t>
            </a:r>
            <a:r>
              <a:rPr lang="en-US" altLang="ja-JP" dirty="0"/>
              <a:t> </a:t>
            </a:r>
            <a:r>
              <a:rPr lang="ja-JP" altLang="en-US" dirty="0"/>
              <a:t>を用いて</a:t>
            </a:r>
            <a:endParaRPr lang="en-US" altLang="ja-JP" dirty="0"/>
          </a:p>
          <a:p>
            <a:r>
              <a:rPr lang="ja-JP" altLang="en-US" dirty="0"/>
              <a:t>集めた各ユーザの</a:t>
            </a:r>
            <a:endParaRPr lang="en-US" altLang="ja-JP" dirty="0"/>
          </a:p>
          <a:p>
            <a:r>
              <a:rPr lang="ja-JP" altLang="en-US" dirty="0"/>
              <a:t>最新</a:t>
            </a:r>
            <a:r>
              <a:rPr lang="en-US" altLang="ja-JP" dirty="0"/>
              <a:t>100 </a:t>
            </a:r>
            <a:r>
              <a:rPr lang="ja-JP" altLang="en-US" dirty="0"/>
              <a:t>ツイートに</a:t>
            </a:r>
            <a:endParaRPr lang="en-US" altLang="ja-JP" dirty="0"/>
          </a:p>
          <a:p>
            <a:r>
              <a:rPr lang="ja-JP" altLang="en-US" dirty="0"/>
              <a:t>含まれるリツイート</a:t>
            </a:r>
            <a:endParaRPr lang="en-US" altLang="ja-JP" dirty="0"/>
          </a:p>
          <a:p>
            <a:r>
              <a:rPr lang="ja-JP" altLang="en-US" dirty="0"/>
              <a:t>の数を調べる．</a:t>
            </a:r>
            <a:endParaRPr lang="en-US" altLang="ja-JP" dirty="0"/>
          </a:p>
          <a:p>
            <a:endParaRPr kumimoji="1" lang="ja-JP" altLang="en-US" dirty="0"/>
          </a:p>
        </p:txBody>
      </p:sp>
      <p:sp>
        <p:nvSpPr>
          <p:cNvPr id="3" name="矢印: 下 2">
            <a:extLst>
              <a:ext uri="{FF2B5EF4-FFF2-40B4-BE49-F238E27FC236}">
                <a16:creationId xmlns:a16="http://schemas.microsoft.com/office/drawing/2014/main" id="{562C2CB8-107C-4CFB-A21E-048DD4249105}"/>
              </a:ext>
            </a:extLst>
          </p:cNvPr>
          <p:cNvSpPr/>
          <p:nvPr/>
        </p:nvSpPr>
        <p:spPr>
          <a:xfrm>
            <a:off x="4892803" y="4631267"/>
            <a:ext cx="2158774" cy="8557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581863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9961</TotalTime>
  <Words>1447</Words>
  <Application>Microsoft Office PowerPoint</Application>
  <PresentationFormat>ワイド画面</PresentationFormat>
  <Paragraphs>178</Paragraphs>
  <Slides>23</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IPAexMincho</vt:lpstr>
      <vt:lpstr>ＭＳ Ｐゴシック</vt:lpstr>
      <vt:lpstr>Arial</vt:lpstr>
      <vt:lpstr>Calibri</vt:lpstr>
      <vt:lpstr>Office ​​テーマ</vt:lpstr>
      <vt:lpstr>SNSにおいてフェイクニュースを拡散するユーザの特徴抽出 </vt:lpstr>
      <vt:lpstr>背景</vt:lpstr>
      <vt:lpstr>Twitterにおける情報拡散要因</vt:lpstr>
      <vt:lpstr>目的</vt:lpstr>
      <vt:lpstr>手法</vt:lpstr>
      <vt:lpstr>手法</vt:lpstr>
      <vt:lpstr>手法</vt:lpstr>
      <vt:lpstr>手法</vt:lpstr>
      <vt:lpstr>手法</vt:lpstr>
      <vt:lpstr>調査対象とするデマツイート</vt:lpstr>
      <vt:lpstr>調査対象とするデマツイート</vt:lpstr>
      <vt:lpstr>調査対象とするデマツイート</vt:lpstr>
      <vt:lpstr>調査対象とするデマツイート</vt:lpstr>
      <vt:lpstr>結果</vt:lpstr>
      <vt:lpstr>結果</vt:lpstr>
      <vt:lpstr>PowerPoint プレゼンテーション</vt:lpstr>
      <vt:lpstr>PowerPoint プレゼンテーション</vt:lpstr>
      <vt:lpstr>PowerPoint プレゼンテーション</vt:lpstr>
      <vt:lpstr>PowerPoint プレゼンテーション</vt:lpstr>
      <vt:lpstr>結果</vt:lpstr>
      <vt:lpstr>考察</vt:lpstr>
      <vt:lpstr>考察</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調達資金の時間変化測定に基づく クラウドファンディングの成功要因分析</dc:title>
  <dc:creator>shimada</dc:creator>
  <cp:lastModifiedBy>岩橋瑠伊</cp:lastModifiedBy>
  <cp:revision>92</cp:revision>
  <dcterms:created xsi:type="dcterms:W3CDTF">2017-02-01T08:42:10Z</dcterms:created>
  <dcterms:modified xsi:type="dcterms:W3CDTF">2018-02-07T15:35:47Z</dcterms:modified>
</cp:coreProperties>
</file>