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8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00" autoAdjust="0"/>
    <p:restoredTop sz="94299" autoAdjust="0"/>
  </p:normalViewPr>
  <p:slideViewPr>
    <p:cSldViewPr>
      <p:cViewPr>
        <p:scale>
          <a:sx n="30" d="100"/>
          <a:sy n="30" d="100"/>
        </p:scale>
        <p:origin x="606" y="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/>
              <a:t>ゲーム</a:t>
            </a:r>
            <a:r>
              <a:rPr lang="ja-JP" altLang="en-US" sz="7200" dirty="0"/>
              <a:t>攻略</a:t>
            </a:r>
            <a:r>
              <a:rPr lang="en-US" altLang="ja-JP" sz="7200" dirty="0"/>
              <a:t>Wiki</a:t>
            </a:r>
            <a:r>
              <a:rPr lang="ja-JP" altLang="en-US" sz="7200" dirty="0"/>
              <a:t>に</a:t>
            </a:r>
            <a:r>
              <a:rPr lang="ja-JP" altLang="en-US" sz="7200" dirty="0" smtClean="0"/>
              <a:t>おける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プロジェクトマネジメント状況</a:t>
            </a:r>
            <a:r>
              <a:rPr lang="ja-JP" altLang="en-US" sz="7200" dirty="0"/>
              <a:t>の</a:t>
            </a:r>
            <a:r>
              <a:rPr lang="ja-JP" altLang="en-US" sz="7200" dirty="0" smtClean="0"/>
              <a:t>分析</a:t>
            </a:r>
            <a:endParaRPr lang="en-US" altLang="ja-JP" sz="72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514411" y="3834731"/>
            <a:ext cx="20431999" cy="58175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496602" y="3837164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背景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6234" y="5221646"/>
            <a:ext cx="19783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ysClr val="windowText" lastClr="000000"/>
                </a:solidFill>
              </a:rPr>
              <a:t>かつてはゲームの攻略と言えば攻略本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だったが，インターネット</a:t>
            </a:r>
            <a:r>
              <a:rPr lang="ja-JP" altLang="en-US" sz="4000" dirty="0">
                <a:solidFill>
                  <a:sysClr val="windowText" lastClr="000000"/>
                </a:solidFill>
              </a:rPr>
              <a:t>とともに攻略</a:t>
            </a:r>
            <a:r>
              <a:rPr lang="en-US" altLang="ja-JP" sz="4000" dirty="0">
                <a:solidFill>
                  <a:sysClr val="windowText" lastClr="000000"/>
                </a:solidFill>
              </a:rPr>
              <a:t>wiki</a:t>
            </a:r>
            <a:r>
              <a:rPr lang="ja-JP" altLang="en-US" sz="4000" dirty="0" err="1">
                <a:solidFill>
                  <a:sysClr val="windowText" lastClr="000000"/>
                </a:solidFill>
              </a:rPr>
              <a:t>が普</a:t>
            </a:r>
            <a:r>
              <a:rPr lang="ja-JP" altLang="en-US" sz="4000" dirty="0">
                <a:solidFill>
                  <a:sysClr val="windowText" lastClr="000000"/>
                </a:solidFill>
              </a:rPr>
              <a:t>及した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．</a:t>
            </a:r>
            <a:endParaRPr lang="en-US" altLang="ja-JP" sz="4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4000" dirty="0">
                <a:solidFill>
                  <a:sysClr val="windowText" lastClr="000000"/>
                </a:solidFill>
              </a:rPr>
              <a:t>攻略</a:t>
            </a:r>
            <a:r>
              <a:rPr lang="en-US" altLang="ja-JP" sz="4000" dirty="0" smtClean="0">
                <a:solidFill>
                  <a:sysClr val="windowText" lastClr="000000"/>
                </a:solidFill>
              </a:rPr>
              <a:t>wiki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は通常，インターネット上で誰でも編集可能であり，オープンなプロジェクトと言える．</a:t>
            </a:r>
            <a:endParaRPr lang="ja-JP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8958176" y="6655651"/>
            <a:ext cx="2808312" cy="1187573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そこで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67401" y="8036259"/>
            <a:ext cx="19616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不特定多数が参加可能なオープンプロジェクトにおける特性を探るため</a:t>
            </a:r>
            <a:r>
              <a:rPr lang="ja-JP" altLang="en-US" sz="4000" dirty="0"/>
              <a:t>，</a:t>
            </a:r>
            <a:r>
              <a:rPr lang="ja-JP" altLang="en-US" sz="4000" dirty="0" smtClean="0"/>
              <a:t>本研究</a:t>
            </a:r>
            <a:r>
              <a:rPr lang="ja-JP" altLang="en-US" sz="4000" dirty="0"/>
              <a:t>ではゲーム攻略</a:t>
            </a:r>
            <a:r>
              <a:rPr lang="en-US" altLang="ja-JP" sz="4000" dirty="0"/>
              <a:t>wiki</a:t>
            </a:r>
            <a:r>
              <a:rPr lang="ja-JP" altLang="en-US" sz="4000" dirty="0"/>
              <a:t>を対象</a:t>
            </a:r>
            <a:r>
              <a:rPr lang="ja-JP" altLang="en-US" sz="4000" dirty="0" smtClean="0"/>
              <a:t>に調査</a:t>
            </a:r>
            <a:r>
              <a:rPr lang="ja-JP" altLang="en-US" sz="4000" dirty="0"/>
              <a:t>を</a:t>
            </a:r>
            <a:r>
              <a:rPr lang="ja-JP" altLang="en-US" sz="4000" dirty="0" smtClean="0"/>
              <a:t>行う</a:t>
            </a:r>
            <a:r>
              <a:rPr lang="ja-JP" altLang="en-US" sz="3600" dirty="0" smtClean="0"/>
              <a:t>．</a:t>
            </a:r>
            <a:endParaRPr lang="en-US" altLang="ja-JP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6602" y="10130609"/>
            <a:ext cx="20431999" cy="33920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対角する 2 つの角を切り取った四角形 28"/>
          <p:cNvSpPr/>
          <p:nvPr/>
        </p:nvSpPr>
        <p:spPr>
          <a:xfrm>
            <a:off x="496602" y="10134067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89095" y="15414317"/>
            <a:ext cx="9451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sysClr val="windowText" lastClr="000000"/>
                </a:solidFill>
              </a:rPr>
              <a:t>編集履歴から編集者</a:t>
            </a:r>
            <a:r>
              <a:rPr lang="en-US" altLang="ja-JP" sz="4000" dirty="0" smtClean="0">
                <a:solidFill>
                  <a:sysClr val="windowText" lastClr="000000"/>
                </a:solidFill>
              </a:rPr>
              <a:t>ID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と編集文字数，編集回数を記録する．その後，データをもとに</a:t>
            </a:r>
            <a:r>
              <a:rPr lang="en-US" altLang="ja-JP" sz="4000" dirty="0" smtClean="0">
                <a:solidFill>
                  <a:sysClr val="windowText" lastClr="000000"/>
                </a:solidFill>
              </a:rPr>
              <a:t>R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を用いてヒストグラムを作成する．</a:t>
            </a:r>
            <a:endParaRPr lang="ja-JP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9187" y="14054694"/>
            <a:ext cx="9990840" cy="116501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対角する 2 つの角を切り取った四角形 11"/>
          <p:cNvSpPr/>
          <p:nvPr/>
        </p:nvSpPr>
        <p:spPr>
          <a:xfrm>
            <a:off x="541904" y="14072896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研究</a:t>
            </a:r>
            <a:r>
              <a:rPr lang="ja-JP" altLang="en-US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2"/>
          <p:cNvGrpSpPr>
            <a:grpSpLocks noChangeAspect="1"/>
          </p:cNvGrpSpPr>
          <p:nvPr/>
        </p:nvGrpSpPr>
        <p:grpSpPr bwMode="auto">
          <a:xfrm>
            <a:off x="10964420" y="19895986"/>
            <a:ext cx="5161435" cy="5148678"/>
            <a:chOff x="4713" y="7519"/>
            <a:chExt cx="4046" cy="4036"/>
          </a:xfrm>
        </p:grpSpPr>
        <p:sp>
          <p:nvSpPr>
            <p:cNvPr id="54" name="AutoShape 41"/>
            <p:cNvSpPr>
              <a:spLocks noChangeAspect="1" noChangeArrowheads="1" noTextEdit="1"/>
            </p:cNvSpPr>
            <p:nvPr/>
          </p:nvSpPr>
          <p:spPr bwMode="auto">
            <a:xfrm>
              <a:off x="4713" y="7519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5309" y="10978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530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5749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618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6634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707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7513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7952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8398" y="10978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526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5701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6140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6586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7025" y="11104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7438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7877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8323" y="1110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14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60"/>
            <p:cNvSpPr>
              <a:spLocks noChangeShapeType="1"/>
            </p:cNvSpPr>
            <p:nvPr/>
          </p:nvSpPr>
          <p:spPr bwMode="auto">
            <a:xfrm flipV="1">
              <a:off x="5183" y="8463"/>
              <a:ext cx="0" cy="240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 flipH="1">
              <a:off x="5128" y="108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 flipH="1">
              <a:off x="5128" y="10262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 flipH="1">
              <a:off x="5128" y="966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 flipH="1">
              <a:off x="5128" y="905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>
              <a:off x="5128" y="8463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 rot="16200000">
              <a:off x="4964" y="1072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 rot="16200000">
              <a:off x="4900" y="1012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 rot="16200000">
              <a:off x="4900" y="952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 rot="16200000">
              <a:off x="4900" y="89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 rot="16200000">
              <a:off x="4900" y="8326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1"/>
            <p:cNvSpPr>
              <a:spLocks noChangeArrowheads="1"/>
            </p:cNvSpPr>
            <p:nvPr/>
          </p:nvSpPr>
          <p:spPr bwMode="auto">
            <a:xfrm>
              <a:off x="5309" y="8102"/>
              <a:ext cx="440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5749" y="10563"/>
              <a:ext cx="439" cy="3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6188" y="10863"/>
              <a:ext cx="446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6634" y="10803"/>
              <a:ext cx="439" cy="6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7073" y="10833"/>
              <a:ext cx="440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7513" y="10863"/>
              <a:ext cx="439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7952" y="10833"/>
              <a:ext cx="446" cy="3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grpSp>
        <p:nvGrpSpPr>
          <p:cNvPr id="91" name="Group 80"/>
          <p:cNvGrpSpPr>
            <a:grpSpLocks noChangeAspect="1"/>
          </p:cNvGrpSpPr>
          <p:nvPr/>
        </p:nvGrpSpPr>
        <p:grpSpPr bwMode="auto">
          <a:xfrm>
            <a:off x="15805982" y="20080154"/>
            <a:ext cx="4976811" cy="4964510"/>
            <a:chOff x="1702" y="9131"/>
            <a:chExt cx="4046" cy="4036"/>
          </a:xfrm>
        </p:grpSpPr>
        <p:sp>
          <p:nvSpPr>
            <p:cNvPr id="92" name="AutoShape 79"/>
            <p:cNvSpPr>
              <a:spLocks noChangeAspect="1" noChangeArrowheads="1" noTextEdit="1"/>
            </p:cNvSpPr>
            <p:nvPr/>
          </p:nvSpPr>
          <p:spPr bwMode="auto">
            <a:xfrm>
              <a:off x="1702" y="9131"/>
              <a:ext cx="4046" cy="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3" name="Line 81"/>
            <p:cNvSpPr>
              <a:spLocks noChangeShapeType="1"/>
            </p:cNvSpPr>
            <p:nvPr/>
          </p:nvSpPr>
          <p:spPr bwMode="auto">
            <a:xfrm>
              <a:off x="2298" y="12590"/>
              <a:ext cx="30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4" name="Line 82"/>
            <p:cNvSpPr>
              <a:spLocks noChangeShapeType="1"/>
            </p:cNvSpPr>
            <p:nvPr/>
          </p:nvSpPr>
          <p:spPr bwMode="auto">
            <a:xfrm>
              <a:off x="229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5" name="Line 83"/>
            <p:cNvSpPr>
              <a:spLocks noChangeShapeType="1"/>
            </p:cNvSpPr>
            <p:nvPr/>
          </p:nvSpPr>
          <p:spPr bwMode="auto">
            <a:xfrm>
              <a:off x="2810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6" name="Line 84"/>
            <p:cNvSpPr>
              <a:spLocks noChangeShapeType="1"/>
            </p:cNvSpPr>
            <p:nvPr/>
          </p:nvSpPr>
          <p:spPr bwMode="auto">
            <a:xfrm>
              <a:off x="3328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7" name="Line 85"/>
            <p:cNvSpPr>
              <a:spLocks noChangeShapeType="1"/>
            </p:cNvSpPr>
            <p:nvPr/>
          </p:nvSpPr>
          <p:spPr bwMode="auto">
            <a:xfrm>
              <a:off x="383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435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99" name="Line 87"/>
            <p:cNvSpPr>
              <a:spLocks noChangeShapeType="1"/>
            </p:cNvSpPr>
            <p:nvPr/>
          </p:nvSpPr>
          <p:spPr bwMode="auto">
            <a:xfrm>
              <a:off x="4869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0" name="Line 88"/>
            <p:cNvSpPr>
              <a:spLocks noChangeShapeType="1"/>
            </p:cNvSpPr>
            <p:nvPr/>
          </p:nvSpPr>
          <p:spPr bwMode="auto">
            <a:xfrm>
              <a:off x="5387" y="12590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21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723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241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75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427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2.0</a:t>
              </a:r>
              <a:endParaRPr kumimoji="0" lang="ja-JP" altLang="ja-JP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4782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5300" y="12716"/>
              <a:ext cx="3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3.0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 flipV="1">
              <a:off x="2172" y="9841"/>
              <a:ext cx="0" cy="26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09" name="Line 97"/>
            <p:cNvSpPr>
              <a:spLocks noChangeShapeType="1"/>
            </p:cNvSpPr>
            <p:nvPr/>
          </p:nvSpPr>
          <p:spPr bwMode="auto">
            <a:xfrm flipH="1">
              <a:off x="2117" y="12475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0" name="Line 98"/>
            <p:cNvSpPr>
              <a:spLocks noChangeShapeType="1"/>
            </p:cNvSpPr>
            <p:nvPr/>
          </p:nvSpPr>
          <p:spPr bwMode="auto">
            <a:xfrm flipH="1">
              <a:off x="2117" y="12036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1" name="Line 99"/>
            <p:cNvSpPr>
              <a:spLocks noChangeShapeType="1"/>
            </p:cNvSpPr>
            <p:nvPr/>
          </p:nvSpPr>
          <p:spPr bwMode="auto">
            <a:xfrm flipH="1">
              <a:off x="2117" y="11597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2" name="Line 100"/>
            <p:cNvSpPr>
              <a:spLocks noChangeShapeType="1"/>
            </p:cNvSpPr>
            <p:nvPr/>
          </p:nvSpPr>
          <p:spPr bwMode="auto">
            <a:xfrm flipH="1">
              <a:off x="2117" y="11158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3" name="Line 101"/>
            <p:cNvSpPr>
              <a:spLocks noChangeShapeType="1"/>
            </p:cNvSpPr>
            <p:nvPr/>
          </p:nvSpPr>
          <p:spPr bwMode="auto">
            <a:xfrm flipH="1">
              <a:off x="2117" y="10719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4" name="Line 102"/>
            <p:cNvSpPr>
              <a:spLocks noChangeShapeType="1"/>
            </p:cNvSpPr>
            <p:nvPr/>
          </p:nvSpPr>
          <p:spPr bwMode="auto">
            <a:xfrm flipH="1">
              <a:off x="2117" y="10280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 flipH="1">
              <a:off x="2117" y="9841"/>
              <a:ext cx="5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16" name="Rectangle 104"/>
            <p:cNvSpPr>
              <a:spLocks noChangeArrowheads="1"/>
            </p:cNvSpPr>
            <p:nvPr/>
          </p:nvSpPr>
          <p:spPr bwMode="auto">
            <a:xfrm rot="16200000">
              <a:off x="1954" y="12339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05"/>
            <p:cNvSpPr>
              <a:spLocks noChangeArrowheads="1"/>
            </p:cNvSpPr>
            <p:nvPr/>
          </p:nvSpPr>
          <p:spPr bwMode="auto">
            <a:xfrm rot="16200000">
              <a:off x="1889" y="11900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06"/>
            <p:cNvSpPr>
              <a:spLocks noChangeArrowheads="1"/>
            </p:cNvSpPr>
            <p:nvPr/>
          </p:nvSpPr>
          <p:spPr bwMode="auto">
            <a:xfrm rot="16200000">
              <a:off x="1889" y="11461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07"/>
            <p:cNvSpPr>
              <a:spLocks noChangeArrowheads="1"/>
            </p:cNvSpPr>
            <p:nvPr/>
          </p:nvSpPr>
          <p:spPr bwMode="auto">
            <a:xfrm rot="16200000">
              <a:off x="1889" y="11022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08"/>
            <p:cNvSpPr>
              <a:spLocks noChangeArrowheads="1"/>
            </p:cNvSpPr>
            <p:nvPr/>
          </p:nvSpPr>
          <p:spPr bwMode="auto">
            <a:xfrm rot="16200000">
              <a:off x="1889" y="10583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auto">
            <a:xfrm rot="16200000">
              <a:off x="1889" y="10144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auto">
            <a:xfrm rot="16200000">
              <a:off x="1889" y="9705"/>
              <a:ext cx="2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ja-JP" altLang="ja-JP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auto">
            <a:xfrm>
              <a:off x="2298" y="9714"/>
              <a:ext cx="512" cy="276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auto">
            <a:xfrm>
              <a:off x="2810" y="11820"/>
              <a:ext cx="518" cy="65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auto">
            <a:xfrm>
              <a:off x="3328" y="11904"/>
              <a:ext cx="511" cy="57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6" name="Rectangle 114"/>
            <p:cNvSpPr>
              <a:spLocks noChangeArrowheads="1"/>
            </p:cNvSpPr>
            <p:nvPr/>
          </p:nvSpPr>
          <p:spPr bwMode="auto">
            <a:xfrm>
              <a:off x="383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7" name="Rectangle 115"/>
            <p:cNvSpPr>
              <a:spLocks noChangeArrowheads="1"/>
            </p:cNvSpPr>
            <p:nvPr/>
          </p:nvSpPr>
          <p:spPr bwMode="auto">
            <a:xfrm>
              <a:off x="4357" y="12211"/>
              <a:ext cx="512" cy="26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  <p:sp>
          <p:nvSpPr>
            <p:cNvPr id="128" name="Rectangle 116"/>
            <p:cNvSpPr>
              <a:spLocks noChangeArrowheads="1"/>
            </p:cNvSpPr>
            <p:nvPr/>
          </p:nvSpPr>
          <p:spPr bwMode="auto">
            <a:xfrm>
              <a:off x="4869" y="12343"/>
              <a:ext cx="518" cy="13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9600"/>
            </a:p>
          </p:txBody>
        </p:sp>
      </p:grpSp>
      <p:sp>
        <p:nvSpPr>
          <p:cNvPr id="90" name="テキスト ボックス 89"/>
          <p:cNvSpPr txBox="1"/>
          <p:nvPr/>
        </p:nvSpPr>
        <p:spPr>
          <a:xfrm>
            <a:off x="1367139" y="11509044"/>
            <a:ext cx="1908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データマイニングにより，ゲーム攻略</a:t>
            </a:r>
            <a:r>
              <a:rPr lang="en-US" altLang="ja-JP" sz="4000" dirty="0"/>
              <a:t>wiki</a:t>
            </a:r>
            <a:r>
              <a:rPr lang="ja-JP" altLang="en-US" sz="4000" dirty="0"/>
              <a:t>におけるプロジェクトマネジメントの状況を</a:t>
            </a:r>
            <a:r>
              <a:rPr lang="ja-JP" altLang="en-US" sz="4000" dirty="0" smtClean="0"/>
              <a:t>分析する．</a:t>
            </a:r>
            <a:r>
              <a:rPr lang="ja-JP" altLang="en-US" sz="4000" dirty="0" smtClean="0"/>
              <a:t>さらに</a:t>
            </a:r>
            <a:r>
              <a:rPr lang="en-US" altLang="ja-JP" sz="4000" dirty="0" smtClean="0">
                <a:solidFill>
                  <a:sysClr val="windowText" lastClr="000000"/>
                </a:solidFill>
              </a:rPr>
              <a:t>Wiki</a:t>
            </a:r>
            <a:r>
              <a:rPr lang="ja-JP" altLang="en-US" sz="4000" dirty="0">
                <a:solidFill>
                  <a:sysClr val="windowText" lastClr="000000"/>
                </a:solidFill>
              </a:rPr>
              <a:t>を用いたオープンなプロジェクトである</a:t>
            </a:r>
            <a:r>
              <a:rPr lang="en-US" altLang="ja-JP" sz="4000" dirty="0">
                <a:solidFill>
                  <a:sysClr val="windowText" lastClr="000000"/>
                </a:solidFill>
              </a:rPr>
              <a:t>Wikipedia</a:t>
            </a:r>
            <a:r>
              <a:rPr lang="ja-JP" altLang="en-US" sz="4000" dirty="0">
                <a:solidFill>
                  <a:sysClr val="windowText" lastClr="000000"/>
                </a:solidFill>
              </a:rPr>
              <a:t>と比較し，ゲーム攻略</a:t>
            </a:r>
            <a:r>
              <a:rPr lang="en-US" altLang="ja-JP" sz="4000" dirty="0">
                <a:solidFill>
                  <a:sysClr val="windowText" lastClr="000000"/>
                </a:solidFill>
              </a:rPr>
              <a:t>wiki</a:t>
            </a:r>
            <a:r>
              <a:rPr lang="ja-JP" altLang="en-US" sz="4000" dirty="0">
                <a:solidFill>
                  <a:sysClr val="windowText" lastClr="000000"/>
                </a:solidFill>
              </a:rPr>
              <a:t>の特性を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見つける．</a:t>
            </a:r>
            <a:endParaRPr lang="ja-JP" altLang="en-US" sz="4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9821"/>
              </p:ext>
            </p:extLst>
          </p:nvPr>
        </p:nvGraphicFramePr>
        <p:xfrm>
          <a:off x="789095" y="17600025"/>
          <a:ext cx="5300593" cy="7830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5527"/>
                <a:gridCol w="2675066"/>
              </a:tblGrid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/>
                        </a:rPr>
                        <a:t>編集者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編集文字数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BiO9B9t4xiT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BiO9B9t4xiT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keYEKDrRYl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E5oN997tA9v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HrG78k72T2s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7200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-t1buG66449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xVsvnquz834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cZDLuGRhefQ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QH5pPrrgWOp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26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VJzcwvPo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sOr5vckj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cCEggKEl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17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BbG7zuvU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507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BbG7zuvU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9" name="テキスト ボックス 128"/>
          <p:cNvSpPr txBox="1"/>
          <p:nvPr/>
        </p:nvSpPr>
        <p:spPr>
          <a:xfrm>
            <a:off x="6194330" y="17335981"/>
            <a:ext cx="404578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ysClr val="windowText" lastClr="000000"/>
                </a:solidFill>
              </a:rPr>
              <a:t>左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のような形で記録し，編集者ごとの編集文字数を</a:t>
            </a:r>
            <a:r>
              <a:rPr lang="en-US" altLang="ja-JP" sz="4000" dirty="0" smtClean="0">
                <a:solidFill>
                  <a:sysClr val="windowText" lastClr="000000"/>
                </a:solidFill>
              </a:rPr>
              <a:t>SUMIF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関数，編集者ごとの編集回数を</a:t>
            </a:r>
            <a:r>
              <a:rPr lang="en-US" altLang="ja-JP" sz="4000" dirty="0" smtClean="0">
                <a:solidFill>
                  <a:sysClr val="windowText" lastClr="000000"/>
                </a:solidFill>
              </a:rPr>
              <a:t>COUNTIF</a:t>
            </a:r>
            <a:r>
              <a:rPr lang="ja-JP" altLang="en-US" sz="4000" dirty="0" smtClean="0">
                <a:solidFill>
                  <a:sysClr val="windowText" lastClr="000000"/>
                </a:solidFill>
              </a:rPr>
              <a:t>関数を使い算出する．</a:t>
            </a:r>
            <a:endParaRPr lang="en-US" altLang="ja-JP" sz="40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4000" dirty="0" smtClean="0">
                <a:solidFill>
                  <a:sysClr val="windowText" lastClr="000000"/>
                </a:solidFill>
              </a:rPr>
              <a:t>また，編集文字数のヒストグラムは幅が広くなりすぎるため，頻度が偏らないように対数化したものを使う．</a:t>
            </a:r>
            <a:endParaRPr lang="ja-JP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10902741" y="14085801"/>
            <a:ext cx="9990840" cy="116190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10531" y="15328017"/>
            <a:ext cx="98473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2011</a:t>
            </a:r>
            <a:r>
              <a:rPr lang="ja-JP" altLang="en-US" sz="4000" dirty="0"/>
              <a:t>年発売のプレイステーション</a:t>
            </a:r>
            <a:r>
              <a:rPr lang="en-US" altLang="ja-JP" sz="4000" dirty="0"/>
              <a:t>3 / Xbox360 / Windows</a:t>
            </a:r>
            <a:r>
              <a:rPr lang="ja-JP" altLang="en-US" sz="4000" dirty="0"/>
              <a:t>用ソフト「</a:t>
            </a:r>
            <a:r>
              <a:rPr lang="en-US" altLang="ja-JP" sz="4000" dirty="0"/>
              <a:t>The Elder Scrolls V Skyrim</a:t>
            </a:r>
            <a:r>
              <a:rPr lang="ja-JP" altLang="en-US" sz="4000" dirty="0" smtClean="0"/>
              <a:t>」の</a:t>
            </a:r>
            <a:r>
              <a:rPr lang="ja-JP" altLang="en-US" sz="4000" dirty="0"/>
              <a:t>日本語版攻略</a:t>
            </a:r>
            <a:r>
              <a:rPr lang="en-US" altLang="ja-JP" sz="4000" dirty="0" smtClean="0"/>
              <a:t>wiki</a:t>
            </a:r>
            <a:r>
              <a:rPr lang="ja-JP" altLang="en-US" sz="4000" dirty="0" smtClean="0"/>
              <a:t>を</a:t>
            </a:r>
            <a:r>
              <a:rPr lang="ja-JP" altLang="en-US" sz="4000" dirty="0"/>
              <a:t>対象に調査をおこなっている．現在，同</a:t>
            </a:r>
            <a:r>
              <a:rPr lang="en-US" altLang="ja-JP" sz="4000" dirty="0"/>
              <a:t>wiki</a:t>
            </a:r>
            <a:r>
              <a:rPr lang="ja-JP" altLang="en-US" sz="4000" dirty="0"/>
              <a:t>のページのうち</a:t>
            </a:r>
            <a:r>
              <a:rPr lang="en-US" altLang="ja-JP" sz="4000" dirty="0"/>
              <a:t>3</a:t>
            </a:r>
            <a:r>
              <a:rPr lang="ja-JP" altLang="en-US" sz="4000" dirty="0"/>
              <a:t>ページ分の調査を行い，</a:t>
            </a:r>
            <a:r>
              <a:rPr lang="en-US" altLang="ja-JP" sz="4000" dirty="0"/>
              <a:t>106</a:t>
            </a:r>
            <a:r>
              <a:rPr lang="ja-JP" altLang="en-US" sz="4000" dirty="0"/>
              <a:t>人の編集者の編集回数と編集文字数を記録し，それらのデータをもとに以下の</a:t>
            </a:r>
            <a:r>
              <a:rPr lang="en-US" altLang="ja-JP" sz="4000" dirty="0"/>
              <a:t>2</a:t>
            </a:r>
            <a:r>
              <a:rPr lang="ja-JP" altLang="en-US" sz="4000" dirty="0" err="1"/>
              <a:t>つの</a:t>
            </a:r>
            <a:r>
              <a:rPr lang="ja-JP" altLang="en-US" sz="4000" dirty="0"/>
              <a:t>ヒストグラムを作成した．</a:t>
            </a:r>
            <a:endParaRPr kumimoji="1" lang="ja-JP" altLang="en-US" sz="4000" dirty="0"/>
          </a:p>
        </p:txBody>
      </p:sp>
      <p:sp>
        <p:nvSpPr>
          <p:cNvPr id="131" name="対角する 2 つの角を切り取った四角形 130"/>
          <p:cNvSpPr/>
          <p:nvPr/>
        </p:nvSpPr>
        <p:spPr>
          <a:xfrm>
            <a:off x="10902741" y="14103377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進行</a:t>
            </a:r>
            <a:r>
              <a:rPr lang="ja-JP" altLang="en-US" dirty="0">
                <a:solidFill>
                  <a:sysClr val="windowText" lastClr="000000"/>
                </a:solidFill>
              </a:rPr>
              <a:t>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70134" y="24975777"/>
            <a:ext cx="397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　編集回数のヒストグラム</a:t>
            </a:r>
            <a:endParaRPr kumimoji="1" lang="ja-JP" altLang="en-US" sz="24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6308813" y="24976198"/>
            <a:ext cx="44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図</a:t>
            </a:r>
            <a:r>
              <a:rPr lang="en-US" altLang="ja-JP" sz="2400" dirty="0"/>
              <a:t>2</a:t>
            </a:r>
            <a:r>
              <a:rPr kumimoji="1" lang="ja-JP" altLang="en-US" sz="2400" dirty="0" smtClean="0"/>
              <a:t>　編集文字数のヒストグラム</a:t>
            </a:r>
            <a:endParaRPr kumimoji="1" lang="ja-JP" altLang="en-US" sz="24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514411" y="26229137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対角する 2 つの角を切り取った四角形 133"/>
          <p:cNvSpPr/>
          <p:nvPr/>
        </p:nvSpPr>
        <p:spPr>
          <a:xfrm>
            <a:off x="514410" y="26229137"/>
            <a:ext cx="4063467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今後</a:t>
            </a:r>
            <a:r>
              <a:rPr lang="ja-JP" altLang="en-US" dirty="0" smtClean="0">
                <a:solidFill>
                  <a:sysClr val="windowText" lastClr="000000"/>
                </a:solidFill>
              </a:rPr>
              <a:t>の</a:t>
            </a:r>
            <a:r>
              <a:rPr lang="ja-JP" altLang="en-US" dirty="0">
                <a:solidFill>
                  <a:sysClr val="windowText" lastClr="000000"/>
                </a:solidFill>
              </a:rPr>
              <a:t>計画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1600" y="27478334"/>
            <a:ext cx="2010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wiki</a:t>
            </a:r>
            <a:r>
              <a:rPr lang="ja-JP" altLang="en-US" sz="3600" dirty="0"/>
              <a:t>からデータを取得する工程を自動化するために，</a:t>
            </a:r>
            <a:r>
              <a:rPr lang="en-US" altLang="ja-JP" sz="3600" dirty="0" err="1"/>
              <a:t>pukiwiki</a:t>
            </a:r>
            <a:r>
              <a:rPr lang="ja-JP" altLang="en-US" sz="3600" dirty="0"/>
              <a:t>から機械的にデータを取得する方法を見つける</a:t>
            </a:r>
            <a:r>
              <a:rPr lang="ja-JP" altLang="en-US" sz="3600" dirty="0" smtClean="0"/>
              <a:t>．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クローラーを計画中</a:t>
            </a:r>
            <a:r>
              <a:rPr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514521" y="2803168"/>
            <a:ext cx="7941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n w="0"/>
              </a:rPr>
              <a:t>矢吹研究室　</a:t>
            </a:r>
            <a:r>
              <a:rPr lang="en-US" altLang="ja-JP" sz="4400" dirty="0">
                <a:ln w="0"/>
              </a:rPr>
              <a:t>1342014</a:t>
            </a:r>
            <a:r>
              <a:rPr lang="ja-JP" altLang="ja-JP" sz="4400" dirty="0">
                <a:ln w="0"/>
              </a:rPr>
              <a:t>　</a:t>
            </a:r>
            <a:r>
              <a:rPr lang="ja-JP" altLang="en-US" sz="4400" dirty="0">
                <a:ln w="0"/>
              </a:rPr>
              <a:t>泉雄</a:t>
            </a:r>
            <a:r>
              <a:rPr lang="ja-JP" altLang="en-US" sz="4400" dirty="0" smtClean="0">
                <a:ln w="0"/>
              </a:rPr>
              <a:t>太</a:t>
            </a:r>
            <a:endParaRPr lang="ja-JP" altLang="en-US" sz="4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753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</TotalTime>
  <Words>384</Words>
  <Application>Microsoft Office PowerPoint</Application>
  <PresentationFormat>ユーザー設定</PresentationFormat>
  <Paragraphs>77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izumi</cp:lastModifiedBy>
  <cp:revision>428</cp:revision>
  <dcterms:created xsi:type="dcterms:W3CDTF">2014-09-26T05:41:04Z</dcterms:created>
  <dcterms:modified xsi:type="dcterms:W3CDTF">2016-10-05T09:55:27Z</dcterms:modified>
</cp:coreProperties>
</file>