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888" r:id="rId2"/>
    <p:sldMasterId id="2147483917" r:id="rId3"/>
  </p:sldMasterIdLst>
  <p:sldIdLst>
    <p:sldId id="258" r:id="rId4"/>
  </p:sldIdLst>
  <p:sldSz cx="21386800" cy="30279975"/>
  <p:notesSz cx="6858000" cy="9144000"/>
  <p:defaultTextStyle>
    <a:defPPr>
      <a:defRPr lang="ja-JP"/>
    </a:defPPr>
    <a:lvl1pPr marL="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1pPr>
    <a:lvl2pPr marL="829359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2pPr>
    <a:lvl3pPr marL="165871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3pPr>
    <a:lvl4pPr marL="2488075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4pPr>
    <a:lvl5pPr marL="3317434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5pPr>
    <a:lvl6pPr marL="4146791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6pPr>
    <a:lvl7pPr marL="4976150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7pPr>
    <a:lvl8pPr marL="5805507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8pPr>
    <a:lvl9pPr marL="6634866" algn="l" defTabSz="1658716" rtl="0" eaLnBrk="1" latinLnBrk="0" hangingPunct="1">
      <a:defRPr kumimoji="1" sz="3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883" y="-2602"/>
      </p:cViewPr>
      <p:guideLst>
        <p:guide orient="horz" pos="9537"/>
        <p:guide pos="6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80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184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5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933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1953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686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874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5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2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0157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828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703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91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773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6341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350" y="4965112"/>
            <a:ext cx="16040100" cy="10541917"/>
          </a:xfrm>
        </p:spPr>
        <p:txBody>
          <a:bodyPr anchor="b">
            <a:normAutofit/>
          </a:bodyPr>
          <a:lstStyle>
            <a:lvl1pPr algn="ctr">
              <a:defRPr sz="1052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>
            <a:normAutofit/>
          </a:bodyPr>
          <a:lstStyle>
            <a:lvl1pPr marL="0" indent="0" algn="ctr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 algn="ctr">
              <a:buNone/>
              <a:defRPr sz="4912"/>
            </a:lvl2pPr>
            <a:lvl3pPr marL="1604040" indent="0" algn="ctr">
              <a:buNone/>
              <a:defRPr sz="4210"/>
            </a:lvl3pPr>
            <a:lvl4pPr marL="2406061" indent="0" algn="ctr">
              <a:buNone/>
              <a:defRPr sz="3508"/>
            </a:lvl4pPr>
            <a:lvl5pPr marL="3208081" indent="0" algn="ctr">
              <a:buNone/>
              <a:defRPr sz="3508"/>
            </a:lvl5pPr>
            <a:lvl6pPr marL="4010101" indent="0" algn="ctr">
              <a:buNone/>
              <a:defRPr sz="3508"/>
            </a:lvl6pPr>
            <a:lvl7pPr marL="4812121" indent="0" algn="ctr">
              <a:buNone/>
              <a:defRPr sz="3508"/>
            </a:lvl7pPr>
            <a:lvl8pPr marL="5614142" indent="0" algn="ctr">
              <a:buNone/>
              <a:defRPr sz="3508"/>
            </a:lvl8pPr>
            <a:lvl9pPr marL="6416162" indent="0" algn="ctr">
              <a:buNone/>
              <a:defRPr sz="350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814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5193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8264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290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092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0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380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204" y="7560823"/>
            <a:ext cx="18446115" cy="12588875"/>
          </a:xfrm>
        </p:spPr>
        <p:txBody>
          <a:bodyPr anchor="b">
            <a:normAutofit/>
          </a:bodyPr>
          <a:lstStyle>
            <a:lvl1pPr>
              <a:defRPr sz="10525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204" y="20101142"/>
            <a:ext cx="18446115" cy="6623742"/>
          </a:xfrm>
        </p:spPr>
        <p:txBody>
          <a:bodyPr anchor="t">
            <a:normAutofit/>
          </a:bodyPr>
          <a:lstStyle>
            <a:lvl1pPr marL="0" indent="0">
              <a:buNone/>
              <a:defRPr sz="42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202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4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6101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4357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5826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0165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4929" y="1591098"/>
            <a:ext cx="4611529" cy="25660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343" y="1591100"/>
            <a:ext cx="13567251" cy="2566087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75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2494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068" y="8074662"/>
            <a:ext cx="9089390" cy="1921236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17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7425837"/>
            <a:ext cx="9044834" cy="364569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2494" y="11071532"/>
            <a:ext cx="9044834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068" y="7425839"/>
            <a:ext cx="9089392" cy="364568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068" y="11071532"/>
            <a:ext cx="9089392" cy="1625054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9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7"/>
            <a:ext cx="6897243" cy="7065314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0"/>
            <a:ext cx="6897243" cy="1682221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622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89" y="2018665"/>
            <a:ext cx="6897243" cy="7065328"/>
          </a:xfrm>
        </p:spPr>
        <p:txBody>
          <a:bodyPr anchor="b">
            <a:normAutofit/>
          </a:bodyPr>
          <a:lstStyle>
            <a:lvl1pPr>
              <a:defRPr sz="5613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89390" y="4373774"/>
            <a:ext cx="10827068" cy="21532427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5689" y="9083993"/>
            <a:ext cx="6897243" cy="168222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807"/>
            </a:lvl1pPr>
            <a:lvl2pPr marL="802020" indent="0">
              <a:buNone/>
              <a:defRPr sz="2105"/>
            </a:lvl2pPr>
            <a:lvl3pPr marL="1604040" indent="0">
              <a:buNone/>
              <a:defRPr sz="1754"/>
            </a:lvl3pPr>
            <a:lvl4pPr marL="2406061" indent="0">
              <a:buNone/>
              <a:defRPr sz="1579"/>
            </a:lvl4pPr>
            <a:lvl5pPr marL="3208081" indent="0">
              <a:buNone/>
              <a:defRPr sz="1579"/>
            </a:lvl5pPr>
            <a:lvl6pPr marL="4010101" indent="0">
              <a:buNone/>
              <a:defRPr sz="1579"/>
            </a:lvl6pPr>
            <a:lvl7pPr marL="4812121" indent="0">
              <a:buNone/>
              <a:defRPr sz="1579"/>
            </a:lvl7pPr>
            <a:lvl8pPr marL="5614142" indent="0">
              <a:buNone/>
              <a:defRPr sz="1579"/>
            </a:lvl8pPr>
            <a:lvl9pPr marL="6416162" indent="0">
              <a:buNone/>
              <a:defRPr sz="1579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878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07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085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2494" y="1614932"/>
            <a:ext cx="18446115" cy="585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2494" y="8074662"/>
            <a:ext cx="18446115" cy="1921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D7C5F46-0C4F-49B7-B018-34633777EF9A}" type="datetimeFigureOut">
              <a:rPr kumimoji="1" lang="ja-JP" altLang="en-US" smtClean="0"/>
              <a:t>2014/12/17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6579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EF35-3C66-42A0-A98E-4B0CCB9136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231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Wingdings 2" pitchFamily="18" charset="2"/>
        <a:buChar char="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spcBef>
          <a:spcPct val="20000"/>
        </a:spcBef>
        <a:buFont typeface="Wingdings 2" pitchFamily="18" charset="2"/>
        <a:buChar char="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3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3" name="直線コネクタ 1052"/>
          <p:cNvCxnSpPr>
            <a:stCxn id="24" idx="3"/>
          </p:cNvCxnSpPr>
          <p:nvPr/>
        </p:nvCxnSpPr>
        <p:spPr>
          <a:xfrm flipH="1">
            <a:off x="5307694" y="8538645"/>
            <a:ext cx="8883664" cy="57650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雲形吹き出し 1044"/>
          <p:cNvSpPr/>
          <p:nvPr/>
        </p:nvSpPr>
        <p:spPr>
          <a:xfrm>
            <a:off x="2455898" y="305528"/>
            <a:ext cx="14622826" cy="2441545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/>
          <p:cNvSpPr/>
          <p:nvPr/>
        </p:nvSpPr>
        <p:spPr>
          <a:xfrm>
            <a:off x="11857444" y="15420703"/>
            <a:ext cx="8352928" cy="82089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角丸四角形 39"/>
          <p:cNvSpPr/>
          <p:nvPr/>
        </p:nvSpPr>
        <p:spPr>
          <a:xfrm>
            <a:off x="1563112" y="3333041"/>
            <a:ext cx="18290032" cy="867549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86616" y="1014822"/>
            <a:ext cx="12665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 smtClean="0"/>
              <a:t>Twitter</a:t>
            </a:r>
            <a:r>
              <a:rPr kumimoji="1" lang="ja-JP" altLang="en-US" sz="5400" dirty="0" smtClean="0"/>
              <a:t>のアイコンによる拡散率を調べる</a:t>
            </a:r>
            <a:endParaRPr kumimoji="1" lang="en-US" altLang="ja-JP" sz="5400" dirty="0" smtClean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15" y="6749330"/>
            <a:ext cx="1257300" cy="1209675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275093" y="6821440"/>
            <a:ext cx="2448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Yaruo</a:t>
            </a:r>
            <a:r>
              <a:rPr kumimoji="1" lang="en-US" altLang="ja-JP" dirty="0" smtClean="0"/>
              <a:t>@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29234" y="7030081"/>
            <a:ext cx="234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Yaruo111 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時間前</a:t>
            </a:r>
            <a:endParaRPr kumimoji="1"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4525" y="7260252"/>
            <a:ext cx="4437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~~~~~~</a:t>
            </a:r>
            <a:r>
              <a:rPr lang="en-US" altLang="ja-JP" dirty="0" smtClean="0"/>
              <a:t>~~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28556" y="7904879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ﾘﾂｲｰﾄ  </a:t>
            </a:r>
            <a:r>
              <a:rPr lang="en-US" altLang="ja-JP" sz="3200" dirty="0" smtClean="0"/>
              <a:t>500</a:t>
            </a:r>
            <a:endParaRPr kumimoji="1" lang="ja-JP" altLang="en-US" sz="32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174416" y="6802873"/>
            <a:ext cx="24482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yaranai</a:t>
            </a:r>
            <a:r>
              <a:rPr kumimoji="1" lang="en-US" altLang="ja-JP" dirty="0" smtClean="0"/>
              <a:t>@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4940544" y="6997218"/>
            <a:ext cx="2340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Yaruo111 </a:t>
            </a:r>
            <a:r>
              <a:rPr lang="ja-JP" altLang="en-US" sz="1600" dirty="0" smtClean="0"/>
              <a:t>・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時間前</a:t>
            </a:r>
            <a:endParaRPr kumimoji="1" lang="ja-JP" altLang="en-US" sz="16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030120" y="7513466"/>
            <a:ext cx="44378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~~~~~~</a:t>
            </a:r>
            <a:r>
              <a:rPr lang="en-US" altLang="ja-JP" dirty="0" smtClean="0"/>
              <a:t>~~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4001125" y="8021402"/>
            <a:ext cx="25202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 smtClean="0"/>
              <a:t>ﾘﾂｲｰﾄ  </a:t>
            </a:r>
            <a:r>
              <a:rPr lang="en-US" altLang="ja-JP" sz="3200" dirty="0" smtClean="0"/>
              <a:t>100</a:t>
            </a:r>
            <a:endParaRPr kumimoji="1" lang="ja-JP" altLang="en-US" sz="3200" dirty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913" y="6862728"/>
            <a:ext cx="1580846" cy="1487855"/>
          </a:xfrm>
          <a:prstGeom prst="rect">
            <a:avLst/>
          </a:prstGeom>
        </p:spPr>
      </p:pic>
      <p:sp>
        <p:nvSpPr>
          <p:cNvPr id="23" name="円/楕円 22"/>
          <p:cNvSpPr/>
          <p:nvPr/>
        </p:nvSpPr>
        <p:spPr>
          <a:xfrm>
            <a:off x="4010176" y="7757935"/>
            <a:ext cx="2749639" cy="79407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13801247" y="7898975"/>
            <a:ext cx="2663844" cy="7494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>
            <a:off x="-8820768" y="7504648"/>
            <a:ext cx="5125322" cy="17795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>
            <a:off x="-9828880" y="4892352"/>
            <a:ext cx="4412373" cy="15685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5808248" y="9937400"/>
            <a:ext cx="7341691" cy="18192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chemeClr val="tx1"/>
                </a:solidFill>
              </a:rPr>
              <a:t>RT</a:t>
            </a:r>
            <a:r>
              <a:rPr lang="ja-JP" altLang="en-US" sz="5400" dirty="0">
                <a:solidFill>
                  <a:schemeClr val="tx1"/>
                </a:solidFill>
              </a:rPr>
              <a:t>数</a:t>
            </a:r>
            <a:r>
              <a:rPr kumimoji="1" lang="ja-JP" altLang="en-US" sz="5400" dirty="0" smtClean="0">
                <a:solidFill>
                  <a:schemeClr val="tx1"/>
                </a:solidFill>
              </a:rPr>
              <a:t>の違いがある</a:t>
            </a:r>
            <a:endParaRPr kumimoji="1" lang="ja-JP" altLang="en-US" sz="5400" dirty="0">
              <a:solidFill>
                <a:schemeClr val="tx1"/>
              </a:solidFill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1563112" y="12536035"/>
            <a:ext cx="18290032" cy="24753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529789" y="15863839"/>
            <a:ext cx="41973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研究方法</a:t>
            </a:r>
            <a:endParaRPr kumimoji="1" lang="ja-JP" altLang="en-US" dirty="0"/>
          </a:p>
        </p:txBody>
      </p:sp>
      <p:sp>
        <p:nvSpPr>
          <p:cNvPr id="51" name="角丸四角形 50"/>
          <p:cNvSpPr/>
          <p:nvPr/>
        </p:nvSpPr>
        <p:spPr>
          <a:xfrm>
            <a:off x="923075" y="15377788"/>
            <a:ext cx="10378359" cy="82089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00" y="19962675"/>
            <a:ext cx="8112000" cy="2947778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125" y="16770231"/>
            <a:ext cx="3799370" cy="2565268"/>
          </a:xfrm>
          <a:prstGeom prst="rect">
            <a:avLst/>
          </a:prstGeom>
        </p:spPr>
      </p:pic>
      <p:sp>
        <p:nvSpPr>
          <p:cNvPr id="60" name="テキスト ボックス 59"/>
          <p:cNvSpPr txBox="1"/>
          <p:nvPr/>
        </p:nvSpPr>
        <p:spPr>
          <a:xfrm>
            <a:off x="1084547" y="16893906"/>
            <a:ext cx="10275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　</a:t>
            </a:r>
            <a:r>
              <a:rPr lang="en-US" altLang="ja-JP" dirty="0"/>
              <a:t>Twitter</a:t>
            </a:r>
            <a:r>
              <a:rPr lang="ja-JP" altLang="en-US" dirty="0"/>
              <a:t>の</a:t>
            </a:r>
            <a:r>
              <a:rPr lang="en-US" altLang="ja-JP" dirty="0"/>
              <a:t>API</a:t>
            </a:r>
            <a:r>
              <a:rPr lang="ja-JP" altLang="en-US" dirty="0"/>
              <a:t>を使い、リツイート</a:t>
            </a:r>
            <a:r>
              <a:rPr lang="ja-JP" altLang="en-US" dirty="0" smtClean="0"/>
              <a:t>されたデータ</a:t>
            </a:r>
            <a:r>
              <a:rPr lang="ja-JP" altLang="en-US" dirty="0"/>
              <a:t>を</a:t>
            </a:r>
            <a:r>
              <a:rPr lang="ja-JP" altLang="en-US" dirty="0" smtClean="0"/>
              <a:t>集める</a:t>
            </a:r>
            <a:endParaRPr lang="en-US" altLang="ja-JP" dirty="0" smtClean="0"/>
          </a:p>
          <a:p>
            <a:r>
              <a:rPr lang="ja-JP" altLang="en-US" dirty="0"/>
              <a:t>②　集めたデータのアイコンを</a:t>
            </a:r>
            <a:r>
              <a:rPr lang="en-US" altLang="ja-JP" dirty="0"/>
              <a:t>25</a:t>
            </a:r>
            <a:r>
              <a:rPr lang="ja-JP" altLang="en-US" dirty="0"/>
              <a:t>種類にタグ付け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r>
              <a:rPr lang="ja-JP" altLang="en-US" dirty="0"/>
              <a:t>③　目的</a:t>
            </a:r>
            <a:r>
              <a:rPr lang="ja-JP" altLang="en-US" dirty="0" smtClean="0"/>
              <a:t>変数</a:t>
            </a:r>
            <a:r>
              <a:rPr lang="ja-JP" altLang="en-US" dirty="0"/>
              <a:t>を</a:t>
            </a:r>
            <a:r>
              <a:rPr lang="en-US" altLang="ja-JP" dirty="0"/>
              <a:t>RT</a:t>
            </a:r>
            <a:r>
              <a:rPr lang="ja-JP" altLang="en-US" dirty="0"/>
              <a:t>数</a:t>
            </a:r>
            <a:r>
              <a:rPr lang="en-US" altLang="ja-JP" dirty="0"/>
              <a:t>/</a:t>
            </a:r>
            <a:r>
              <a:rPr lang="ja-JP" altLang="en-US" dirty="0"/>
              <a:t>フォロワー数</a:t>
            </a:r>
            <a:r>
              <a:rPr lang="ja-JP" altLang="en-US" dirty="0" smtClean="0"/>
              <a:t>、</a:t>
            </a:r>
            <a:r>
              <a:rPr lang="ja-JP" altLang="en-US" dirty="0"/>
              <a:t>説明</a:t>
            </a:r>
            <a:r>
              <a:rPr lang="ja-JP" altLang="en-US" dirty="0" smtClean="0"/>
              <a:t>変数</a:t>
            </a:r>
            <a:r>
              <a:rPr lang="ja-JP" altLang="en-US" dirty="0"/>
              <a:t>を</a:t>
            </a:r>
            <a:r>
              <a:rPr lang="en-US" altLang="ja-JP" dirty="0"/>
              <a:t>25</a:t>
            </a:r>
            <a:r>
              <a:rPr lang="ja-JP" altLang="en-US" dirty="0"/>
              <a:t>種のタグとし、重回帰分析をする</a:t>
            </a:r>
          </a:p>
          <a:p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1024" name="円/楕円 1023"/>
          <p:cNvSpPr/>
          <p:nvPr/>
        </p:nvSpPr>
        <p:spPr>
          <a:xfrm>
            <a:off x="13829516" y="20837514"/>
            <a:ext cx="4036392" cy="1134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子供</a:t>
            </a:r>
            <a:r>
              <a:rPr lang="ja-JP" altLang="en-US" dirty="0" smtClean="0">
                <a:solidFill>
                  <a:schemeClr val="tx1"/>
                </a:solidFill>
              </a:rPr>
              <a:t>の男の子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円/楕円 65"/>
          <p:cNvSpPr/>
          <p:nvPr/>
        </p:nvSpPr>
        <p:spPr>
          <a:xfrm>
            <a:off x="12374473" y="19668394"/>
            <a:ext cx="2772614" cy="1134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若い男性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7" name="円/楕円 66"/>
          <p:cNvSpPr/>
          <p:nvPr/>
        </p:nvSpPr>
        <p:spPr>
          <a:xfrm>
            <a:off x="16797138" y="19833187"/>
            <a:ext cx="2772614" cy="113407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中年</a:t>
            </a:r>
            <a:r>
              <a:rPr lang="ja-JP" altLang="en-US" dirty="0">
                <a:solidFill>
                  <a:schemeClr val="tx1"/>
                </a:solidFill>
              </a:rPr>
              <a:t>男性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25" name="テキスト ボックス 1024"/>
          <p:cNvSpPr txBox="1"/>
          <p:nvPr/>
        </p:nvSpPr>
        <p:spPr>
          <a:xfrm>
            <a:off x="13771281" y="22521515"/>
            <a:ext cx="48329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 smtClean="0"/>
              <a:t>この</a:t>
            </a:r>
            <a:r>
              <a:rPr kumimoji="1" lang="en-US" altLang="ja-JP" b="1" u="sng" dirty="0" smtClean="0"/>
              <a:t>3</a:t>
            </a:r>
            <a:r>
              <a:rPr kumimoji="1" lang="ja-JP" altLang="en-US" b="1" u="sng" dirty="0" smtClean="0"/>
              <a:t>つが</a:t>
            </a:r>
            <a:r>
              <a:rPr kumimoji="1" lang="en-US" altLang="ja-JP" b="1" u="sng" dirty="0" smtClean="0"/>
              <a:t>RT</a:t>
            </a:r>
            <a:r>
              <a:rPr lang="ja-JP" altLang="en-US" b="1" u="sng" dirty="0" smtClean="0"/>
              <a:t>割合が高い</a:t>
            </a:r>
            <a:endParaRPr lang="en-US" altLang="ja-JP" b="1" u="sng" dirty="0" smtClean="0"/>
          </a:p>
        </p:txBody>
      </p:sp>
      <p:sp>
        <p:nvSpPr>
          <p:cNvPr id="1027" name="角丸四角形 1026"/>
          <p:cNvSpPr/>
          <p:nvPr/>
        </p:nvSpPr>
        <p:spPr>
          <a:xfrm>
            <a:off x="1341742" y="24212236"/>
            <a:ext cx="18769184" cy="48965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0" name="円形吹き出し 1029"/>
          <p:cNvSpPr/>
          <p:nvPr/>
        </p:nvSpPr>
        <p:spPr>
          <a:xfrm>
            <a:off x="881326" y="2271225"/>
            <a:ext cx="5059546" cy="1929599"/>
          </a:xfrm>
          <a:prstGeom prst="wedgeEllipseCallout">
            <a:avLst>
              <a:gd name="adj1" fmla="val 27295"/>
              <a:gd name="adj2" fmla="val 56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研究背景</a:t>
            </a:r>
            <a:endParaRPr kumimoji="1" lang="ja-JP" altLang="en-US" sz="6000" dirty="0"/>
          </a:p>
        </p:txBody>
      </p:sp>
      <p:sp>
        <p:nvSpPr>
          <p:cNvPr id="1032" name="正方形/長方形 1031"/>
          <p:cNvSpPr/>
          <p:nvPr/>
        </p:nvSpPr>
        <p:spPr>
          <a:xfrm>
            <a:off x="2863529" y="6764524"/>
            <a:ext cx="5057585" cy="18125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4" name="直線コネクタ 1033"/>
          <p:cNvCxnSpPr/>
          <p:nvPr/>
        </p:nvCxnSpPr>
        <p:spPr>
          <a:xfrm>
            <a:off x="4143615" y="6740667"/>
            <a:ext cx="0" cy="177181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動作設定ボタン: ユーザー設定 1034">
            <a:hlinkClick r:id="" action="ppaction://noaction" highlightClick="1"/>
          </p:cNvPr>
          <p:cNvSpPr/>
          <p:nvPr/>
        </p:nvSpPr>
        <p:spPr>
          <a:xfrm>
            <a:off x="11590309" y="6831018"/>
            <a:ext cx="6021933" cy="1718793"/>
          </a:xfrm>
          <a:prstGeom prst="actionButtonBlank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37" name="直線コネクタ 1036"/>
          <p:cNvCxnSpPr/>
          <p:nvPr/>
        </p:nvCxnSpPr>
        <p:spPr>
          <a:xfrm flipH="1">
            <a:off x="13191592" y="6857899"/>
            <a:ext cx="18333" cy="17009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テキスト ボックス 1039"/>
          <p:cNvSpPr txBox="1"/>
          <p:nvPr/>
        </p:nvSpPr>
        <p:spPr>
          <a:xfrm>
            <a:off x="2059257" y="24656298"/>
            <a:ext cx="4581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 smtClean="0"/>
              <a:t>今後の計画</a:t>
            </a:r>
            <a:endParaRPr kumimoji="1" lang="ja-JP" altLang="en-US" sz="6000" dirty="0"/>
          </a:p>
        </p:txBody>
      </p:sp>
      <p:sp>
        <p:nvSpPr>
          <p:cNvPr id="1041" name="テキスト ボックス 1040"/>
          <p:cNvSpPr txBox="1"/>
          <p:nvPr/>
        </p:nvSpPr>
        <p:spPr>
          <a:xfrm>
            <a:off x="2719279" y="25890556"/>
            <a:ext cx="14096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 smtClean="0"/>
              <a:t>・タグの要素をさらに細かく増やし、さらに正確な分析をする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・リツイート</a:t>
            </a:r>
            <a:r>
              <a:rPr lang="ja-JP" altLang="en-US" sz="3600" dirty="0"/>
              <a:t>の画像を判別する際に画像処理の</a:t>
            </a:r>
            <a:r>
              <a:rPr lang="en-US" altLang="ja-JP" sz="3600" dirty="0"/>
              <a:t>API</a:t>
            </a:r>
            <a:r>
              <a:rPr lang="ja-JP" altLang="en-US" sz="3600" dirty="0"/>
              <a:t>を入れたが，画像の判別ミスが多く目立ったため，画像処理について平行して研究する</a:t>
            </a:r>
            <a:endParaRPr kumimoji="1" lang="ja-JP" altLang="en-US" sz="3600" dirty="0"/>
          </a:p>
        </p:txBody>
      </p:sp>
      <p:sp>
        <p:nvSpPr>
          <p:cNvPr id="1042" name="円形吹き出し 1041"/>
          <p:cNvSpPr/>
          <p:nvPr/>
        </p:nvSpPr>
        <p:spPr>
          <a:xfrm>
            <a:off x="881326" y="11330692"/>
            <a:ext cx="4581003" cy="1626667"/>
          </a:xfrm>
          <a:prstGeom prst="wedgeEllipseCallout">
            <a:avLst>
              <a:gd name="adj1" fmla="val 26296"/>
              <a:gd name="adj2" fmla="val 7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研究目的</a:t>
            </a:r>
            <a:endParaRPr kumimoji="1" lang="ja-JP" altLang="en-US" sz="6000" dirty="0"/>
          </a:p>
        </p:txBody>
      </p:sp>
      <p:sp>
        <p:nvSpPr>
          <p:cNvPr id="1043" name="円形吹き出し 1042"/>
          <p:cNvSpPr/>
          <p:nvPr/>
        </p:nvSpPr>
        <p:spPr>
          <a:xfrm>
            <a:off x="11940622" y="14912767"/>
            <a:ext cx="4793558" cy="1349528"/>
          </a:xfrm>
          <a:prstGeom prst="wedgeEllipseCallout">
            <a:avLst>
              <a:gd name="adj1" fmla="val -10236"/>
              <a:gd name="adj2" fmla="val 71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進捗状況</a:t>
            </a:r>
            <a:endParaRPr kumimoji="1" lang="ja-JP" altLang="en-US" sz="6000" dirty="0"/>
          </a:p>
        </p:txBody>
      </p:sp>
      <p:sp>
        <p:nvSpPr>
          <p:cNvPr id="1044" name="円形吹き出し 1043"/>
          <p:cNvSpPr/>
          <p:nvPr/>
        </p:nvSpPr>
        <p:spPr>
          <a:xfrm>
            <a:off x="0" y="14692770"/>
            <a:ext cx="4689796" cy="1952468"/>
          </a:xfrm>
          <a:prstGeom prst="wedgeEllipseCallout">
            <a:avLst>
              <a:gd name="adj1" fmla="val 17621"/>
              <a:gd name="adj2" fmla="val 69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6000" dirty="0" smtClean="0"/>
              <a:t>研究方法</a:t>
            </a:r>
            <a:endParaRPr kumimoji="1" lang="en-US" altLang="ja-JP" sz="6000" dirty="0" smtClean="0"/>
          </a:p>
        </p:txBody>
      </p:sp>
      <p:sp>
        <p:nvSpPr>
          <p:cNvPr id="1046" name="テキスト ボックス 1045"/>
          <p:cNvSpPr txBox="1"/>
          <p:nvPr/>
        </p:nvSpPr>
        <p:spPr>
          <a:xfrm>
            <a:off x="4373866" y="12807432"/>
            <a:ext cx="150325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dirty="0" smtClean="0"/>
              <a:t>Twitter</a:t>
            </a:r>
            <a:r>
              <a:rPr lang="ja-JP" altLang="en-US" sz="4400" dirty="0"/>
              <a:t>のアイコンが拡散率に影響があるかを調べ</a:t>
            </a:r>
            <a:r>
              <a:rPr lang="ja-JP" altLang="en-US" sz="4400" dirty="0" smtClean="0"/>
              <a:t>，</a:t>
            </a:r>
            <a:endParaRPr lang="en-US" altLang="ja-JP" sz="4400" dirty="0" smtClean="0"/>
          </a:p>
          <a:p>
            <a:r>
              <a:rPr lang="ja-JP" altLang="en-US" sz="4400" dirty="0" smtClean="0"/>
              <a:t>情報</a:t>
            </a:r>
            <a:r>
              <a:rPr lang="ja-JP" altLang="en-US" sz="4400" dirty="0"/>
              <a:t>の本質でないアイコン部分が本質に与える影響を調べる．</a:t>
            </a:r>
          </a:p>
          <a:p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cxnSp>
        <p:nvCxnSpPr>
          <p:cNvPr id="1051" name="直線コネクタ 1050"/>
          <p:cNvCxnSpPr>
            <a:stCxn id="23" idx="4"/>
            <a:endCxn id="37" idx="0"/>
          </p:cNvCxnSpPr>
          <p:nvPr/>
        </p:nvCxnSpPr>
        <p:spPr>
          <a:xfrm>
            <a:off x="5384996" y="8552006"/>
            <a:ext cx="4094098" cy="138539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円/楕円 1055"/>
          <p:cNvSpPr/>
          <p:nvPr/>
        </p:nvSpPr>
        <p:spPr>
          <a:xfrm>
            <a:off x="11579417" y="6382557"/>
            <a:ext cx="1584107" cy="222642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5" name="円/楕円 1054"/>
          <p:cNvSpPr/>
          <p:nvPr/>
        </p:nvSpPr>
        <p:spPr>
          <a:xfrm>
            <a:off x="2651175" y="6315575"/>
            <a:ext cx="1657937" cy="229858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9" name="角丸四角形 1058"/>
          <p:cNvSpPr/>
          <p:nvPr/>
        </p:nvSpPr>
        <p:spPr>
          <a:xfrm>
            <a:off x="6381932" y="4002772"/>
            <a:ext cx="7344816" cy="208831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1" name="直線コネクタ 1060"/>
          <p:cNvCxnSpPr>
            <a:stCxn id="1056" idx="1"/>
            <a:endCxn id="1059" idx="2"/>
          </p:cNvCxnSpPr>
          <p:nvPr/>
        </p:nvCxnSpPr>
        <p:spPr>
          <a:xfrm flipH="1" flipV="1">
            <a:off x="10054340" y="6091091"/>
            <a:ext cx="1757064" cy="61751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直線コネクタ 1062"/>
          <p:cNvCxnSpPr>
            <a:endCxn id="1059" idx="2"/>
          </p:cNvCxnSpPr>
          <p:nvPr/>
        </p:nvCxnSpPr>
        <p:spPr>
          <a:xfrm flipV="1">
            <a:off x="4173219" y="6091091"/>
            <a:ext cx="5881121" cy="73693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テキスト ボックス 1063"/>
          <p:cNvSpPr txBox="1"/>
          <p:nvPr/>
        </p:nvSpPr>
        <p:spPr>
          <a:xfrm>
            <a:off x="7777520" y="4617230"/>
            <a:ext cx="4528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/>
              <a:t>アイコンの違い</a:t>
            </a:r>
            <a:endParaRPr kumimoji="1" lang="ja-JP" altLang="en-US" sz="5400" dirty="0"/>
          </a:p>
        </p:txBody>
      </p:sp>
      <p:cxnSp>
        <p:nvCxnSpPr>
          <p:cNvPr id="1082" name="直線コネクタ 1081"/>
          <p:cNvCxnSpPr>
            <a:endCxn id="37" idx="0"/>
          </p:cNvCxnSpPr>
          <p:nvPr/>
        </p:nvCxnSpPr>
        <p:spPr>
          <a:xfrm flipH="1">
            <a:off x="9479094" y="8668335"/>
            <a:ext cx="5654076" cy="126906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7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</TotalTime>
  <Words>142</Words>
  <Application>Microsoft Office PowerPoint</Application>
  <PresentationFormat>ユーザー設定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Calibri</vt:lpstr>
      <vt:lpstr>Calibri Light</vt:lpstr>
      <vt:lpstr>Wingdings 2</vt:lpstr>
      <vt:lpstr>HDOfficeLightV0</vt:lpstr>
      <vt:lpstr>1_HDOfficeLightV0</vt:lpstr>
      <vt:lpstr>2_HDOfficeLightV0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JUNTO</dc:creator>
  <cp:lastModifiedBy>inoue</cp:lastModifiedBy>
  <cp:revision>81</cp:revision>
  <dcterms:created xsi:type="dcterms:W3CDTF">2013-12-09T07:23:37Z</dcterms:created>
  <dcterms:modified xsi:type="dcterms:W3CDTF">2014-12-17T11:59:10Z</dcterms:modified>
</cp:coreProperties>
</file>