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3" r:id="rId4"/>
    <p:sldId id="264" r:id="rId5"/>
    <p:sldId id="265" r:id="rId6"/>
    <p:sldId id="266" r:id="rId7"/>
    <p:sldId id="271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92832F5-EA01-48E5-B403-87E193F50680}">
          <p14:sldIdLst>
            <p14:sldId id="259"/>
            <p14:sldId id="262"/>
            <p14:sldId id="263"/>
            <p14:sldId id="264"/>
            <p14:sldId id="265"/>
            <p14:sldId id="266"/>
            <p14:sldId id="271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95" d="100"/>
          <a:sy n="95" d="100"/>
        </p:scale>
        <p:origin x="-1290" y="-9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973032197316901E-2"/>
          <c:y val="9.8110284311286391E-2"/>
          <c:w val="0.41953252824979109"/>
          <c:h val="0.745508057049867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パターン割合</c:v>
                </c:pt>
              </c:strCache>
            </c:strRef>
          </c:tx>
          <c:dPt>
            <c:idx val="2"/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メインコードよりテストコードのほうが多い傾向</c:v>
                </c:pt>
                <c:pt idx="1">
                  <c:v>メインコードとテストコードが共に成長する傾向</c:v>
                </c:pt>
                <c:pt idx="2">
                  <c:v>テストコードが殆ど書かれていない傾向</c:v>
                </c:pt>
                <c:pt idx="3">
                  <c:v>テストコードが初期状態から殆ど変化がない傾向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464695758349848"/>
          <c:y val="9.2585974493146123E-2"/>
          <c:w val="0.42442235930044775"/>
          <c:h val="0.76950587098116152"/>
        </c:manualLayout>
      </c:layout>
      <c:overlay val="0"/>
      <c:txPr>
        <a:bodyPr/>
        <a:lstStyle/>
        <a:p>
          <a:pPr>
            <a:defRPr sz="11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2014/1/31</a:t>
            </a:fld>
            <a:endParaRPr kumimoji="1" 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838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dirty="0" smtClean="0"/>
              <a:t>アイコンをクリックして図を追加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package" Target="../embeddings/Microsoft_Excel_Worksheet1.xlsx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1979613" algn="l"/>
              </a:tabLst>
            </a:pPr>
            <a:r>
              <a:rPr kumimoji="1" lang="ja-JP" altLang="en-US" dirty="0" smtClean="0"/>
              <a:t>オープンソース</a:t>
            </a:r>
            <a:r>
              <a:rPr kumimoji="1" lang="ja-JP" altLang="en-US" dirty="0"/>
              <a:t>開発に</a:t>
            </a:r>
            <a:r>
              <a:rPr kumimoji="1" lang="ja-JP" altLang="en-US" dirty="0" smtClean="0"/>
              <a:t>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	</a:t>
            </a:r>
            <a:r>
              <a:rPr kumimoji="1" lang="ja-JP" altLang="en-US" dirty="0" smtClean="0"/>
              <a:t>ソフトウェアテスト</a:t>
            </a:r>
            <a:r>
              <a:rPr kumimoji="1" lang="ja-JP" altLang="en-US" dirty="0"/>
              <a:t>の実態</a:t>
            </a:r>
            <a:r>
              <a:rPr kumimoji="1" lang="ja-JP" altLang="en-US" dirty="0" smtClean="0"/>
              <a:t>調査</a:t>
            </a:r>
            <a:endParaRPr kumimoji="1" 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68144" y="5157192"/>
            <a:ext cx="2952328" cy="1512168"/>
          </a:xfrm>
        </p:spPr>
        <p:txBody>
          <a:bodyPr>
            <a:noAutofit/>
          </a:bodyPr>
          <a:lstStyle/>
          <a:p>
            <a:r>
              <a:rPr lang="ja-JP" altLang="en-US" b="1" dirty="0"/>
              <a:t>千葉工業大学</a:t>
            </a:r>
            <a:endParaRPr lang="en-US" altLang="ja-JP" b="1" dirty="0"/>
          </a:p>
          <a:p>
            <a:r>
              <a:rPr lang="ja-JP" altLang="en-US" b="1" dirty="0"/>
              <a:t>社会システム科学部</a:t>
            </a:r>
            <a:endParaRPr lang="en-US" altLang="ja-JP" b="1" dirty="0"/>
          </a:p>
          <a:p>
            <a:r>
              <a:rPr lang="ja-JP" altLang="en-US" b="1" dirty="0"/>
              <a:t>プロジェクトマネジメント学科</a:t>
            </a:r>
            <a:endParaRPr lang="en-US" altLang="ja-JP" b="1" dirty="0"/>
          </a:p>
          <a:p>
            <a:r>
              <a:rPr lang="ja-JP" altLang="en-US" b="1" dirty="0" smtClean="0"/>
              <a:t>矢吹研究室</a:t>
            </a:r>
            <a:endParaRPr lang="en-US" altLang="ja-JP" b="1" dirty="0"/>
          </a:p>
          <a:p>
            <a:r>
              <a:rPr lang="en-US" altLang="ja-JP" b="1" dirty="0" smtClean="0"/>
              <a:t>1042060</a:t>
            </a:r>
            <a:r>
              <a:rPr lang="ja-JP" altLang="en-US" b="1" dirty="0"/>
              <a:t>　</a:t>
            </a:r>
            <a:r>
              <a:rPr lang="ja-JP" altLang="en-US" b="1" dirty="0" smtClean="0"/>
              <a:t>清水 竜吾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3581" y="126876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Survey of Software Testing in </a:t>
            </a:r>
            <a:endParaRPr lang="ja-JP" altLang="ja-JP" dirty="0"/>
          </a:p>
          <a:p>
            <a:pPr>
              <a:tabLst>
                <a:tab pos="1979613" algn="l"/>
              </a:tabLst>
            </a:pPr>
            <a:r>
              <a:rPr lang="en-US" altLang="ja-JP" dirty="0" smtClean="0"/>
              <a:t>	Open </a:t>
            </a:r>
            <a:r>
              <a:rPr lang="en-US" altLang="ja-JP" dirty="0"/>
              <a:t>Source Software </a:t>
            </a:r>
            <a:r>
              <a:rPr lang="en-US" altLang="ja-JP" dirty="0" smtClean="0"/>
              <a:t>Development</a:t>
            </a:r>
            <a:endParaRPr kumimoji="1" lang="ja-JP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10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課題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918166366"/>
              </p:ext>
            </p:extLst>
          </p:nvPr>
        </p:nvGraphicFramePr>
        <p:xfrm>
          <a:off x="625134" y="1988840"/>
          <a:ext cx="790730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3427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smtClean="0"/>
              <a:t>発表概要</a:t>
            </a:r>
            <a:endParaRPr kumimoji="1" lang="ja-JP" altLang="en-US" sz="32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413380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b="1" dirty="0">
                <a:latin typeface="+mj-ea"/>
                <a:ea typeface="+mj-ea"/>
              </a:rPr>
              <a:t>研究目的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研究</a:t>
            </a:r>
            <a:r>
              <a:rPr lang="ja-JP" altLang="en-US" b="1" dirty="0" smtClean="0">
                <a:latin typeface="+mj-ea"/>
                <a:ea typeface="+mj-ea"/>
              </a:rPr>
              <a:t>背景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先行</a:t>
            </a:r>
            <a:r>
              <a:rPr lang="ja-JP" altLang="en-US" b="1" dirty="0" smtClean="0">
                <a:latin typeface="+mj-ea"/>
                <a:ea typeface="+mj-ea"/>
              </a:rPr>
              <a:t>研究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結論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考察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latin typeface="+mj-ea"/>
                <a:ea typeface="+mj-ea"/>
              </a:rPr>
              <a:t>今後の課題</a:t>
            </a: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80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59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目的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2326210" y="1891000"/>
            <a:ext cx="5040000" cy="3993654"/>
            <a:chOff x="11629504" y="7579147"/>
            <a:chExt cx="5040000" cy="3993654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11629504" y="11572801"/>
              <a:ext cx="50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>
              <a:spLocks noChangeAspect="1"/>
            </p:cNvSpPr>
            <p:nvPr/>
          </p:nvSpPr>
          <p:spPr>
            <a:xfrm>
              <a:off x="11695678" y="7829691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要件定義</a:t>
              </a:r>
            </a:p>
          </p:txBody>
        </p:sp>
        <p:sp>
          <p:nvSpPr>
            <p:cNvPr id="13" name="角丸四角形 12"/>
            <p:cNvSpPr>
              <a:spLocks noChangeAspect="1"/>
            </p:cNvSpPr>
            <p:nvPr/>
          </p:nvSpPr>
          <p:spPr>
            <a:xfrm>
              <a:off x="12195453" y="8206139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角丸四角形 13"/>
            <p:cNvSpPr>
              <a:spLocks noChangeAspect="1"/>
            </p:cNvSpPr>
            <p:nvPr/>
          </p:nvSpPr>
          <p:spPr>
            <a:xfrm>
              <a:off x="13355750" y="8987963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角丸四角形 14"/>
            <p:cNvSpPr>
              <a:spLocks noChangeAspect="1"/>
            </p:cNvSpPr>
            <p:nvPr/>
          </p:nvSpPr>
          <p:spPr>
            <a:xfrm>
              <a:off x="12763360" y="8610398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11629504" y="7612801"/>
              <a:ext cx="0" cy="39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cxnSpLocks noChangeAspect="1"/>
            </p:cNvCxnSpPr>
            <p:nvPr/>
          </p:nvCxnSpPr>
          <p:spPr>
            <a:xfrm>
              <a:off x="12890898" y="796697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cxnSpLocks noChangeAspect="1"/>
            </p:cNvCxnSpPr>
            <p:nvPr/>
          </p:nvCxnSpPr>
          <p:spPr>
            <a:xfrm>
              <a:off x="13363963" y="8371235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cxnSpLocks noChangeAspect="1"/>
            </p:cNvCxnSpPr>
            <p:nvPr/>
          </p:nvCxnSpPr>
          <p:spPr>
            <a:xfrm>
              <a:off x="13102468" y="8371235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>
              <a:spLocks noChangeAspect="1"/>
            </p:cNvSpPr>
            <p:nvPr/>
          </p:nvSpPr>
          <p:spPr>
            <a:xfrm>
              <a:off x="13966933" y="9386953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1" name="直線コネクタ 20"/>
            <p:cNvCxnSpPr>
              <a:cxnSpLocks noChangeAspect="1"/>
            </p:cNvCxnSpPr>
            <p:nvPr/>
          </p:nvCxnSpPr>
          <p:spPr>
            <a:xfrm>
              <a:off x="12637616" y="796697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cxnSpLocks noChangeAspect="1"/>
            </p:cNvCxnSpPr>
            <p:nvPr/>
          </p:nvCxnSpPr>
          <p:spPr>
            <a:xfrm>
              <a:off x="13933760" y="8762798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cxnSpLocks noChangeAspect="1"/>
            </p:cNvCxnSpPr>
            <p:nvPr/>
          </p:nvCxnSpPr>
          <p:spPr>
            <a:xfrm>
              <a:off x="13672265" y="8762798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cxnSpLocks noChangeAspect="1"/>
            </p:cNvCxnSpPr>
            <p:nvPr/>
          </p:nvCxnSpPr>
          <p:spPr>
            <a:xfrm>
              <a:off x="14555295" y="914018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cxnSpLocks noChangeAspect="1"/>
            </p:cNvCxnSpPr>
            <p:nvPr/>
          </p:nvCxnSpPr>
          <p:spPr>
            <a:xfrm>
              <a:off x="14293800" y="914018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>
              <a:spLocks noChangeAspect="1"/>
            </p:cNvSpPr>
            <p:nvPr/>
          </p:nvSpPr>
          <p:spPr>
            <a:xfrm>
              <a:off x="13059746" y="9667379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要件定義</a:t>
              </a:r>
            </a:p>
          </p:txBody>
        </p:sp>
        <p:sp>
          <p:nvSpPr>
            <p:cNvPr id="27" name="角丸四角形 26"/>
            <p:cNvSpPr>
              <a:spLocks noChangeAspect="1"/>
            </p:cNvSpPr>
            <p:nvPr/>
          </p:nvSpPr>
          <p:spPr>
            <a:xfrm>
              <a:off x="13559521" y="10043827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角丸四角形 27"/>
            <p:cNvSpPr>
              <a:spLocks noChangeAspect="1"/>
            </p:cNvSpPr>
            <p:nvPr/>
          </p:nvSpPr>
          <p:spPr>
            <a:xfrm>
              <a:off x="14719818" y="10825651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角丸四角形 28"/>
            <p:cNvSpPr>
              <a:spLocks noChangeAspect="1"/>
            </p:cNvSpPr>
            <p:nvPr/>
          </p:nvSpPr>
          <p:spPr>
            <a:xfrm>
              <a:off x="14127428" y="10448086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0" name="直線矢印コネクタ 29"/>
            <p:cNvCxnSpPr>
              <a:cxnSpLocks noChangeAspect="1"/>
            </p:cNvCxnSpPr>
            <p:nvPr/>
          </p:nvCxnSpPr>
          <p:spPr>
            <a:xfrm>
              <a:off x="14254966" y="980466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cxnSpLocks noChangeAspect="1"/>
            </p:cNvCxnSpPr>
            <p:nvPr/>
          </p:nvCxnSpPr>
          <p:spPr>
            <a:xfrm>
              <a:off x="14728031" y="10208923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 noChangeAspect="1"/>
            </p:cNvCxnSpPr>
            <p:nvPr/>
          </p:nvCxnSpPr>
          <p:spPr>
            <a:xfrm>
              <a:off x="14466536" y="10208923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>
              <a:spLocks noChangeAspect="1"/>
            </p:cNvSpPr>
            <p:nvPr/>
          </p:nvSpPr>
          <p:spPr>
            <a:xfrm>
              <a:off x="15331001" y="11224641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34" name="直線コネクタ 33"/>
            <p:cNvCxnSpPr>
              <a:cxnSpLocks noChangeAspect="1"/>
            </p:cNvCxnSpPr>
            <p:nvPr/>
          </p:nvCxnSpPr>
          <p:spPr>
            <a:xfrm>
              <a:off x="14001684" y="980466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cxnSpLocks noChangeAspect="1"/>
            </p:cNvCxnSpPr>
            <p:nvPr/>
          </p:nvCxnSpPr>
          <p:spPr>
            <a:xfrm>
              <a:off x="15297828" y="1060048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cxnSpLocks noChangeAspect="1"/>
            </p:cNvCxnSpPr>
            <p:nvPr/>
          </p:nvCxnSpPr>
          <p:spPr>
            <a:xfrm>
              <a:off x="15036333" y="1060048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cxnSpLocks noChangeAspect="1"/>
            </p:cNvCxnSpPr>
            <p:nvPr/>
          </p:nvCxnSpPr>
          <p:spPr>
            <a:xfrm>
              <a:off x="15919363" y="10977872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cxnSpLocks noChangeAspect="1"/>
            </p:cNvCxnSpPr>
            <p:nvPr/>
          </p:nvCxnSpPr>
          <p:spPr>
            <a:xfrm>
              <a:off x="15657868" y="10977872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cxnSpLocks noChangeAspect="1"/>
            </p:cNvCxnSpPr>
            <p:nvPr/>
          </p:nvCxnSpPr>
          <p:spPr>
            <a:xfrm>
              <a:off x="13717736" y="942821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cxnSpLocks noChangeAspect="1"/>
            </p:cNvCxnSpPr>
            <p:nvPr/>
          </p:nvCxnSpPr>
          <p:spPr>
            <a:xfrm>
              <a:off x="13728087" y="942821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cxnSpLocks noChangeAspect="1"/>
            </p:cNvCxnSpPr>
            <p:nvPr/>
          </p:nvCxnSpPr>
          <p:spPr>
            <a:xfrm>
              <a:off x="12195453" y="7587713"/>
              <a:ext cx="0" cy="241978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cxnSpLocks noChangeAspect="1"/>
            </p:cNvCxnSpPr>
            <p:nvPr/>
          </p:nvCxnSpPr>
          <p:spPr>
            <a:xfrm>
              <a:off x="12195452" y="7579147"/>
              <a:ext cx="396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cxnSpLocks noChangeAspect="1"/>
            </p:cNvCxnSpPr>
            <p:nvPr/>
          </p:nvCxnSpPr>
          <p:spPr>
            <a:xfrm>
              <a:off x="16110937" y="7579149"/>
              <a:ext cx="0" cy="363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円/楕円 1"/>
          <p:cNvSpPr/>
          <p:nvPr/>
        </p:nvSpPr>
        <p:spPr>
          <a:xfrm>
            <a:off x="3700406" y="3138330"/>
            <a:ext cx="2103228" cy="1032368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5243788" y="4916296"/>
            <a:ext cx="2103228" cy="1032368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33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dirty="0" smtClean="0"/>
              <a:t>ソフトウェア開発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64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6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GitHub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6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7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先行</a:t>
            </a:r>
            <a:r>
              <a:rPr kumimoji="1" lang="ja-JP" altLang="en-US" sz="3200" b="1" dirty="0" smtClean="0"/>
              <a:t>研究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dirty="0" smtClean="0"/>
              <a:t>ツール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3" name="オブジェクト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508349"/>
              </p:ext>
            </p:extLst>
          </p:nvPr>
        </p:nvGraphicFramePr>
        <p:xfrm>
          <a:off x="576880" y="1593692"/>
          <a:ext cx="3312368" cy="456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ワークシート" r:id="rId3" imgW="5010272" imgH="10010711" progId="Excel.Sheet.12">
                  <p:embed/>
                </p:oleObj>
              </mc:Choice>
              <mc:Fallback>
                <p:oleObj name="ワークシート" r:id="rId3" imgW="5010272" imgH="10010711" progId="Excel.Sheet.1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80" y="1593692"/>
                        <a:ext cx="3312368" cy="4560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キャンバス 28"/>
          <p:cNvGrpSpPr/>
          <p:nvPr/>
        </p:nvGrpSpPr>
        <p:grpSpPr>
          <a:xfrm>
            <a:off x="3894101" y="2292422"/>
            <a:ext cx="4549553" cy="3624424"/>
            <a:chOff x="0" y="0"/>
            <a:chExt cx="5770880" cy="4597400"/>
          </a:xfrm>
        </p:grpSpPr>
        <p:sp>
          <p:nvSpPr>
            <p:cNvPr id="12" name="正方形/長方形 11"/>
            <p:cNvSpPr/>
            <p:nvPr/>
          </p:nvSpPr>
          <p:spPr>
            <a:xfrm>
              <a:off x="0" y="0"/>
              <a:ext cx="5770880" cy="459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13" name="円柱 12"/>
            <p:cNvSpPr/>
            <p:nvPr/>
          </p:nvSpPr>
          <p:spPr>
            <a:xfrm>
              <a:off x="4546042" y="267419"/>
              <a:ext cx="914400" cy="681487"/>
            </a:xfrm>
            <a:prstGeom prst="ca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effectLst/>
                  <a:latin typeface="Century"/>
                  <a:ea typeface="ＭＳ 明朝"/>
                  <a:cs typeface="Times New Roman"/>
                </a:rPr>
                <a:t>GitHub</a:t>
              </a:r>
              <a:endParaRPr lang="ja-JP" sz="1050" kern="100">
                <a:effectLst/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55261" y="1078005"/>
              <a:ext cx="5564037" cy="346194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089394" y="1077982"/>
              <a:ext cx="3618600" cy="3433549"/>
            </a:xfrm>
            <a:prstGeom prst="rect">
              <a:avLst/>
            </a:pr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9" y="267423"/>
              <a:ext cx="1066800" cy="1066800"/>
            </a:xfrm>
            <a:prstGeom prst="rect">
              <a:avLst/>
            </a:prstGeom>
          </p:spPr>
        </p:pic>
        <p:cxnSp>
          <p:nvCxnSpPr>
            <p:cNvPr id="17" name="直線矢印コネクタ 16"/>
            <p:cNvCxnSpPr/>
            <p:nvPr/>
          </p:nvCxnSpPr>
          <p:spPr>
            <a:xfrm>
              <a:off x="1403225" y="370936"/>
              <a:ext cx="2918608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cxnSp>
          <p:nvCxnSpPr>
            <p:cNvPr id="18" name="直線矢印コネクタ 17"/>
            <p:cNvCxnSpPr/>
            <p:nvPr/>
          </p:nvCxnSpPr>
          <p:spPr>
            <a:xfrm flipH="1">
              <a:off x="1403379" y="731995"/>
              <a:ext cx="2918460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grpSp>
          <p:nvGrpSpPr>
            <p:cNvPr id="19" name="グループ化 18"/>
            <p:cNvGrpSpPr/>
            <p:nvPr/>
          </p:nvGrpSpPr>
          <p:grpSpPr>
            <a:xfrm>
              <a:off x="2442053" y="417350"/>
              <a:ext cx="922249" cy="597692"/>
              <a:chOff x="2442053" y="417350"/>
              <a:chExt cx="922249" cy="597692"/>
            </a:xfrm>
          </p:grpSpPr>
          <p:pic>
            <p:nvPicPr>
              <p:cNvPr id="56" name="図 55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053" y="417350"/>
                <a:ext cx="922249" cy="597692"/>
              </a:xfrm>
              <a:prstGeom prst="rect">
                <a:avLst/>
              </a:prstGeom>
            </p:spPr>
          </p:pic>
          <p:sp>
            <p:nvSpPr>
              <p:cNvPr id="57" name="テキスト ボックス 126"/>
              <p:cNvSpPr txBox="1"/>
              <p:nvPr/>
            </p:nvSpPr>
            <p:spPr>
              <a:xfrm>
                <a:off x="2465395" y="518798"/>
                <a:ext cx="865505" cy="4962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800" b="1" kern="100">
                    <a:effectLst/>
                    <a:latin typeface="Century"/>
                    <a:ea typeface="ＭＳ 明朝"/>
                    <a:cs typeface="Times New Roman"/>
                  </a:rPr>
                  <a:t>プロジェクト</a:t>
                </a:r>
                <a:endParaRPr lang="ja-JP" sz="1050" kern="100">
                  <a:effectLst/>
                  <a:latin typeface="Century"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800" b="1" kern="100">
                    <a:effectLst/>
                    <a:latin typeface="Century"/>
                    <a:ea typeface="ＭＳ 明朝"/>
                    <a:cs typeface="Times New Roman"/>
                  </a:rPr>
                  <a:t>データ</a:t>
                </a:r>
                <a:endParaRPr lang="ja-JP" sz="1050" kern="100">
                  <a:effectLst/>
                  <a:latin typeface="Century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300129" y="1335935"/>
              <a:ext cx="922020" cy="597535"/>
              <a:chOff x="0" y="0"/>
              <a:chExt cx="922249" cy="597692"/>
            </a:xfrm>
          </p:grpSpPr>
          <p:pic>
            <p:nvPicPr>
              <p:cNvPr id="54" name="図 53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22249" cy="597692"/>
              </a:xfrm>
              <a:prstGeom prst="rect">
                <a:avLst/>
              </a:prstGeom>
            </p:spPr>
          </p:pic>
          <p:sp>
            <p:nvSpPr>
              <p:cNvPr id="55" name="テキスト ボックス 3"/>
              <p:cNvSpPr txBox="1"/>
              <p:nvPr/>
            </p:nvSpPr>
            <p:spPr>
              <a:xfrm>
                <a:off x="23248" y="101448"/>
                <a:ext cx="865720" cy="496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800" b="1">
                    <a:effectLst/>
                    <a:latin typeface="ＭＳ Ｐゴシック"/>
                    <a:ea typeface="ＭＳ 明朝"/>
                    <a:cs typeface="Times New Roman"/>
                  </a:rPr>
                  <a:t>プロジェクト</a:t>
                </a:r>
                <a:endParaRPr lang="ja-JP" sz="1200">
                  <a:effectLst/>
                  <a:latin typeface="ＭＳ Ｐゴシック"/>
                  <a:cs typeface="ＭＳ Ｐゴシック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800" b="1">
                    <a:effectLst/>
                    <a:latin typeface="ＭＳ Ｐゴシック"/>
                    <a:ea typeface="ＭＳ 明朝"/>
                    <a:cs typeface="Times New Roman"/>
                  </a:rPr>
                  <a:t>データ</a:t>
                </a:r>
                <a:endParaRPr lang="ja-JP" sz="1200">
                  <a:effectLst/>
                  <a:latin typeface="ＭＳ Ｐゴシック"/>
                  <a:cs typeface="ＭＳ Ｐゴシック"/>
                </a:endParaRPr>
              </a:p>
            </p:txBody>
          </p:sp>
        </p:grpSp>
        <p:cxnSp>
          <p:nvCxnSpPr>
            <p:cNvPr id="21" name="直線矢印コネクタ 20"/>
            <p:cNvCxnSpPr/>
            <p:nvPr/>
          </p:nvCxnSpPr>
          <p:spPr>
            <a:xfrm>
              <a:off x="1349802" y="1672274"/>
              <a:ext cx="2918460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9093" y="1142887"/>
              <a:ext cx="742343" cy="747453"/>
            </a:xfrm>
            <a:prstGeom prst="rect">
              <a:avLst/>
            </a:prstGeom>
          </p:spPr>
        </p:pic>
        <p:sp>
          <p:nvSpPr>
            <p:cNvPr id="23" name="テキスト ボックス 3"/>
            <p:cNvSpPr txBox="1"/>
            <p:nvPr/>
          </p:nvSpPr>
          <p:spPr>
            <a:xfrm>
              <a:off x="4237774" y="1758117"/>
              <a:ext cx="1103630" cy="49593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コミット情報</a:t>
              </a:r>
              <a:r>
                <a:rPr lang="en-US" sz="800" b="1">
                  <a:effectLst/>
                  <a:latin typeface="ＭＳ Ｐゴシック"/>
                  <a:ea typeface="ＭＳ 明朝"/>
                  <a:cs typeface="Times New Roman"/>
                </a:rPr>
                <a:t>CSV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（</a:t>
              </a:r>
              <a:r>
                <a:rPr lang="en-US" sz="700" b="1">
                  <a:effectLst/>
                  <a:latin typeface="ＭＳ Ｐゴシック"/>
                  <a:ea typeface="ＭＳ 明朝"/>
                  <a:cs typeface="Times New Roman"/>
                </a:rPr>
                <a:t>HASH</a:t>
              </a: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・時刻）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69761" y="1788940"/>
              <a:ext cx="543571" cy="796467"/>
            </a:xfrm>
            <a:prstGeom prst="rect">
              <a:avLst/>
            </a:prstGeom>
          </p:spPr>
        </p:pic>
        <p:cxnSp>
          <p:nvCxnSpPr>
            <p:cNvPr id="25" name="直線矢印コネクタ 24"/>
            <p:cNvCxnSpPr/>
            <p:nvPr/>
          </p:nvCxnSpPr>
          <p:spPr>
            <a:xfrm flipH="1">
              <a:off x="3330789" y="2129050"/>
              <a:ext cx="1008016" cy="260467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pic>
          <p:nvPicPr>
            <p:cNvPr id="26" name="図 2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9858" y="2128921"/>
              <a:ext cx="742315" cy="747395"/>
            </a:xfrm>
            <a:prstGeom prst="rect">
              <a:avLst/>
            </a:prstGeom>
          </p:spPr>
        </p:pic>
        <p:sp>
          <p:nvSpPr>
            <p:cNvPr id="27" name="テキスト ボックス 3"/>
            <p:cNvSpPr txBox="1"/>
            <p:nvPr/>
          </p:nvSpPr>
          <p:spPr>
            <a:xfrm>
              <a:off x="210680" y="2746569"/>
              <a:ext cx="1984375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コミット情報</a:t>
              </a:r>
              <a:r>
                <a:rPr lang="en-US" sz="800" b="1">
                  <a:effectLst/>
                  <a:latin typeface="ＭＳ Ｐゴシック"/>
                  <a:ea typeface="ＭＳ 明朝"/>
                  <a:cs typeface="Times New Roman"/>
                </a:rPr>
                <a:t>CSV</a:t>
              </a: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χ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>
                <a:spcAft>
                  <a:spcPts val="0"/>
                </a:spcAft>
              </a:pP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（</a:t>
              </a:r>
              <a:r>
                <a:rPr lang="en-US" sz="700" b="1">
                  <a:effectLst/>
                  <a:latin typeface="ＭＳ Ｐゴシック"/>
                  <a:ea typeface="ＭＳ 明朝"/>
                  <a:cs typeface="Times New Roman"/>
                </a:rPr>
                <a:t>HASH</a:t>
              </a: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・時刻・メイン</a:t>
              </a:r>
              <a:r>
                <a:rPr lang="en-US" sz="700" b="1">
                  <a:effectLst/>
                  <a:latin typeface="ＭＳ Ｐゴシック"/>
                  <a:ea typeface="ＭＳ 明朝"/>
                  <a:cs typeface="Times New Roman"/>
                </a:rPr>
                <a:t>/</a:t>
              </a:r>
              <a:r>
                <a:rPr lang="ja-JP" sz="700" b="1">
                  <a:effectLst/>
                  <a:latin typeface="ＭＳ Ｐゴシック"/>
                  <a:ea typeface="ＭＳ 明朝"/>
                  <a:cs typeface="Times New Roman"/>
                </a:rPr>
                <a:t>テストコード）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1426617" y="2589906"/>
              <a:ext cx="1007745" cy="26035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34351" y="3027251"/>
              <a:ext cx="1264086" cy="1154687"/>
            </a:xfrm>
            <a:prstGeom prst="rect">
              <a:avLst/>
            </a:prstGeom>
          </p:spPr>
        </p:pic>
        <p:cxnSp>
          <p:nvCxnSpPr>
            <p:cNvPr id="30" name="直線矢印コネクタ 29"/>
            <p:cNvCxnSpPr/>
            <p:nvPr/>
          </p:nvCxnSpPr>
          <p:spPr>
            <a:xfrm>
              <a:off x="1403210" y="3275912"/>
              <a:ext cx="1007110" cy="259715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stealth"/>
            </a:ln>
            <a:effectLst/>
          </p:spPr>
        </p:cxnSp>
        <p:sp>
          <p:nvSpPr>
            <p:cNvPr id="31" name="テキスト ボックス 3"/>
            <p:cNvSpPr txBox="1"/>
            <p:nvPr/>
          </p:nvSpPr>
          <p:spPr>
            <a:xfrm>
              <a:off x="2569247" y="4104993"/>
              <a:ext cx="1090295" cy="32004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800" b="1" kern="100">
                  <a:effectLst/>
                  <a:latin typeface="Century"/>
                  <a:ea typeface="ＭＳ 明朝"/>
                  <a:cs typeface="Times New Roman"/>
                </a:rPr>
                <a:t>グラフ作成ツール</a:t>
              </a:r>
              <a:endParaRPr lang="ja-JP" sz="1050" kern="100">
                <a:effectLst/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2" name="右矢印 31"/>
            <p:cNvSpPr/>
            <p:nvPr/>
          </p:nvSpPr>
          <p:spPr>
            <a:xfrm>
              <a:off x="3855882" y="3407072"/>
              <a:ext cx="690009" cy="586596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900" b="1" kern="100" dirty="0">
                  <a:effectLst/>
                  <a:latin typeface="Century"/>
                  <a:ea typeface="ＭＳ 明朝"/>
                  <a:cs typeface="Times New Roman"/>
                </a:rPr>
                <a:t>結果</a:t>
              </a:r>
              <a:endParaRPr lang="ja-JP" sz="90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12134" y="3439965"/>
              <a:ext cx="1066009" cy="665735"/>
            </a:xfrm>
            <a:prstGeom prst="rect">
              <a:avLst/>
            </a:prstGeom>
            <a:ln w="12700">
              <a:solidFill>
                <a:sysClr val="windowText" lastClr="000000"/>
              </a:solidFill>
            </a:ln>
          </p:spPr>
        </p:pic>
        <p:sp>
          <p:nvSpPr>
            <p:cNvPr id="40" name="テキスト ボックス 3"/>
            <p:cNvSpPr txBox="1"/>
            <p:nvPr/>
          </p:nvSpPr>
          <p:spPr>
            <a:xfrm>
              <a:off x="2375081" y="2505439"/>
              <a:ext cx="1315720" cy="32466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コードカウントツール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  <p:sp>
          <p:nvSpPr>
            <p:cNvPr id="41" name="テキスト ボックス 3"/>
            <p:cNvSpPr txBox="1"/>
            <p:nvPr/>
          </p:nvSpPr>
          <p:spPr>
            <a:xfrm>
              <a:off x="174919" y="4105274"/>
              <a:ext cx="1324610" cy="40610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sz="1400" b="1">
                  <a:effectLst/>
                  <a:latin typeface="ＭＳ Ｐゴシック"/>
                  <a:ea typeface="HGS創英角ﾎﾟｯﾌﾟ体"/>
                  <a:cs typeface="Times New Roman"/>
                </a:rPr>
                <a:t>ローカル環境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120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8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結論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himizu\Documents\GitHub\yabukilab\卒業論文\2012\清水竜吾\別途資料\コミットごとの行数\IMG\グループ分け\1\paperclip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9" y="1750696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imizu\Documents\GitHub\yabukilab\卒業論文\2012\清水竜吾\別途資料\コミットごとの行数\IMG\グループ分け\2\bower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28" y="1749214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imizu\Documents\GitHub\yabukilab\卒業論文\2012\清水竜吾\別途資料\コミットごとの行数\IMG\グループ分け\3\node-line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52" y="3965029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imizu\Documents\GitHub\yabukilab\卒業論文\2012\清水竜吾\別途資料\コミットごとの行数\IMG\グループ分け\4\jQuery-File-Upload-line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28" y="3972456"/>
            <a:ext cx="352044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18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9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考察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34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213</Words>
  <Application>Microsoft Office PowerPoint</Application>
  <PresentationFormat>画面に合わせる (4:3)</PresentationFormat>
  <Paragraphs>75</Paragraphs>
  <Slides>10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プロジェクト状況レポート</vt:lpstr>
      <vt:lpstr>Microsoft Excel Worksheet</vt:lpstr>
      <vt:lpstr>オープンソース開発における  ソフトウェアテストの実態調査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2014-01-30T14:52:49Z</dcterms:created>
  <dcterms:modified xsi:type="dcterms:W3CDTF">2014-01-31T07:47:54Z</dcterms:modified>
</cp:coreProperties>
</file>